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99" r:id="rId2"/>
    <p:sldMasterId id="2147484012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39903-FEC1-4CBD-B9C9-693F889DA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9465D-64DE-43A6-B1AF-DBCC86923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7DD68-FCC6-45D1-A3D1-5A1AD6B1B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D5FDB-29FF-4786-9C80-25C32B771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B766F8-BB80-4207-BA62-279F38361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3329D3-F27F-4580-8BB4-A47ED83A1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8377C2-6118-4B05-AC1C-6E780BB9D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E26FB-2DDF-481A-ACAD-20305D87B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A35C7-06C8-46EF-8678-555906AB2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A2E76-8A5B-4BC7-800C-B32F271BC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9615A-6EF1-44B7-9975-D7E1915CA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3076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07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07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8AB980C4-6827-4C4C-8D9C-FE05E8336F2E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100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410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410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8751B4DB-907C-4ED8-9E70-EC262A738673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12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12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12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2017E932-9F3E-4ADD-A742-F99BE33C25F6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6148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1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15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989BB3-5A8B-467A-9CF3-BB3946606C6F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172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7173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7174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96206867-AC2C-482C-9105-B56424FD5DAA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8196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8197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8198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EA39EC0F-5E86-4EF0-A7E8-B8A14B20F9A3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9220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9221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9222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B45BF576-FB75-49F9-BB32-B669477D9B4B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244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245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246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FF87AB-B186-41AE-8E8C-47DEE3041D2B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1268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126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127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61D1DA3-656A-4BC7-A97C-47F9635F0D5A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12292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229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229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B30F913A-9102-4F56-93C5-CFB4A505768F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排标题与文本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13316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331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331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F63A5768-7685-4444-8AE7-1096908AC636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>
  <p:cSld name="标题和表格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16000" y="381000"/>
            <a:ext cx="8331200" cy="838200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812800" y="1447800"/>
            <a:ext cx="10769600" cy="4648200"/>
          </a:xfr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228600" marR="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2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ftr" sz="quarter" idx="10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4341" name="Rectangle 6"/>
          <p:cNvSpPr>
            <a:spLocks noGrp="1" noChangeArrowheads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F034245-4A89-4002-8AEF-9545B58D2122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4342" name="Rectangle 4"/>
          <p:cNvSpPr>
            <a:spLocks noGrp="1" noChangeArrowheads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med">
    <p:strips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949C38D-6279-49B0-9008-1A06FF9D45B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949C38D-6279-49B0-9008-1A06FF9D45B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949C38D-6279-49B0-9008-1A06FF9D45B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949C38D-6279-49B0-9008-1A06FF9D45B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949C38D-6279-49B0-9008-1A06FF9D45B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949C38D-6279-49B0-9008-1A06FF9D45B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949C38D-6279-49B0-9008-1A06FF9D45B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949C38D-6279-49B0-9008-1A06FF9D45B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949C38D-6279-49B0-9008-1A06FF9D45B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949C38D-6279-49B0-9008-1A06FF9D45B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949C38D-6279-49B0-9008-1A06FF9D45B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228600" marR="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949C38D-6279-49B0-9008-1A06FF9D45B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Title Placeholder 1" title="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Text Placeholder 2" title="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二级</a:t>
            </a:r>
          </a:p>
          <a:p>
            <a:pPr lvl="2"/>
            <a:r>
              <a:t>三级</a:t>
            </a:r>
          </a:p>
          <a:p>
            <a:pPr lvl="3"/>
            <a:r>
              <a:t>四级</a:t>
            </a:r>
          </a:p>
          <a:p>
            <a:pPr lvl="4"/>
            <a:r>
              <a:t>五级</a:t>
            </a:r>
          </a:p>
        </p:txBody>
      </p:sp>
      <p:sp>
        <p:nvSpPr>
          <p:cNvPr id="1028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2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3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F04772C2-53FF-4C53-9842-5AEF5DAD8F9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77" r:id="rId2"/>
    <p:sldLayoutId id="2147483979" r:id="rId3"/>
    <p:sldLayoutId id="2147483981" r:id="rId4"/>
    <p:sldLayoutId id="2147483983" r:id="rId5"/>
    <p:sldLayoutId id="2147483985" r:id="rId6"/>
    <p:sldLayoutId id="2147483987" r:id="rId7"/>
    <p:sldLayoutId id="2147483989" r:id="rId8"/>
    <p:sldLayoutId id="2147483991" r:id="rId9"/>
    <p:sldLayoutId id="2147483993" r:id="rId10"/>
    <p:sldLayoutId id="2147483995" r:id="rId11"/>
    <p:sldLayoutId id="2147483997" r:id="rId12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Calibri Light" pitchFamily="34" charset="0"/>
          <a:ea typeface="等线 Light" pitchFamily="2" charset="-122"/>
          <a:cs typeface="+mj-cs"/>
        </a:defRPr>
      </a:lvl1pPr>
    </p:titleStyle>
    <p:bodyStyle>
      <a:lvl1pPr marL="228600" indent="-228600" algn="l" defTabSz="914400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050" name="Title Placeholder 1" title="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Text Placeholder 2" title="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二级</a:t>
            </a:r>
          </a:p>
          <a:p>
            <a:pPr lvl="2"/>
            <a:r>
              <a:t>三级</a:t>
            </a:r>
          </a:p>
          <a:p>
            <a:pPr lvl="3"/>
            <a:r>
              <a:t>四级</a:t>
            </a:r>
          </a:p>
          <a:p>
            <a:pPr lvl="4"/>
            <a:r>
              <a:t>五级</a:t>
            </a:r>
          </a:p>
        </p:txBody>
      </p:sp>
      <p:sp>
        <p:nvSpPr>
          <p:cNvPr id="2052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2053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205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1949C38D-6279-49B0-9008-1A06FF9D45BB}" type="slidenum">
              <a:rPr lang="en-US" altLang="zh-CN" sz="1200">
                <a:solidFill>
                  <a:srgbClr val="898989"/>
                </a:solidFill>
              </a:rPr>
              <a:t>‹#›</a:t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2055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000" r:id="rId1"/>
    <p:sldLayoutId id="2147484001" r:id="rId2"/>
    <p:sldLayoutId id="2147484002" r:id="rId3"/>
    <p:sldLayoutId id="2147484003" r:id="rId4"/>
    <p:sldLayoutId id="2147484004" r:id="rId5"/>
    <p:sldLayoutId id="2147484005" r:id="rId6"/>
    <p:sldLayoutId id="2147484006" r:id="rId7"/>
    <p:sldLayoutId id="2147484007" r:id="rId8"/>
    <p:sldLayoutId id="2147484008" r:id="rId9"/>
    <p:sldLayoutId id="2147484009" r:id="rId10"/>
    <p:sldLayoutId id="2147484010" r:id="rId11"/>
    <p:sldLayoutId id="2147484011" r:id="rId12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Calibri Light" pitchFamily="34" charset="0"/>
          <a:ea typeface="等线 Light" pitchFamily="2" charset="-122"/>
          <a:cs typeface="+mj-cs"/>
        </a:defRPr>
      </a:lvl1pPr>
    </p:titleStyle>
    <p:bodyStyle>
      <a:lvl1pPr marL="228600" indent="-228600" algn="l" defTabSz="914400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wmf" /><Relationship Id="rId4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wmf" /><Relationship Id="rId4" Type="http://schemas.openxmlformats.org/officeDocument/2006/relationships/image" Target="../media/image6.jpeg" /><Relationship Id="rId5" Type="http://schemas.openxmlformats.org/officeDocument/2006/relationships/hyperlink" Target="http://www.1-123.com/0suitang/zhangruoxu1.asp" TargetMode="Ex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video" Target="file:///E:\1.2%202023&#23626;&#39640;&#20108;&#19978;\&#35270;&#39057;\0001.&#22909;&#30475;-&#21069;&#25490;&#22352;&#22909;&#65281;&#24247;&#24247;&#26391;&#35829;&#30340;&#12298;&#26149;&#27743;&#33457;&#26376;&#22812;&#12299;&#26469;&#21679;&#65281;,&#32508;&#33402;,&#25991;&#21270;&#32508;&#33402;,&#22909;&#30475;&#35270;&#39057;.mp4" TargetMode="Ex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Relationship Id="rId4" Type="http://schemas.openxmlformats.org/officeDocument/2006/relationships/audio" Target="NUL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12.png" /><Relationship Id="rId3" Type="http://schemas.openxmlformats.org/officeDocument/2006/relationships/audio" Target="NUL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5114214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5362" name="图片 409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3" name="文本框 5121" title=""/>
          <p:cNvSpPr txBox="1"/>
          <p:nvPr/>
        </p:nvSpPr>
        <p:spPr>
          <a:xfrm>
            <a:off x="2324100" y="1474788"/>
            <a:ext cx="7543800" cy="3908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8000" b="1" i="1" spc="0">
                <a:solidFill>
                  <a:srgbClr val="CC33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sym typeface="Wingdings" pitchFamily="2" charset="2"/>
              </a:rPr>
              <a:t>春 江 花 月 夜</a:t>
            </a:r>
            <a:endParaRPr lang="en-US" altLang="en-US" sz="8000" b="1" i="1">
              <a:solidFill>
                <a:srgbClr val="CC33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宋体" pitchFamily="2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8000" b="1" i="1">
              <a:solidFill>
                <a:srgbClr val="CC33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宋体" pitchFamily="2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4000" b="1" i="1" spc="0">
                <a:solidFill>
                  <a:srgbClr val="CC33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sym typeface="Wingdings" pitchFamily="2" charset="2"/>
              </a:rPr>
              <a:t>                         </a:t>
            </a:r>
            <a:r>
              <a:rPr lang="en-US" altLang="en-US" sz="4400" b="1" i="1" spc="0">
                <a:solidFill>
                  <a:srgbClr val="CC33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sym typeface="Wingdings" pitchFamily="2" charset="2"/>
              </a:rPr>
              <a:t>张若虚  </a:t>
            </a:r>
            <a:endParaRPr lang="en-US" altLang="en-US" sz="4400" b="1" i="1">
              <a:solidFill>
                <a:srgbClr val="CC33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宋体" pitchFamily="2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4400" b="1" i="1">
              <a:solidFill>
                <a:srgbClr val="CC33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>
    <p:strips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6386" name="图片 1024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4638675"/>
            <a:ext cx="9144000" cy="2209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6387" name="文本框 10242" title=""/>
          <p:cNvSpPr txBox="1"/>
          <p:nvPr/>
        </p:nvSpPr>
        <p:spPr>
          <a:xfrm>
            <a:off x="2125663" y="333375"/>
            <a:ext cx="8161337" cy="51990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3600" b="1">
              <a:solidFill>
                <a:srgbClr val="CC33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宋体" pitchFamily="2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CC33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sym typeface="Wingdings" pitchFamily="2" charset="2"/>
              </a:rPr>
              <a:t>   【学习目标】</a:t>
            </a:r>
            <a:endParaRPr lang="en-US" altLang="en-US" sz="3600" b="1">
              <a:solidFill>
                <a:srgbClr val="CC33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宋体" pitchFamily="2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3600" b="1">
              <a:solidFill>
                <a:srgbClr val="CC33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宋体" pitchFamily="2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en-US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  <a:t>　1.  流畅诵读，感悟诗歌。</a:t>
            </a:r>
            <a:endParaRPr lang="en-US" altLang="en-US" sz="3200" b="1">
              <a:solidFill>
                <a:srgbClr val="000000"/>
              </a:solidFill>
              <a:latin typeface="Arial" pitchFamily="34" charset="0"/>
              <a:ea typeface="宋体" pitchFamily="2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FontTx/>
              <a:buNone/>
            </a:pPr>
            <a:endParaRPr lang="en-US" altLang="en-US" sz="3200" b="1">
              <a:solidFill>
                <a:srgbClr val="000000"/>
              </a:solidFill>
              <a:latin typeface="Arial" pitchFamily="34" charset="0"/>
              <a:ea typeface="宋体" pitchFamily="2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en-US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  <a:t>    2.  分析本诗感情表达的层次结构，体会画面美、情感美、哲理美的融合。</a:t>
            </a:r>
            <a:endParaRPr lang="en-US" altLang="en-US" sz="3200" b="1">
              <a:solidFill>
                <a:srgbClr val="000000"/>
              </a:solidFill>
              <a:latin typeface="Arial" pitchFamily="34" charset="0"/>
              <a:ea typeface="宋体" pitchFamily="2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3200" b="1">
              <a:solidFill>
                <a:srgbClr val="000000"/>
              </a:solidFill>
              <a:latin typeface="Arial" pitchFamily="34" charset="0"/>
              <a:ea typeface="宋体" pitchFamily="2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en-US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  <a:t>    3.  分析古典诗歌中的特定意象。</a:t>
            </a:r>
            <a:endParaRPr lang="en-US" altLang="en-US" sz="3200" b="1">
              <a:solidFill>
                <a:srgbClr val="000000"/>
              </a:solidFill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16388" name="图片 1024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7275" y="4124325"/>
            <a:ext cx="1152525" cy="21240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2661900" y="10680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strips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7410" name="图片 614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4638675"/>
            <a:ext cx="9144000" cy="22098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11" name="图片 614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9200" y="4657725"/>
            <a:ext cx="1152525" cy="21240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2" name="文本框 6147" title=""/>
          <p:cNvSpPr txBox="1"/>
          <p:nvPr/>
        </p:nvSpPr>
        <p:spPr>
          <a:xfrm>
            <a:off x="4151313" y="460375"/>
            <a:ext cx="7345362" cy="5508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CC3399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【作者介绍】</a:t>
            </a:r>
            <a:endParaRPr lang="en-US" altLang="en-US" sz="3600" b="1">
              <a:solidFill>
                <a:srgbClr val="CC3399"/>
              </a:solidFill>
              <a:latin typeface="黑体" pitchFamily="49" charset="-122"/>
              <a:ea typeface="黑体" pitchFamily="49" charset="-122"/>
              <a:sym typeface="Wingdings" pitchFamily="2" charset="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    </a:t>
            </a:r>
            <a:r>
              <a:rPr lang="en-US" altLang="en-US" sz="3600" b="1">
                <a:solidFill>
                  <a:srgbClr val="000808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张若虚（约660－约720），扬州人，唐代诗人。曾以“文词俊秀”而名显长安，</a:t>
            </a:r>
            <a:r>
              <a:rPr lang="en-US" altLang="en-US" sz="36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与贺知章、包融、张旭并称“吴中四士”。</a:t>
            </a:r>
            <a:r>
              <a:rPr lang="en-US" altLang="en-US" sz="3600" b="1">
                <a:solidFill>
                  <a:srgbClr val="000808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《全唐诗》</a:t>
            </a:r>
            <a:r>
              <a:rPr lang="en-US" altLang="en-US" sz="3600" b="1">
                <a:solidFill>
                  <a:srgbClr val="000808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仅</a:t>
            </a:r>
            <a:r>
              <a:rPr lang="en-US" altLang="en-US" sz="3600" b="1">
                <a:solidFill>
                  <a:srgbClr val="000808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录存《代答闺梦还》、《春江花月夜》两首。</a:t>
            </a:r>
            <a:endParaRPr lang="en-US" altLang="en-US" sz="3600" b="1">
              <a:solidFill>
                <a:srgbClr val="000808"/>
              </a:solidFill>
              <a:latin typeface="黑体" pitchFamily="49" charset="-122"/>
              <a:ea typeface="黑体" pitchFamily="49" charset="-122"/>
              <a:sym typeface="Wingdings" pitchFamily="2" charset="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000808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     《</a:t>
            </a:r>
            <a:r>
              <a:rPr lang="en-US" altLang="en-US" sz="36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春江花月夜》一千多年来为世人所倾倒</a:t>
            </a:r>
            <a:r>
              <a:rPr lang="en-US" altLang="en-US" sz="3600" b="1">
                <a:solidFill>
                  <a:srgbClr val="000808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，诗人因此名垂后世</a:t>
            </a:r>
            <a:r>
              <a:rPr lang="en-US" altLang="en-US" sz="36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。</a:t>
            </a:r>
            <a:endParaRPr lang="en-US" altLang="en-US" sz="3600" b="1">
              <a:solidFill>
                <a:srgbClr val="000000"/>
              </a:solidFill>
              <a:latin typeface="黑体" pitchFamily="49" charset="-122"/>
              <a:ea typeface="黑体" pitchFamily="49" charset="-122"/>
              <a:sym typeface="Wingdings" pitchFamily="2" charset="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7413" name="图片 6148" title="">
            <a:hlinkClick r:id="rId5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300" y="854075"/>
            <a:ext cx="2700338" cy="554513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med">
    <p:strips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8434" name="图片 716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5" y="2540000"/>
            <a:ext cx="12176125" cy="431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5" name="文本框 7170" title=""/>
          <p:cNvSpPr txBox="1"/>
          <p:nvPr/>
        </p:nvSpPr>
        <p:spPr>
          <a:xfrm>
            <a:off x="550863" y="1522413"/>
            <a:ext cx="12025312" cy="3694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0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sz="4000" b="1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  <a:sym typeface="Wingdings" pitchFamily="2" charset="2"/>
              </a:rPr>
              <a:t>    </a:t>
            </a:r>
            <a:r>
              <a:rPr lang="en-US" altLang="en-US" sz="3600" b="1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  <a:sym typeface="Wingdings" pitchFamily="2" charset="2"/>
              </a:rPr>
              <a:t>《春江花月夜》一诗“</a:t>
            </a:r>
            <a:r>
              <a:rPr lang="en-US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49" charset="-122"/>
                <a:ea typeface="黑体" pitchFamily="49" charset="-122"/>
                <a:sym typeface="Wingdings" pitchFamily="2" charset="2"/>
              </a:rPr>
              <a:t>孤篇压全唐</a:t>
            </a:r>
            <a:r>
              <a:rPr lang="en-US" altLang="en-US" sz="3600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  <a:sym typeface="Wingdings" pitchFamily="2" charset="2"/>
              </a:rPr>
              <a:t>”、“盛</a:t>
            </a:r>
            <a:endParaRPr lang="en-US" altLang="en-US" sz="3600" b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sz="3600" b="1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  <a:sym typeface="Wingdings" pitchFamily="2" charset="2"/>
              </a:rPr>
              <a:t>唐第一诗” 、“春风第一花”</a:t>
            </a:r>
            <a:r>
              <a:rPr lang="en-US" altLang="en-US" sz="3600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  <a:sym typeface="Wingdings" pitchFamily="2" charset="2"/>
              </a:rPr>
              <a:t> 、“孤篇横绝，</a:t>
            </a:r>
            <a:endParaRPr lang="en-US" altLang="en-US" sz="3600" b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sz="3600" b="1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  <a:sym typeface="Wingdings" pitchFamily="2" charset="2"/>
              </a:rPr>
              <a:t>竟为大家”</a:t>
            </a:r>
            <a:r>
              <a:rPr lang="en-US" altLang="en-US" sz="3600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  <a:sym typeface="Wingdings" pitchFamily="2" charset="2"/>
              </a:rPr>
              <a:t>。</a:t>
            </a:r>
            <a:endParaRPr lang="en-US" altLang="en-US" sz="3600" b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sz="3600" b="1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  <a:sym typeface="Wingdings" pitchFamily="2" charset="2"/>
              </a:rPr>
              <a:t>    被闻一多先生誉为“</a:t>
            </a:r>
            <a:r>
              <a:rPr lang="en-US" altLang="en-US" sz="3600" b="1" spc="0">
                <a:solidFill>
                  <a:srgbClr val="DB259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49" charset="-122"/>
                <a:ea typeface="黑体" pitchFamily="49" charset="-122"/>
                <a:sym typeface="Wingdings" pitchFamily="2" charset="2"/>
              </a:rPr>
              <a:t>诗中的诗，顶峰上的顶峰”</a:t>
            </a:r>
            <a:r>
              <a:rPr lang="en-US" altLang="en-US" sz="3600" b="1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  <a:sym typeface="Wingdings" pitchFamily="2" charset="2"/>
              </a:rPr>
              <a:t>。</a:t>
            </a:r>
            <a:r>
              <a:rPr lang="en-US" altLang="en-US" sz="3600" b="1" spc="0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 </a:t>
            </a:r>
            <a:endParaRPr lang="en-US" altLang="en-US" sz="3600" b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  <a:sym typeface="Wingdings" pitchFamily="2" charset="2"/>
            </a:endParaRPr>
          </a:p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3200" b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宋体" pitchFamily="2" charset="-122"/>
            </a:endParaRPr>
          </a:p>
        </p:txBody>
      </p:sp>
      <p:sp>
        <p:nvSpPr>
          <p:cNvPr id="18436" name="文本框 7171" title=""/>
          <p:cNvSpPr txBox="1"/>
          <p:nvPr/>
        </p:nvSpPr>
        <p:spPr>
          <a:xfrm>
            <a:off x="2505075" y="635000"/>
            <a:ext cx="4338638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spc="0">
                <a:solidFill>
                  <a:srgbClr val="CC33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itchFamily="2" charset="-122"/>
                <a:sym typeface="Wingdings" pitchFamily="2" charset="2"/>
              </a:rPr>
              <a:t>【古今评说】</a:t>
            </a:r>
            <a:endParaRPr lang="en-US" altLang="en-US" sz="3600" b="1">
              <a:solidFill>
                <a:srgbClr val="CC33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>
    <p:strips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9458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67825" y="2495550"/>
            <a:ext cx="2924175" cy="43529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459" name="标题 4" title=""/>
          <p:cNvSpPr>
            <a:spLocks noGrp="1" noChangeArrowheads="1"/>
          </p:cNvSpPr>
          <p:nvPr>
            <p:ph type="title"/>
          </p:nvPr>
        </p:nvSpPr>
        <p:spPr>
          <a:xfrm>
            <a:off x="2217738" y="180975"/>
            <a:ext cx="2557462" cy="608013"/>
          </a:xfrm>
          <a:prstGeom prst="rect">
            <a:avLst/>
          </a:prstGeom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90000"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marL="0" lvl="0" indent="0" eaLnBrk="1" hangingPunct="0"/>
            <a:r>
              <a:rPr lang="zh-CN" altLang="en-US" sz="4400" i="1" spc="0">
                <a:solidFill>
                  <a:srgbClr val="0000CC"/>
                </a:solidFill>
              </a:rPr>
              <a:t>背景介绍</a:t>
            </a:r>
            <a:endParaRPr lang="zh-CN" altLang="en-US" sz="4000" i="1">
              <a:solidFill>
                <a:srgbClr val="0000CC"/>
              </a:solidFill>
            </a:endParaRPr>
          </a:p>
        </p:txBody>
      </p:sp>
      <p:sp>
        <p:nvSpPr>
          <p:cNvPr id="19460" name="内容占位符 5" title=""/>
          <p:cNvSpPr>
            <a:spLocks noGrp="1"/>
          </p:cNvSpPr>
          <p:nvPr>
            <p:ph idx="1"/>
          </p:nvPr>
        </p:nvSpPr>
        <p:spPr>
          <a:xfrm>
            <a:off x="0" y="908050"/>
            <a:ext cx="9604375" cy="550545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ts val="4438"/>
              </a:lnSpc>
              <a:spcBef>
                <a:spcPct val="0"/>
              </a:spcBef>
            </a:pPr>
            <a:r>
              <a:rPr lang="en-US" altLang="zh-CN" sz="4400" b="1">
                <a:latin typeface="黑体" pitchFamily="49" charset="-122"/>
                <a:ea typeface="黑体" pitchFamily="49" charset="-122"/>
                <a:sym typeface="Wingdings" pitchFamily="2" charset="2"/>
              </a:rPr>
              <a:t>    </a:t>
            </a:r>
            <a:r>
              <a:rPr lang="zh-CN" altLang="en-US" sz="3600" b="1">
                <a:solidFill>
                  <a:srgbClr val="22228B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作者创作此诗时,也许是宦</a:t>
            </a:r>
            <a:r>
              <a:rPr lang="zh-CN" altLang="en-US" sz="36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游在外</a:t>
            </a:r>
            <a:r>
              <a:rPr lang="zh-CN" altLang="en-US" sz="3600" b="1">
                <a:latin typeface="黑体" pitchFamily="49" charset="-122"/>
                <a:ea typeface="黑体" pitchFamily="49" charset="-122"/>
                <a:sym typeface="Wingdings" pitchFamily="2" charset="2"/>
              </a:rPr>
              <a:t>,也许是羁留异乡。在一个月朗风清、春暖</a:t>
            </a:r>
            <a:r>
              <a:rPr lang="zh-CN" altLang="en-US" sz="3600" b="1">
                <a:solidFill>
                  <a:srgbClr val="00B0F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花开的夜晚,作者漫步江边。他仰望挂在天边的一</a:t>
            </a:r>
            <a:r>
              <a:rPr lang="zh-CN" altLang="en-US" sz="3600" b="1">
                <a:latin typeface="黑体" pitchFamily="49" charset="-122"/>
                <a:ea typeface="黑体" pitchFamily="49" charset="-122"/>
                <a:sym typeface="Wingdings" pitchFamily="2" charset="2"/>
              </a:rPr>
              <a:t>轮皎月,沐浴着湿润的江风,面对滚滚流去的江水,嗅</a:t>
            </a:r>
            <a:r>
              <a:rPr lang="zh-CN" altLang="en-US" sz="3600" b="1">
                <a:solidFill>
                  <a:srgbClr val="00B05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着淡淡的花香,不禁在景色中沉醉。于是他感慨万</a:t>
            </a:r>
            <a:r>
              <a:rPr lang="zh-CN" altLang="en-US" sz="3600" b="1">
                <a:latin typeface="黑体" pitchFamily="49" charset="-122"/>
                <a:ea typeface="黑体" pitchFamily="49" charset="-122"/>
                <a:sym typeface="Wingdings" pitchFamily="2" charset="2"/>
              </a:rPr>
              <a:t>干,诗兴大发,临江赋诗,从月生写到月落,以“春、江、花、月、夜”为背景,抒发孤舟游子的相思之情和明月楼中思妇的相思之苦,同时探索人生哲理与宇宙奥秘。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0482" name="Picture 2" title=""/>
          <p:cNvPicPr>
            <a:picLocks noChangeAspect="1"/>
          </p:cNvPicPr>
          <p:nvPr/>
        </p:nvPicPr>
        <p:blipFill>
          <a:blip r:embed="rId2">
            <a:lum bright="2000" contrast="42000"/>
          </a:blip>
          <a:stretch>
            <a:fillRect/>
          </a:stretch>
        </p:blipFill>
        <p:spPr>
          <a:xfrm>
            <a:off x="6781800" y="0"/>
            <a:ext cx="38862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483" name="Text Box 5" title=""/>
          <p:cNvSpPr/>
          <p:nvPr/>
        </p:nvSpPr>
        <p:spPr>
          <a:xfrm>
            <a:off x="2279650" y="1412875"/>
            <a:ext cx="6324600" cy="2438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sz="32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滟滟     皆似霰     纤尘</a:t>
            </a:r>
            <a:endParaRPr lang="zh-CN" altLang="en-US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50000"/>
              </a:lnSpc>
              <a:spcBef>
                <a:spcPct val="50000"/>
              </a:spcBef>
              <a:buFontTx/>
              <a:buNone/>
            </a:pPr>
            <a:endParaRPr lang="zh-CN" altLang="en-US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50000"/>
              </a:lnSpc>
              <a:spcBef>
                <a:spcPct val="50000"/>
              </a:spcBef>
              <a:buFontTx/>
              <a:buNone/>
            </a:pPr>
            <a:r>
              <a:rPr lang="zh-CN" altLang="en-US" sz="32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扁舟     捣衣  砧     碣石</a:t>
            </a:r>
            <a:endParaRPr lang="zh-CN" altLang="en-US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0484" name="Text Box 7" title=""/>
          <p:cNvSpPr/>
          <p:nvPr/>
        </p:nvSpPr>
        <p:spPr>
          <a:xfrm>
            <a:off x="2351088" y="908050"/>
            <a:ext cx="9906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zh-CN" sz="3200" b="1">
                <a:solidFill>
                  <a:srgbClr val="CC0000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  <a:t>y</a:t>
            </a:r>
            <a:r>
              <a:rPr lang="en-US" altLang="zh-CN" sz="3200" b="1">
                <a:solidFill>
                  <a:srgbClr val="CC0000"/>
                </a:solidFill>
                <a:latin typeface="宋体" pitchFamily="2" charset="-122"/>
                <a:ea typeface="黑体" pitchFamily="49" charset="-122"/>
                <a:sym typeface="Wingdings" pitchFamily="2" charset="2"/>
              </a:rPr>
              <a:t>à</a:t>
            </a:r>
            <a:r>
              <a:rPr lang="en-US" altLang="zh-CN" sz="3200" b="1">
                <a:solidFill>
                  <a:srgbClr val="CC0000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  <a:t>n</a:t>
            </a:r>
            <a:endParaRPr lang="en-US" altLang="zh-CN" sz="3200" b="1">
              <a:solidFill>
                <a:srgbClr val="CC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485" name="Text Box 8" title=""/>
          <p:cNvSpPr/>
          <p:nvPr/>
        </p:nvSpPr>
        <p:spPr>
          <a:xfrm>
            <a:off x="4800600" y="836613"/>
            <a:ext cx="9906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zh-CN" sz="3200" b="1">
                <a:solidFill>
                  <a:srgbClr val="CC0000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  <a:t>xi</a:t>
            </a:r>
            <a:r>
              <a:rPr lang="en-US" altLang="zh-CN" sz="3200" b="1">
                <a:solidFill>
                  <a:srgbClr val="CC0000"/>
                </a:solidFill>
                <a:latin typeface="宋体" pitchFamily="2" charset="-122"/>
                <a:ea typeface="黑体" pitchFamily="49" charset="-122"/>
                <a:sym typeface="Wingdings" pitchFamily="2" charset="2"/>
              </a:rPr>
              <a:t>à</a:t>
            </a:r>
            <a:r>
              <a:rPr lang="en-US" altLang="zh-CN" sz="3200" b="1">
                <a:solidFill>
                  <a:srgbClr val="CC0000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  <a:t>n</a:t>
            </a:r>
            <a:endParaRPr lang="en-US" altLang="zh-CN" sz="3200" b="1">
              <a:solidFill>
                <a:srgbClr val="CC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486" name="Text Box 9" title=""/>
          <p:cNvSpPr/>
          <p:nvPr/>
        </p:nvSpPr>
        <p:spPr>
          <a:xfrm>
            <a:off x="6311900" y="908050"/>
            <a:ext cx="113506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zh-CN" sz="3200" b="1">
                <a:solidFill>
                  <a:srgbClr val="CC0000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  <a:t>xi</a:t>
            </a:r>
            <a:r>
              <a:rPr lang="en-US" altLang="zh-CN" sz="3200" b="1">
                <a:solidFill>
                  <a:srgbClr val="CC0000"/>
                </a:solidFill>
                <a:latin typeface="Arial" pitchFamily="34" charset="0"/>
                <a:ea typeface="黑体" pitchFamily="49" charset="-122"/>
                <a:sym typeface="Wingdings" pitchFamily="2" charset="2"/>
              </a:rPr>
              <a:t>ā</a:t>
            </a:r>
            <a:r>
              <a:rPr lang="en-US" altLang="zh-CN" sz="3200" b="1">
                <a:solidFill>
                  <a:srgbClr val="CC0000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  <a:t>n</a:t>
            </a:r>
            <a:endParaRPr lang="en-US" altLang="zh-CN" sz="3200" b="1">
              <a:solidFill>
                <a:srgbClr val="CC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487" name="Text Box 10" title=""/>
          <p:cNvSpPr/>
          <p:nvPr/>
        </p:nvSpPr>
        <p:spPr>
          <a:xfrm>
            <a:off x="2351088" y="2781300"/>
            <a:ext cx="12192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zh-CN" sz="3200" b="1">
                <a:solidFill>
                  <a:srgbClr val="CC0000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  <a:t>pi</a:t>
            </a:r>
            <a:r>
              <a:rPr lang="en-US" altLang="zh-CN" sz="3200" b="1">
                <a:solidFill>
                  <a:srgbClr val="CC0000"/>
                </a:solidFill>
                <a:latin typeface="Arial" pitchFamily="34" charset="0"/>
                <a:ea typeface="黑体" pitchFamily="49" charset="-122"/>
                <a:sym typeface="Wingdings" pitchFamily="2" charset="2"/>
              </a:rPr>
              <a:t>ā</a:t>
            </a:r>
            <a:r>
              <a:rPr lang="en-US" altLang="zh-CN" sz="3200" b="1">
                <a:solidFill>
                  <a:srgbClr val="CC0000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  <a:t>n</a:t>
            </a:r>
            <a:endParaRPr lang="en-US" altLang="zh-CN" sz="3200" b="1">
              <a:solidFill>
                <a:srgbClr val="CC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488" name="Text Box 11" title=""/>
          <p:cNvSpPr/>
          <p:nvPr/>
        </p:nvSpPr>
        <p:spPr>
          <a:xfrm>
            <a:off x="3935413" y="2708275"/>
            <a:ext cx="251460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zh-CN" sz="3200" b="1">
                <a:solidFill>
                  <a:srgbClr val="CC0000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  <a:t>dǎo    zhēn</a:t>
            </a:r>
            <a:endParaRPr lang="en-US" altLang="zh-CN" sz="3200" b="1">
              <a:solidFill>
                <a:srgbClr val="CC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489" name="Text Box 12" title=""/>
          <p:cNvSpPr/>
          <p:nvPr/>
        </p:nvSpPr>
        <p:spPr>
          <a:xfrm>
            <a:off x="6527800" y="2708275"/>
            <a:ext cx="106680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zh-CN" sz="3200" b="1">
                <a:solidFill>
                  <a:srgbClr val="CC0000"/>
                </a:solidFill>
                <a:latin typeface="Arial" pitchFamily="34" charset="0"/>
                <a:ea typeface="宋体" pitchFamily="2" charset="-122"/>
                <a:sym typeface="Wingdings" pitchFamily="2" charset="2"/>
              </a:rPr>
              <a:t>  jié</a:t>
            </a:r>
            <a:endParaRPr lang="en-US" altLang="zh-CN" sz="3200" b="1">
              <a:solidFill>
                <a:srgbClr val="CC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490" name="Rectangle 13" title=""/>
          <p:cNvSpPr/>
          <p:nvPr/>
        </p:nvSpPr>
        <p:spPr>
          <a:xfrm>
            <a:off x="2063750" y="4868863"/>
            <a:ext cx="50403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  </a:t>
            </a:r>
            <a:r>
              <a:rPr lang="zh-CN" altLang="en-US" sz="32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芳甸            西斜</a:t>
            </a: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     </a:t>
            </a:r>
            <a:endParaRPr lang="zh-CN" altLang="en-US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0491" name="Rectangle 15" title=""/>
          <p:cNvSpPr/>
          <p:nvPr/>
        </p:nvSpPr>
        <p:spPr>
          <a:xfrm>
            <a:off x="2424113" y="4437063"/>
            <a:ext cx="15875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diàn</a:t>
            </a:r>
            <a:endParaRPr lang="en-US" altLang="zh-CN" sz="3200" b="1">
              <a:solidFill>
                <a:srgbClr val="FF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0492" name="Rectangle 16" title=""/>
          <p:cNvSpPr/>
          <p:nvPr/>
        </p:nvSpPr>
        <p:spPr>
          <a:xfrm>
            <a:off x="5808663" y="4292600"/>
            <a:ext cx="10080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xiá </a:t>
            </a:r>
            <a:r>
              <a:rPr lang="en-US" altLang="zh-CN" sz="3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sym typeface="Wingdings" pitchFamily="2" charset="2"/>
              </a:rPr>
              <a:t>   </a:t>
            </a:r>
            <a:endParaRPr lang="en-US" altLang="zh-CN" sz="3200" b="1">
              <a:solidFill>
                <a:srgbClr val="00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0493" name="Text Box 5" title=""/>
          <p:cNvSpPr/>
          <p:nvPr/>
        </p:nvSpPr>
        <p:spPr>
          <a:xfrm>
            <a:off x="5308600" y="139700"/>
            <a:ext cx="2470150" cy="768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4400" b="1">
                <a:solidFill>
                  <a:srgbClr val="0A1E15"/>
                </a:solidFill>
                <a:latin typeface="Arial" pitchFamily="34" charset="0"/>
                <a:ea typeface="宋体" pitchFamily="2" charset="-122"/>
              </a:rPr>
              <a:t>基础知识</a:t>
            </a:r>
            <a:endParaRPr lang="en-US" altLang="en-US" sz="4400" b="1">
              <a:solidFill>
                <a:srgbClr val="0A1E15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med">
    <p:strips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1506" name="0001.好看-前排坐好！康康朗诵的《春江花月夜》来咯！,综艺,文化综艺,好看视频.mp4" title="">
            <a:hlinkClick action="ppaction://media"/>
          </p:cNvPr>
          <p:cNvPicPr>
            <a:picLocks noRot="1" noChangeAspect="1"/>
          </p:cNvPicPr>
          <p:nvPr>
            <a:videoFile r:link="rId3"/>
          </p:nvPr>
        </p:nvPicPr>
        <p:blipFill>
          <a:blip r:embed="rId2"/>
          <a:stretch>
            <a:fillRect/>
          </a:stretch>
        </p:blipFill>
        <p:spPr>
          <a:xfrm>
            <a:off x="407988" y="549275"/>
            <a:ext cx="7632700" cy="5724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6674" fill="hold"/>
                                        <p:tgtEl>
                                          <p:spTgt spid="2150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5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150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506"/>
                  </p:tgtEl>
                </p:cond>
              </p:nextCondLst>
            </p:seq>
            <p:video>
              <p:cMediaNode vol="80000" showWhenStopped="0">
                <p:cTn id="12" fill="hold" display="0">
                  <p:stCondLst>
                    <p:cond delay="indefinite"/>
                  </p:stCondLst>
                </p:cTn>
                <p:tgtEl>
                  <p:spTgt spid="21506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30" name="Text Box 2" title=""/>
          <p:cNvSpPr txBox="1"/>
          <p:nvPr/>
        </p:nvSpPr>
        <p:spPr>
          <a:xfrm>
            <a:off x="1524000" y="1052513"/>
            <a:ext cx="8596313" cy="36623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kumimoji="1" lang="zh-CN" altLang="en-US" sz="3600" b="1">
                <a:latin typeface="Arial" pitchFamily="34" charset="0"/>
                <a:ea typeface="黑体" pitchFamily="49" charset="-122"/>
              </a:rPr>
              <a:t>解题：春江花月夜</a:t>
            </a:r>
            <a:endParaRPr kumimoji="1" lang="zh-CN" altLang="en-US" sz="3600" b="1">
              <a:latin typeface="Arial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kumimoji="1" lang="zh-CN" altLang="en-US" sz="3600" b="1">
                <a:latin typeface="Arial" pitchFamily="34" charset="0"/>
                <a:ea typeface="黑体" pitchFamily="49" charset="-122"/>
              </a:rPr>
              <a:t>诗篇以</a:t>
            </a:r>
            <a:r>
              <a:rPr kumimoji="1" lang="zh-CN" altLang="en-US" sz="48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春、江、花、月、夜</a:t>
            </a:r>
            <a:r>
              <a:rPr kumimoji="1" lang="zh-CN" altLang="en-US" sz="4400" b="1">
                <a:latin typeface="Arial" pitchFamily="34" charset="0"/>
                <a:ea typeface="宋体" pitchFamily="2" charset="-122"/>
              </a:rPr>
              <a:t>，</a:t>
            </a:r>
            <a:r>
              <a:rPr kumimoji="1" lang="zh-CN" altLang="en-US" sz="3600" b="1">
                <a:latin typeface="Arial" pitchFamily="34" charset="0"/>
                <a:ea typeface="黑体" pitchFamily="49" charset="-122"/>
              </a:rPr>
              <a:t>这五种事物为素材，集中体现人生最动人的良辰美景。</a:t>
            </a:r>
            <a:endParaRPr kumimoji="1" lang="zh-CN" altLang="en-US" sz="3600" b="1">
              <a:latin typeface="Arial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endParaRPr kumimoji="1" lang="en-US" altLang="zh-CN" sz="3600" b="1">
              <a:latin typeface="Arial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2" title=""/>
          <p:cNvSpPr>
            <a:spLocks noGrp="1"/>
          </p:cNvSpPr>
          <p:nvPr>
            <p:ph type="title"/>
          </p:nvPr>
        </p:nvSpPr>
        <p:spPr>
          <a:xfrm>
            <a:off x="1524000" y="0"/>
            <a:ext cx="9144000" cy="1268413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6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找出诗中“月升、月悬、月斜、月落”相对应的句子。</a:t>
            </a:r>
            <a:endParaRPr lang="zh-CN" altLang="en-US" sz="36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3555" name="Rectangle 3" title=""/>
          <p:cNvSpPr>
            <a:spLocks noGrp="1"/>
          </p:cNvSpPr>
          <p:nvPr>
            <p:ph idx="1"/>
          </p:nvPr>
        </p:nvSpPr>
        <p:spPr>
          <a:xfrm>
            <a:off x="765175" y="1628775"/>
            <a:ext cx="10515600" cy="4351338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0"/>
              </a:spcBef>
              <a:buFontTx/>
              <a:buNone/>
            </a:pPr>
            <a:r>
              <a:rPr kumimoji="1" lang="zh-CN" altLang="en-US" sz="4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海上明月共潮生</a:t>
            </a:r>
            <a:endParaRPr kumimoji="1" lang="zh-CN" altLang="en-US" sz="4000" b="1">
              <a:solidFill>
                <a:srgbClr val="0000CC"/>
              </a:solidFill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spcBef>
                <a:spcPct val="0"/>
              </a:spcBef>
              <a:buFontTx/>
              <a:buNone/>
            </a:pPr>
            <a:r>
              <a:rPr kumimoji="1" lang="zh-CN" altLang="en-US" sz="4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皎皎空中孤月轮</a:t>
            </a:r>
            <a:endParaRPr kumimoji="1" lang="zh-CN" altLang="en-US" sz="4000" b="1">
              <a:solidFill>
                <a:srgbClr val="0000CC"/>
              </a:solidFill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spcBef>
                <a:spcPct val="0"/>
              </a:spcBef>
              <a:buFontTx/>
              <a:buNone/>
            </a:pPr>
            <a:r>
              <a:rPr kumimoji="1" lang="zh-CN" altLang="en-US" sz="4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江潭落月复西斜</a:t>
            </a:r>
            <a:endParaRPr kumimoji="1" lang="zh-CN" altLang="en-US" sz="4000" b="1">
              <a:solidFill>
                <a:srgbClr val="0000CC"/>
              </a:solidFill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spcBef>
                <a:spcPct val="0"/>
              </a:spcBef>
              <a:buFontTx/>
              <a:buNone/>
            </a:pPr>
            <a:r>
              <a:rPr kumimoji="1" lang="zh-CN" altLang="en-US" sz="4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落月摇情满江树 </a:t>
            </a:r>
            <a:endParaRPr kumimoji="1" lang="zh-CN" altLang="en-US" sz="4000" b="1">
              <a:solidFill>
                <a:srgbClr val="0000CC"/>
              </a:solidFill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spcBef>
                <a:spcPct val="0"/>
              </a:spcBef>
              <a:buFontTx/>
              <a:buNone/>
            </a:pPr>
            <a:endParaRPr kumimoji="1" lang="zh-CN" altLang="en-US" sz="3600" b="1">
              <a:solidFill>
                <a:srgbClr val="0000CC"/>
              </a:solidFill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buFontTx/>
              <a:buNone/>
            </a:pPr>
            <a:endParaRPr kumimoji="1" lang="en-US" altLang="zh-CN" b="1">
              <a:solidFill>
                <a:srgbClr val="0000CC"/>
              </a:solidFill>
            </a:endParaRPr>
          </a:p>
        </p:txBody>
      </p:sp>
      <p:sp>
        <p:nvSpPr>
          <p:cNvPr id="23556" name="Text Box 4" title=""/>
          <p:cNvSpPr txBox="1"/>
          <p:nvPr/>
        </p:nvSpPr>
        <p:spPr>
          <a:xfrm>
            <a:off x="6169025" y="1501775"/>
            <a:ext cx="1368425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Arial" pitchFamily="34" charset="0"/>
                <a:ea typeface="黑体" pitchFamily="49" charset="-122"/>
              </a:rPr>
              <a:t>月升</a:t>
            </a:r>
            <a:endParaRPr lang="zh-CN" altLang="en-US" sz="3600" b="1">
              <a:latin typeface="Arial" pitchFamily="34" charset="0"/>
              <a:ea typeface="黑体" pitchFamily="49" charset="-122"/>
            </a:endParaRPr>
          </a:p>
        </p:txBody>
      </p:sp>
      <p:sp>
        <p:nvSpPr>
          <p:cNvPr id="23557" name="Text Box 6" title=""/>
          <p:cNvSpPr txBox="1"/>
          <p:nvPr/>
        </p:nvSpPr>
        <p:spPr>
          <a:xfrm>
            <a:off x="6167438" y="2117725"/>
            <a:ext cx="1439862" cy="646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Arial" pitchFamily="34" charset="0"/>
                <a:ea typeface="黑体" pitchFamily="49" charset="-122"/>
              </a:rPr>
              <a:t>月悬</a:t>
            </a:r>
            <a:endParaRPr lang="zh-CN" altLang="en-US" sz="3600" b="1">
              <a:latin typeface="Arial" pitchFamily="34" charset="0"/>
              <a:ea typeface="黑体" pitchFamily="49" charset="-122"/>
            </a:endParaRPr>
          </a:p>
        </p:txBody>
      </p:sp>
      <p:sp>
        <p:nvSpPr>
          <p:cNvPr id="23558" name="Text Box 8" title=""/>
          <p:cNvSpPr txBox="1"/>
          <p:nvPr/>
        </p:nvSpPr>
        <p:spPr>
          <a:xfrm>
            <a:off x="6130925" y="2703513"/>
            <a:ext cx="1511300" cy="646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Arial" pitchFamily="34" charset="0"/>
                <a:ea typeface="黑体" pitchFamily="49" charset="-122"/>
              </a:rPr>
              <a:t>月斜</a:t>
            </a:r>
            <a:endParaRPr lang="zh-CN" altLang="en-US" sz="3600" b="1">
              <a:latin typeface="Arial" pitchFamily="34" charset="0"/>
              <a:ea typeface="黑体" pitchFamily="49" charset="-122"/>
            </a:endParaRPr>
          </a:p>
        </p:txBody>
      </p:sp>
      <p:sp>
        <p:nvSpPr>
          <p:cNvPr id="23559" name="Text Box 10" title=""/>
          <p:cNvSpPr txBox="1"/>
          <p:nvPr/>
        </p:nvSpPr>
        <p:spPr>
          <a:xfrm>
            <a:off x="6130925" y="3292475"/>
            <a:ext cx="1258888" cy="646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Arial" pitchFamily="34" charset="0"/>
                <a:ea typeface="黑体" pitchFamily="49" charset="-122"/>
              </a:rPr>
              <a:t>月落</a:t>
            </a:r>
            <a:endParaRPr lang="zh-CN" altLang="en-US" sz="3600" b="1">
              <a:latin typeface="Arial" pitchFamily="34" charset="0"/>
              <a:ea typeface="黑体" pitchFamily="49" charset="-122"/>
            </a:endParaRPr>
          </a:p>
        </p:txBody>
      </p:sp>
      <p:sp>
        <p:nvSpPr>
          <p:cNvPr id="23560" name="Rectangle 11" title=""/>
          <p:cNvSpPr/>
          <p:nvPr/>
        </p:nvSpPr>
        <p:spPr>
          <a:xfrm>
            <a:off x="1666875" y="4926013"/>
            <a:ext cx="8543925" cy="1200150"/>
          </a:xfrm>
          <a:prstGeom prst="rect">
            <a:avLst/>
          </a:prstGeom>
          <a:solidFill>
            <a:srgbClr val="FFFFFF"/>
          </a:solidFill>
          <a:ln>
            <a:solidFill>
              <a:srgbClr val="FF0000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kumimoji="1" lang="zh-CN" altLang="en-US" sz="3600" b="1">
                <a:latin typeface="黑体" pitchFamily="49" charset="-122"/>
                <a:ea typeface="黑体" pitchFamily="49" charset="-122"/>
              </a:rPr>
              <a:t>以“月”为中心、以月升月落的时间顺序为线索展开</a:t>
            </a:r>
            <a:r>
              <a:rPr kumimoji="1" lang="zh-CN" altLang="en-US" sz="3600">
                <a:latin typeface="黑体" pitchFamily="49" charset="-122"/>
                <a:ea typeface="黑体" pitchFamily="49" charset="-122"/>
              </a:rPr>
              <a:t> </a:t>
            </a:r>
            <a:endParaRPr kumimoji="1" lang="zh-CN" altLang="en-US" sz="3600"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4578" name="标题 13313" title=""/>
          <p:cNvSpPr>
            <a:spLocks noGrp="1" noRot="1"/>
          </p:cNvSpPr>
          <p:nvPr>
            <p:ph type="title"/>
          </p:nvPr>
        </p:nvSpPr>
        <p:spPr>
          <a:xfrm>
            <a:off x="1016000" y="381000"/>
            <a:ext cx="8331200" cy="838200"/>
          </a:xfrm>
          <a:noFill/>
          <a:ln w="9525"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4000"/>
              <a:t>诗歌几幅画面</a:t>
            </a:r>
            <a:endParaRPr lang="zh-CN" altLang="en-US" sz="4000"/>
          </a:p>
        </p:txBody>
      </p:sp>
      <p:sp>
        <p:nvSpPr>
          <p:cNvPr id="24579" name="文本框 13334" title=""/>
          <p:cNvSpPr/>
          <p:nvPr/>
        </p:nvSpPr>
        <p:spPr>
          <a:xfrm>
            <a:off x="2286000" y="1341438"/>
            <a:ext cx="32956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sz="3200" b="1">
                <a:solidFill>
                  <a:srgbClr val="3333CC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一、（1——8句）</a:t>
            </a:r>
            <a:endParaRPr lang="zh-CN" altLang="en-US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4580" name="文本框 13335" title=""/>
          <p:cNvSpPr/>
          <p:nvPr/>
        </p:nvSpPr>
        <p:spPr>
          <a:xfrm>
            <a:off x="2286000" y="3025775"/>
            <a:ext cx="28384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sz="3200" b="1">
                <a:solidFill>
                  <a:srgbClr val="3333CC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二、（9——16）</a:t>
            </a:r>
            <a:endParaRPr lang="zh-CN" altLang="en-US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4581" name="文本框 13336" title=""/>
          <p:cNvSpPr/>
          <p:nvPr/>
        </p:nvSpPr>
        <p:spPr>
          <a:xfrm>
            <a:off x="2154238" y="4429125"/>
            <a:ext cx="365442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sz="3200" b="1">
                <a:solidFill>
                  <a:srgbClr val="3333CC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三、（17——36）</a:t>
            </a:r>
            <a:endParaRPr lang="zh-CN" altLang="en-US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4582" name="文本框 1" title=""/>
          <p:cNvSpPr/>
          <p:nvPr/>
        </p:nvSpPr>
        <p:spPr>
          <a:xfrm>
            <a:off x="6032500" y="1341438"/>
            <a:ext cx="2746375" cy="584200"/>
          </a:xfrm>
          <a:prstGeom prst="rect">
            <a:avLst/>
          </a:prstGeom>
          <a:noFill/>
          <a:ln>
            <a:noFill/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200">
                <a:solidFill>
                  <a:srgbClr val="32946A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春江花月图</a:t>
            </a:r>
            <a:endParaRPr lang="en-US" altLang="en-US" sz="3200">
              <a:solidFill>
                <a:srgbClr val="32946A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4583" name="文本框 2" title=""/>
          <p:cNvSpPr/>
          <p:nvPr/>
        </p:nvSpPr>
        <p:spPr>
          <a:xfrm>
            <a:off x="6137275" y="3025775"/>
            <a:ext cx="27828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B0F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月下沉思图</a:t>
            </a:r>
            <a:endParaRPr lang="zh-CN" altLang="en-US" sz="3200" b="1">
              <a:solidFill>
                <a:srgbClr val="00B0F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4584" name="文本框 3" title=""/>
          <p:cNvSpPr/>
          <p:nvPr/>
        </p:nvSpPr>
        <p:spPr>
          <a:xfrm>
            <a:off x="6029325" y="4019550"/>
            <a:ext cx="4999038" cy="1570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两地相思图（</a:t>
            </a:r>
            <a:r>
              <a:rPr lang="en-US" altLang="zh-CN" sz="3200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17-20</a:t>
            </a:r>
            <a:r>
              <a:rPr lang="zh-CN" altLang="en-US" sz="3200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）</a:t>
            </a:r>
            <a:endParaRPr lang="en-US" altLang="zh-CN" sz="3200">
              <a:solidFill>
                <a:srgbClr val="FF0000"/>
              </a:solidFill>
              <a:latin typeface="黑体" pitchFamily="49" charset="-122"/>
              <a:ea typeface="黑体" pitchFamily="49" charset="-122"/>
              <a:sym typeface="Wingdings" pitchFamily="2" charset="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思妇怀远图（</a:t>
            </a:r>
            <a:r>
              <a:rPr lang="en-US" altLang="zh-CN" sz="3200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21-28</a:t>
            </a:r>
            <a:r>
              <a:rPr lang="zh-CN" altLang="en-US" sz="3200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）</a:t>
            </a:r>
            <a:endParaRPr lang="zh-CN" altLang="en-US" sz="3200">
              <a:solidFill>
                <a:srgbClr val="FF0000"/>
              </a:solidFill>
              <a:latin typeface="黑体" pitchFamily="49" charset="-122"/>
              <a:ea typeface="黑体" pitchFamily="49" charset="-122"/>
              <a:sym typeface="Wingdings" pitchFamily="2" charset="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游子思归图（</a:t>
            </a:r>
            <a:r>
              <a:rPr lang="en-US" altLang="zh-CN" sz="3200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29-36</a:t>
            </a:r>
            <a:r>
              <a:rPr lang="zh-CN" altLang="en-US" sz="3200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Wingdings" pitchFamily="2" charset="2"/>
              </a:rPr>
              <a:t>）</a:t>
            </a:r>
            <a:endParaRPr lang="zh-CN" altLang="en-US" sz="32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5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5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2" grpId="0"/>
      <p:bldP spid="2458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5602" name="Text Box 4" title=""/>
          <p:cNvSpPr txBox="1"/>
          <p:nvPr/>
        </p:nvSpPr>
        <p:spPr>
          <a:xfrm>
            <a:off x="2222500" y="1270000"/>
            <a:ext cx="184150" cy="3667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endParaRPr lang="zh-CN" altLang="zh-CN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03" name="Rectangle 2" title=""/>
          <p:cNvSpPr>
            <a:spLocks noGrp="1" noChangeArrowheads="1"/>
          </p:cNvSpPr>
          <p:nvPr>
            <p:ph type="title"/>
          </p:nvPr>
        </p:nvSpPr>
        <p:spPr>
          <a:xfrm>
            <a:off x="1524000" y="112713"/>
            <a:ext cx="7786688" cy="922337"/>
          </a:xfrm>
          <a:prstGeom prst="rect">
            <a:avLst/>
          </a:prstGeom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90000"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marL="0" lvl="0" indent="0" eaLnBrk="1" hangingPunct="0"/>
            <a:r>
              <a:rPr lang="zh-CN" altLang="en-US" sz="4000" b="1" spc="0">
                <a:solidFill>
                  <a:srgbClr val="FF0000"/>
                </a:solidFill>
                <a:ea typeface="黑体" pitchFamily="49" charset="-122"/>
              </a:rPr>
              <a:t>问题一：（讨论五分钟）</a:t>
            </a:r>
            <a:br>
              <a:rPr lang="zh-CN" altLang="en-US" sz="4000" b="1" spc="0"/>
            </a:br>
            <a:endParaRPr lang="zh-CN" altLang="en-US" sz="3600" b="1"/>
          </a:p>
        </p:txBody>
      </p:sp>
      <p:graphicFrame>
        <p:nvGraphicFramePr>
          <p:cNvPr id="25604" name="Group 48" title=""/>
          <p:cNvGraphicFramePr>
            <a:graphicFrameLocks noGrp="1"/>
          </p:cNvGraphicFramePr>
          <p:nvPr>
            <p:ph type="tbl" idx="4294967295"/>
          </p:nvPr>
        </p:nvGraphicFramePr>
        <p:xfrm>
          <a:off x="1774825" y="1354138"/>
          <a:ext cx="8640762" cy="5459845"/>
        </p:xfrm>
        <a:graphic>
          <a:graphicData uri="http://schemas.openxmlformats.org/drawingml/2006/table">
            <a:tbl>
              <a:tblPr/>
              <a:tblGrid>
                <a:gridCol w="3889375"/>
                <a:gridCol w="4751388"/>
              </a:tblGrid>
              <a:tr h="2236788">
                <a:tc>
                  <a:txBody>
                    <a:bodyPr vert="horz" wrap="square" tIns="45714" bIns="45714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</a:pPr>
                      <a:r>
                        <a:rPr kumimoji="1" lang="zh-CN" altLang="en-US" sz="3200" b="1">
                          <a:ea typeface="黑体" pitchFamily="49" charset="-122"/>
                        </a:rPr>
                        <a:t>春江潮水连海平，</a:t>
                      </a:r>
                      <a:endParaRPr kumimoji="1" lang="zh-CN" altLang="en-US" sz="3200" b="1">
                        <a:ea typeface="黑体" pitchFamily="49" charset="-122"/>
                      </a:endParaRPr>
                    </a:p>
                    <a:p>
                      <a:pPr marL="0" lvl="0" indent="0" eaLnBrk="1" hangingPunct="1">
                        <a:spcBef>
                          <a:spcPct val="20000"/>
                        </a:spcBef>
                      </a:pPr>
                      <a:r>
                        <a:rPr kumimoji="1" lang="zh-CN" altLang="en-US" sz="3200" b="1">
                          <a:ea typeface="黑体" pitchFamily="49" charset="-122"/>
                        </a:rPr>
                        <a:t>海上明月共潮生。</a:t>
                      </a:r>
                      <a:br>
                        <a:rPr kumimoji="1" lang="zh-CN" altLang="en-US" sz="3200" b="1">
                          <a:ea typeface="黑体" pitchFamily="49" charset="-122"/>
                        </a:rPr>
                      </a:br>
                      <a:r>
                        <a:rPr kumimoji="1" lang="zh-CN" altLang="en-US" sz="3200" b="1">
                          <a:ea typeface="黑体" pitchFamily="49" charset="-122"/>
                        </a:rPr>
                        <a:t>滟滟随波千万里，</a:t>
                      </a:r>
                      <a:endParaRPr kumimoji="1" lang="zh-CN" altLang="en-US" sz="3200" b="1">
                        <a:ea typeface="黑体" pitchFamily="49" charset="-122"/>
                      </a:endParaRPr>
                    </a:p>
                    <a:p>
                      <a:pPr marL="0" lvl="0" indent="0" eaLnBrk="1" hangingPunct="1">
                        <a:spcBef>
                          <a:spcPct val="20000"/>
                        </a:spcBef>
                      </a:pPr>
                      <a:r>
                        <a:rPr kumimoji="1" lang="zh-CN" altLang="en-US" sz="3200" b="1">
                          <a:ea typeface="黑体" pitchFamily="49" charset="-122"/>
                        </a:rPr>
                        <a:t>何处春江无月明。</a:t>
                      </a:r>
                      <a:endParaRPr kumimoji="1" lang="zh-CN" altLang="en-US" sz="3200" b="1">
                        <a:ea typeface="黑体" pitchFamily="49" charset="-122"/>
                      </a:endParaRPr>
                    </a:p>
                  </a:txBody>
                  <a:tcPr marT="45714" marB="45714"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tIns="45714" bIns="45714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</a:pPr>
                      <a:endParaRPr lang="zh-CN" altLang="zh-CN" sz="3200" b="1">
                        <a:ea typeface="黑体" pitchFamily="49" charset="-122"/>
                      </a:endParaRPr>
                    </a:p>
                  </a:txBody>
                  <a:tcPr marT="45714" marB="45714"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1611312">
                <a:tc>
                  <a:txBody>
                    <a:bodyPr vert="horz" wrap="square" tIns="45714" bIns="45714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</a:pPr>
                      <a:r>
                        <a:rPr kumimoji="1" lang="zh-CN" altLang="en-US" sz="3200" b="1">
                          <a:ea typeface="黑体" pitchFamily="49" charset="-122"/>
                        </a:rPr>
                        <a:t>江流宛转绕芳甸，</a:t>
                      </a:r>
                      <a:endParaRPr kumimoji="1" lang="zh-CN" altLang="en-US" sz="3200" b="1">
                        <a:ea typeface="黑体" pitchFamily="49" charset="-122"/>
                      </a:endParaRPr>
                    </a:p>
                    <a:p>
                      <a:pPr marL="0" lvl="0" indent="0" eaLnBrk="1" hangingPunct="1">
                        <a:spcBef>
                          <a:spcPct val="20000"/>
                        </a:spcBef>
                      </a:pPr>
                      <a:r>
                        <a:rPr kumimoji="1" lang="zh-CN" altLang="en-US" sz="3200" b="1">
                          <a:ea typeface="黑体" pitchFamily="49" charset="-122"/>
                        </a:rPr>
                        <a:t>月照花林皆似霰。</a:t>
                      </a:r>
                      <a:endParaRPr kumimoji="1" lang="zh-CN" altLang="en-US" sz="3200" b="1">
                        <a:ea typeface="黑体" pitchFamily="49" charset="-122"/>
                      </a:endParaRPr>
                    </a:p>
                  </a:txBody>
                  <a:tcPr marT="45714" marB="45714"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tIns="45714" bIns="45714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</a:pPr>
                      <a:endParaRPr lang="zh-CN" altLang="zh-CN" sz="3200" b="1">
                        <a:ea typeface="黑体" pitchFamily="49" charset="-122"/>
                      </a:endParaRPr>
                    </a:p>
                  </a:txBody>
                  <a:tcPr marT="45714" marB="45714"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1611312">
                <a:tc>
                  <a:txBody>
                    <a:bodyPr vert="horz" wrap="square" tIns="45714" bIns="45714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</a:pPr>
                      <a:r>
                        <a:rPr kumimoji="1" lang="zh-CN" altLang="en-US" sz="3200" b="1">
                          <a:ea typeface="黑体" pitchFamily="49" charset="-122"/>
                        </a:rPr>
                        <a:t>空里流霜不觉飞，</a:t>
                      </a:r>
                      <a:endParaRPr kumimoji="1" lang="zh-CN" altLang="en-US" sz="3200" b="1">
                        <a:ea typeface="黑体" pitchFamily="49" charset="-122"/>
                      </a:endParaRPr>
                    </a:p>
                    <a:p>
                      <a:pPr marL="0" lvl="0" indent="0" eaLnBrk="1" hangingPunct="1">
                        <a:spcBef>
                          <a:spcPct val="20000"/>
                        </a:spcBef>
                      </a:pPr>
                      <a:r>
                        <a:rPr kumimoji="1" lang="zh-CN" altLang="en-US" sz="3200" b="1">
                          <a:ea typeface="黑体" pitchFamily="49" charset="-122"/>
                        </a:rPr>
                        <a:t>汀上白沙看不见。</a:t>
                      </a:r>
                      <a:endParaRPr kumimoji="1" lang="zh-CN" altLang="en-US" sz="3200" b="1">
                        <a:ea typeface="黑体" pitchFamily="49" charset="-122"/>
                      </a:endParaRPr>
                    </a:p>
                  </a:txBody>
                  <a:tcPr marT="45714" marB="45714"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tIns="45714" bIns="45714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</a:pPr>
                      <a:endParaRPr lang="zh-CN" altLang="zh-CN" sz="3200" b="1">
                        <a:ea typeface="黑体" pitchFamily="49" charset="-122"/>
                      </a:endParaRPr>
                    </a:p>
                  </a:txBody>
                  <a:tcPr marT="45714" marB="45714"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5618" name="Text Box 49" title=""/>
          <p:cNvSpPr txBox="1"/>
          <p:nvPr/>
        </p:nvSpPr>
        <p:spPr>
          <a:xfrm>
            <a:off x="6311900" y="1928813"/>
            <a:ext cx="3455988" cy="7699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kumimoji="1" lang="zh-CN" altLang="en-US" sz="4400" b="1" u="sng">
                <a:solidFill>
                  <a:srgbClr val="0000CC"/>
                </a:solidFill>
                <a:latin typeface="Arial" pitchFamily="34" charset="0"/>
                <a:ea typeface="黑体" pitchFamily="49" charset="-122"/>
              </a:rPr>
              <a:t>壮丽高远</a:t>
            </a:r>
            <a:endParaRPr kumimoji="1" lang="zh-CN" altLang="en-US" sz="4400" b="1" u="sng">
              <a:solidFill>
                <a:srgbClr val="0000CC"/>
              </a:solidFill>
              <a:latin typeface="Arial" pitchFamily="34" charset="0"/>
              <a:ea typeface="黑体" pitchFamily="49" charset="-122"/>
            </a:endParaRPr>
          </a:p>
        </p:txBody>
      </p:sp>
      <p:sp>
        <p:nvSpPr>
          <p:cNvPr id="25619" name="Text Box 50" title=""/>
          <p:cNvSpPr txBox="1"/>
          <p:nvPr/>
        </p:nvSpPr>
        <p:spPr>
          <a:xfrm>
            <a:off x="6311900" y="5745163"/>
            <a:ext cx="3455988" cy="7699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kumimoji="1" lang="zh-CN" altLang="en-US" sz="4400" b="1" u="sng">
                <a:solidFill>
                  <a:srgbClr val="0000CC"/>
                </a:solidFill>
                <a:latin typeface="Arial" pitchFamily="34" charset="0"/>
                <a:ea typeface="黑体" pitchFamily="49" charset="-122"/>
              </a:rPr>
              <a:t>空灵梦幻</a:t>
            </a:r>
            <a:endParaRPr kumimoji="1" lang="zh-CN" altLang="en-US" sz="4400" b="1" u="sng">
              <a:solidFill>
                <a:srgbClr val="0000CC"/>
              </a:solidFill>
              <a:latin typeface="Arial" pitchFamily="34" charset="0"/>
              <a:ea typeface="黑体" pitchFamily="49" charset="-122"/>
            </a:endParaRPr>
          </a:p>
        </p:txBody>
      </p:sp>
      <p:sp>
        <p:nvSpPr>
          <p:cNvPr id="25620" name="Text Box 51" title=""/>
          <p:cNvSpPr txBox="1"/>
          <p:nvPr/>
        </p:nvSpPr>
        <p:spPr>
          <a:xfrm>
            <a:off x="6240463" y="4089400"/>
            <a:ext cx="3455987" cy="7699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kumimoji="1" lang="zh-CN" altLang="en-US" sz="4400" b="1" u="sng">
                <a:solidFill>
                  <a:srgbClr val="0000CC"/>
                </a:solidFill>
                <a:latin typeface="Arial" pitchFamily="34" charset="0"/>
                <a:ea typeface="黑体" pitchFamily="49" charset="-122"/>
              </a:rPr>
              <a:t>幽美恬静</a:t>
            </a:r>
            <a:endParaRPr kumimoji="1" lang="zh-CN" altLang="en-US" sz="4400" b="1" u="sng">
              <a:solidFill>
                <a:srgbClr val="0000CC"/>
              </a:solidFill>
              <a:latin typeface="Arial" pitchFamily="34" charset="0"/>
              <a:ea typeface="黑体" pitchFamily="49" charset="-122"/>
            </a:endParaRPr>
          </a:p>
        </p:txBody>
      </p:sp>
      <p:sp>
        <p:nvSpPr>
          <p:cNvPr id="25621" name="Oval 6" title=""/>
          <p:cNvSpPr/>
          <p:nvPr/>
        </p:nvSpPr>
        <p:spPr>
          <a:xfrm>
            <a:off x="2668588" y="1347788"/>
            <a:ext cx="719137" cy="576262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22" name="Oval 6" title=""/>
          <p:cNvSpPr/>
          <p:nvPr/>
        </p:nvSpPr>
        <p:spPr>
          <a:xfrm>
            <a:off x="1862138" y="1347788"/>
            <a:ext cx="719137" cy="576262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23" name="Oval 6" title=""/>
          <p:cNvSpPr/>
          <p:nvPr/>
        </p:nvSpPr>
        <p:spPr>
          <a:xfrm>
            <a:off x="2711450" y="1924050"/>
            <a:ext cx="719138" cy="577850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24" name="Oval 6" title=""/>
          <p:cNvSpPr/>
          <p:nvPr/>
        </p:nvSpPr>
        <p:spPr>
          <a:xfrm>
            <a:off x="3702050" y="1347788"/>
            <a:ext cx="719138" cy="576262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25" name="Oval 6" title=""/>
          <p:cNvSpPr/>
          <p:nvPr/>
        </p:nvSpPr>
        <p:spPr>
          <a:xfrm>
            <a:off x="2957513" y="2495550"/>
            <a:ext cx="717550" cy="576263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26" name="Oval 6" title=""/>
          <p:cNvSpPr/>
          <p:nvPr/>
        </p:nvSpPr>
        <p:spPr>
          <a:xfrm>
            <a:off x="1939925" y="3656013"/>
            <a:ext cx="719138" cy="576262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27" name="Oval 6" title=""/>
          <p:cNvSpPr/>
          <p:nvPr/>
        </p:nvSpPr>
        <p:spPr>
          <a:xfrm>
            <a:off x="2747963" y="5810250"/>
            <a:ext cx="719137" cy="576263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28" name="Oval 6" title=""/>
          <p:cNvSpPr/>
          <p:nvPr/>
        </p:nvSpPr>
        <p:spPr>
          <a:xfrm>
            <a:off x="3935413" y="3656013"/>
            <a:ext cx="719137" cy="576262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29" name="Oval 6" title=""/>
          <p:cNvSpPr/>
          <p:nvPr/>
        </p:nvSpPr>
        <p:spPr>
          <a:xfrm>
            <a:off x="2659063" y="4167188"/>
            <a:ext cx="719137" cy="576262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30" name="Rectangle 3" title=""/>
          <p:cNvSpPr txBox="1"/>
          <p:nvPr/>
        </p:nvSpPr>
        <p:spPr>
          <a:xfrm>
            <a:off x="1519238" y="561975"/>
            <a:ext cx="9144000" cy="7207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</a:pP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找出意象，概括画面特点。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18" grpId="0"/>
      <p:bldP spid="25619" grpId="0"/>
      <p:bldP spid="25620" grpId="0"/>
      <p:bldP spid="25621" grpId="0"/>
      <p:bldP spid="25622" grpId="0"/>
      <p:bldP spid="25623" grpId="0"/>
      <p:bldP spid="25624" grpId="0"/>
      <p:bldP spid="25625" grpId="0"/>
      <p:bldP spid="25626" grpId="0"/>
      <p:bldP spid="25627" grpId="0"/>
      <p:bldP spid="25628" grpId="0"/>
      <p:bldP spid="256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2" title=""/>
          <p:cNvSpPr>
            <a:spLocks noGrp="1"/>
          </p:cNvSpPr>
          <p:nvPr>
            <p:ph type="title"/>
          </p:nvPr>
        </p:nvSpPr>
        <p:spPr>
          <a:xfrm>
            <a:off x="1524000" y="0"/>
            <a:ext cx="8229600" cy="77787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4000" b="1">
                <a:solidFill>
                  <a:srgbClr val="DB2591"/>
                </a:solidFill>
                <a:latin typeface="黑体" pitchFamily="49" charset="-122"/>
                <a:ea typeface="黑体" pitchFamily="49" charset="-122"/>
              </a:rPr>
              <a:t>意境特点（画面特点）常用术语</a:t>
            </a:r>
            <a:endParaRPr lang="zh-CN" altLang="en-US" sz="4000" b="1">
              <a:solidFill>
                <a:srgbClr val="DB2591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6627" name="Text Box 15" title=""/>
          <p:cNvSpPr txBox="1"/>
          <p:nvPr/>
        </p:nvSpPr>
        <p:spPr>
          <a:xfrm>
            <a:off x="1919288" y="1125538"/>
            <a:ext cx="8459787" cy="50355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600" b="1">
                <a:latin typeface="黑体" pitchFamily="49" charset="-122"/>
                <a:ea typeface="黑体" pitchFamily="49" charset="-122"/>
              </a:rPr>
              <a:t>1.</a:t>
            </a: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雄浑壮丽、开阔苍凉、高远辽阔、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  雄伟壮阔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600" b="1">
                <a:latin typeface="黑体" pitchFamily="49" charset="-122"/>
                <a:ea typeface="黑体" pitchFamily="49" charset="-122"/>
              </a:rPr>
              <a:t>2.</a:t>
            </a: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恬静优美、幽清明净、和谐静谧、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  恬静自然、虚幻飘渺、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600" b="1">
                <a:latin typeface="黑体" pitchFamily="49" charset="-122"/>
                <a:ea typeface="黑体" pitchFamily="49" charset="-122"/>
              </a:rPr>
              <a:t>3.</a:t>
            </a: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孤寂冷清、萧瑟凄凉、沉郁孤愁、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  凄清暗淡、肃杀冷寂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600" b="1">
                <a:latin typeface="黑体" pitchFamily="49" charset="-122"/>
                <a:ea typeface="黑体" pitchFamily="49" charset="-122"/>
              </a:rPr>
              <a:t>4. </a:t>
            </a: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生机勃勃、明净绚丽、清新明快、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  清新明丽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600" b="1">
                <a:latin typeface="黑体" pitchFamily="49" charset="-122"/>
                <a:ea typeface="黑体" pitchFamily="49" charset="-122"/>
              </a:rPr>
              <a:t>5.</a:t>
            </a: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繁华热闹、雄奇瑰丽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7650" name="Text Box 2" title=""/>
          <p:cNvSpPr txBox="1"/>
          <p:nvPr/>
        </p:nvSpPr>
        <p:spPr>
          <a:xfrm>
            <a:off x="2063750" y="620713"/>
            <a:ext cx="4895850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endParaRPr lang="zh-CN" altLang="zh-CN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7651" name="Text Box 3" title=""/>
          <p:cNvSpPr txBox="1"/>
          <p:nvPr/>
        </p:nvSpPr>
        <p:spPr>
          <a:xfrm>
            <a:off x="1847850" y="404813"/>
            <a:ext cx="7704138" cy="7080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本段景物描写有何特点？</a:t>
            </a:r>
            <a:endParaRPr lang="zh-CN" altLang="en-US" sz="40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7652" name="Text Box 4" title=""/>
          <p:cNvSpPr txBox="1"/>
          <p:nvPr/>
        </p:nvSpPr>
        <p:spPr>
          <a:xfrm>
            <a:off x="1703388" y="1412875"/>
            <a:ext cx="8424862" cy="63404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 </a:t>
            </a:r>
            <a:r>
              <a:rPr lang="zh-CN" altLang="en-US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画面清丽，色泽柔和</a:t>
            </a:r>
            <a:r>
              <a:rPr lang="en-US" altLang="zh-CN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——</a:t>
            </a:r>
            <a:r>
              <a:rPr lang="zh-CN" altLang="en-US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良辰美景</a:t>
            </a:r>
            <a:endParaRPr lang="zh-CN" altLang="en-US" sz="40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１</a:t>
            </a:r>
            <a:r>
              <a:rPr lang="en-US" altLang="zh-CN" sz="40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.</a:t>
            </a:r>
            <a:r>
              <a:rPr lang="zh-CN" altLang="en-US" sz="40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紧扣题目写作，开篇就对春、江、花、月、夜进行描绘。</a:t>
            </a:r>
            <a:endParaRPr lang="zh-CN" altLang="en-US" sz="4000" b="1">
              <a:solidFill>
                <a:schemeClr val="tx2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２</a:t>
            </a:r>
            <a:r>
              <a:rPr lang="en-US" altLang="zh-CN" sz="40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.</a:t>
            </a:r>
            <a:r>
              <a:rPr lang="zh-CN" altLang="en-US" sz="40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景物极多，但</a:t>
            </a:r>
            <a:r>
              <a:rPr lang="zh-CN" altLang="en-US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以月光统摄各种景物</a:t>
            </a:r>
            <a:r>
              <a:rPr lang="zh-CN" altLang="en-US" sz="40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，</a:t>
            </a:r>
            <a:r>
              <a:rPr lang="zh-CN" altLang="en-US" sz="40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由大到小，由远到近</a:t>
            </a:r>
            <a:r>
              <a:rPr lang="zh-CN" altLang="en-US" sz="40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，层次分明地一一展开。</a:t>
            </a:r>
            <a:endParaRPr lang="zh-CN" altLang="en-US" sz="4000" b="1">
              <a:solidFill>
                <a:schemeClr val="tx2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３</a:t>
            </a:r>
            <a:r>
              <a:rPr lang="en-US" altLang="zh-CN" sz="40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.</a:t>
            </a:r>
            <a:r>
              <a:rPr lang="zh-CN" altLang="en-US" sz="40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意境</a:t>
            </a:r>
            <a:r>
              <a:rPr lang="en-US" altLang="zh-CN" sz="40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——</a:t>
            </a:r>
            <a:r>
              <a:rPr lang="zh-CN" altLang="en-US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幽美恬静　</a:t>
            </a:r>
            <a:r>
              <a:rPr lang="zh-CN" altLang="en-US" sz="40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　　</a:t>
            </a:r>
            <a:r>
              <a:rPr lang="zh-CN" altLang="en-US" sz="3600" b="1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</a:t>
            </a:r>
            <a:endParaRPr lang="zh-CN" altLang="en-US" sz="3600" b="1">
              <a:solidFill>
                <a:schemeClr val="tx2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3600" b="1">
              <a:solidFill>
                <a:schemeClr val="tx2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3600" b="1">
              <a:solidFill>
                <a:schemeClr val="tx2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endParaRPr lang="en-US" altLang="zh-CN" sz="3600" b="1"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8674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668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8675" name="Rectangle 3" title=""/>
          <p:cNvSpPr>
            <a:spLocks noGrp="1"/>
          </p:cNvSpPr>
          <p:nvPr>
            <p:ph type="title"/>
          </p:nvPr>
        </p:nvSpPr>
        <p:spPr>
          <a:xfrm>
            <a:off x="2424113" y="5445125"/>
            <a:ext cx="7924800" cy="1214438"/>
          </a:xfrm>
          <a:solidFill>
            <a:srgbClr val="FFFF99"/>
          </a:solidFill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600" b="1">
                <a:solidFill>
                  <a:srgbClr val="0000CC"/>
                </a:solidFill>
                <a:ea typeface="微软雅黑" pitchFamily="34" charset="-122"/>
              </a:rPr>
              <a:t>清明澄彻</a:t>
            </a:r>
            <a:r>
              <a:rPr lang="zh-CN" altLang="en-US" sz="3600" b="1">
                <a:ea typeface="黑体" pitchFamily="49" charset="-122"/>
              </a:rPr>
              <a:t>的江天，</a:t>
            </a:r>
            <a:r>
              <a:rPr lang="zh-CN" altLang="en-US" sz="3600" b="1">
                <a:solidFill>
                  <a:srgbClr val="0000CC"/>
                </a:solidFill>
                <a:ea typeface="微软雅黑" pitchFamily="34" charset="-122"/>
              </a:rPr>
              <a:t>纯净空明</a:t>
            </a:r>
            <a:r>
              <a:rPr lang="zh-CN" altLang="en-US" sz="3600" b="1">
                <a:ea typeface="黑体" pitchFamily="49" charset="-122"/>
              </a:rPr>
              <a:t>的宇宙，触碰到诗人敏感的思想琴弦，</a:t>
            </a:r>
            <a:endParaRPr lang="zh-CN" altLang="en-US" sz="3600" b="1">
              <a:ea typeface="黑体" pitchFamily="49" charset="-122"/>
            </a:endParaRPr>
          </a:p>
        </p:txBody>
      </p:sp>
      <p:pic>
        <p:nvPicPr>
          <p:cNvPr id="28676" name="春江3.wav" title="">
            <a:hlinkClick action="ppaction://media"/>
          </p:cNvPr>
          <p:cNvPicPr>
            <a:picLocks noRot="1" noChangeAspect="1"/>
          </p:cNvPicPr>
          <p:nvPr>
            <a:audioFile r:link="rId4"/>
            <p:extLst/>
          </p:nvPr>
        </p:nvPicPr>
        <p:blipFill>
          <a:blip r:embed="rId3"/>
          <a:stretch>
            <a:fillRect/>
          </a:stretch>
        </p:blipFill>
        <p:spPr>
          <a:xfrm>
            <a:off x="9982200" y="6019800"/>
            <a:ext cx="304800" cy="3048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86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21600" fill="hold"/>
                                        <p:tgtEl>
                                          <p:spTgt spid="2867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76"/>
                  </p:tgtEl>
                </p:cond>
              </p:nextCondLst>
            </p:seq>
            <p:audio>
              <p:cMediaNode showWhenStopped="0">
                <p:cTn id="19" fill="hold" display="0">
                  <p:stCondLst>
                    <p:cond delay="-1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676"/>
                </p:tgtEl>
              </p:cMediaNode>
            </p:audio>
          </p:childTnLst>
        </p:cTn>
      </p:par>
    </p:tnLst>
    <p:bldLst>
      <p:bldP spid="2867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2" title=""/>
          <p:cNvSpPr>
            <a:spLocks noGrp="1"/>
          </p:cNvSpPr>
          <p:nvPr>
            <p:ph type="title"/>
          </p:nvPr>
        </p:nvSpPr>
        <p:spPr>
          <a:xfrm>
            <a:off x="1703388" y="0"/>
            <a:ext cx="822960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4000" b="1">
                <a:solidFill>
                  <a:srgbClr val="FF0000"/>
                </a:solidFill>
                <a:ea typeface="黑体" pitchFamily="49" charset="-122"/>
              </a:rPr>
              <a:t>问题二：</a:t>
            </a:r>
            <a:endParaRPr lang="zh-CN" altLang="en-US" sz="4000" b="1">
              <a:solidFill>
                <a:srgbClr val="FF0000"/>
              </a:solidFill>
              <a:ea typeface="黑体" pitchFamily="49" charset="-122"/>
            </a:endParaRPr>
          </a:p>
        </p:txBody>
      </p:sp>
      <p:sp>
        <p:nvSpPr>
          <p:cNvPr id="29699" name="Rectangle 3" title=""/>
          <p:cNvSpPr>
            <a:spLocks noGrp="1"/>
          </p:cNvSpPr>
          <p:nvPr>
            <p:ph idx="1"/>
          </p:nvPr>
        </p:nvSpPr>
        <p:spPr>
          <a:xfrm>
            <a:off x="1671638" y="981075"/>
            <a:ext cx="8229600" cy="4525963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buFontTx/>
              <a:buNone/>
            </a:pPr>
            <a:r>
              <a:rPr lang="en-US" altLang="zh-CN" sz="3600" b="1">
                <a:latin typeface="黑体" pitchFamily="49" charset="-122"/>
                <a:ea typeface="黑体" pitchFamily="49" charset="-122"/>
              </a:rPr>
              <a:t>  </a:t>
            </a: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当孤月高悬时，面对</a:t>
            </a:r>
            <a:r>
              <a:rPr lang="zh-CN" altLang="en-US" sz="36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清明澄澈</a:t>
            </a: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的天地宇宙，仿佛使人进入了一个纯净的世界。诗人伫立江畔，仰望明月，</a:t>
            </a:r>
            <a:r>
              <a:rPr lang="zh-CN" altLang="en-US" sz="36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诗人提出了什么问题？你怎么看待这样的问题？</a:t>
            </a:r>
            <a:endParaRPr lang="zh-CN" altLang="en-US" sz="36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9700" name="Rectangle 3" title=""/>
          <p:cNvSpPr txBox="1"/>
          <p:nvPr/>
        </p:nvSpPr>
        <p:spPr>
          <a:xfrm>
            <a:off x="2063750" y="4437063"/>
            <a:ext cx="8353425" cy="2051050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en-US" altLang="zh-CN" sz="3600" b="1">
                <a:latin typeface="黑体" pitchFamily="49" charset="-122"/>
                <a:ea typeface="黑体" pitchFamily="49" charset="-122"/>
              </a:rPr>
              <a:t>  </a:t>
            </a: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江畔何人初见月，江月何年初照人？人生代代无穷已，江月年年望相似。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en-US" altLang="zh-CN" sz="36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——</a:t>
            </a:r>
            <a:r>
              <a:rPr lang="zh-CN" altLang="en-US" sz="36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诗人对宇宙生成，人类本源的探索。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 </a:t>
            </a:r>
            <a:endParaRPr lang="zh-CN" altLang="en-US" sz="3200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97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22" name="Rectangle 2" title=""/>
          <p:cNvSpPr>
            <a:spLocks noGrp="1"/>
          </p:cNvSpPr>
          <p:nvPr>
            <p:ph type="title"/>
          </p:nvPr>
        </p:nvSpPr>
        <p:spPr>
          <a:xfrm>
            <a:off x="1631950" y="44450"/>
            <a:ext cx="7859713" cy="706438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600" b="1">
                <a:solidFill>
                  <a:srgbClr val="FF0000"/>
                </a:solidFill>
                <a:ea typeface="黑体" pitchFamily="49" charset="-122"/>
              </a:rPr>
              <a:t>古人对生命、宇宙的探索的哲学命题</a:t>
            </a:r>
            <a:endParaRPr lang="zh-CN" altLang="en-US" sz="3600" b="1">
              <a:solidFill>
                <a:srgbClr val="FF0000"/>
              </a:solidFill>
              <a:ea typeface="黑体" pitchFamily="49" charset="-122"/>
            </a:endParaRPr>
          </a:p>
        </p:txBody>
      </p:sp>
      <p:sp>
        <p:nvSpPr>
          <p:cNvPr id="30723" name="Rectangle 3" title=""/>
          <p:cNvSpPr>
            <a:spLocks noGrp="1" noChangeArrowheads="1"/>
          </p:cNvSpPr>
          <p:nvPr>
            <p:ph idx="1"/>
          </p:nvPr>
        </p:nvSpPr>
        <p:spPr>
          <a:xfrm>
            <a:off x="1774825" y="981075"/>
            <a:ext cx="8893175" cy="4525963"/>
          </a:xfrm>
          <a:prstGeom prst="rect">
            <a:avLst/>
          </a:prstGeo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lnSpcReduction="10000"/>
          </a:bodyPr>
          <a:lstStyle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0" indent="-228600" eaLnBrk="1" hangingPunct="0">
              <a:lnSpc>
                <a:spcPct val="100000"/>
              </a:lnSpc>
              <a:buFontTx/>
              <a:buNone/>
            </a:pPr>
            <a:r>
              <a:rPr lang="zh-CN" altLang="en-US" sz="3600" b="1" spc="0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问：他们和张若虚的思考是否相同？</a:t>
            </a:r>
            <a:endParaRPr lang="zh-CN" altLang="en-US" sz="3600" b="1">
              <a:solidFill>
                <a:srgbClr val="0000CC"/>
              </a:solidFill>
              <a:latin typeface="黑体" pitchFamily="49" charset="-122"/>
              <a:ea typeface="黑体" pitchFamily="49" charset="-122"/>
            </a:endParaRPr>
          </a:p>
          <a:p>
            <a:pPr marL="228600" lvl="0" indent="-228600" eaLnBrk="1" hangingPunct="0">
              <a:lnSpc>
                <a:spcPct val="100000"/>
              </a:lnSpc>
              <a:buChar char="•"/>
            </a:pPr>
            <a:r>
              <a:rPr lang="en-US" altLang="zh-CN" sz="3600" b="1" spc="0"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3600" b="1" spc="0">
                <a:latin typeface="黑体" pitchFamily="49" charset="-122"/>
                <a:ea typeface="黑体" pitchFamily="49" charset="-122"/>
              </a:rPr>
              <a:t>、对酒当歌，人生几何？譬如朝露，去日苦多。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  <a:p>
            <a:pPr marL="228600" lvl="0" indent="-228600" eaLnBrk="1" hangingPunct="0">
              <a:lnSpc>
                <a:spcPct val="100000"/>
              </a:lnSpc>
              <a:buFontTx/>
              <a:buNone/>
            </a:pPr>
            <a:r>
              <a:rPr lang="zh-CN" altLang="en-US" sz="3600" b="1" spc="0">
                <a:latin typeface="黑体" pitchFamily="49" charset="-122"/>
                <a:ea typeface="黑体" pitchFamily="49" charset="-122"/>
              </a:rPr>
              <a:t>                    </a:t>
            </a:r>
            <a:r>
              <a:rPr lang="en-US" altLang="zh-CN" sz="3600" b="1" spc="0">
                <a:latin typeface="黑体" pitchFamily="49" charset="-122"/>
                <a:ea typeface="黑体" pitchFamily="49" charset="-122"/>
              </a:rPr>
              <a:t>(</a:t>
            </a:r>
            <a:r>
              <a:rPr lang="zh-CN" altLang="en-US" sz="3600" b="1" spc="0">
                <a:latin typeface="黑体" pitchFamily="49" charset="-122"/>
                <a:ea typeface="黑体" pitchFamily="49" charset="-122"/>
              </a:rPr>
              <a:t>曹操</a:t>
            </a:r>
            <a:r>
              <a:rPr lang="en-US" altLang="zh-CN" sz="3600" b="1" spc="0">
                <a:latin typeface="黑体" pitchFamily="49" charset="-122"/>
                <a:ea typeface="黑体" pitchFamily="49" charset="-122"/>
              </a:rPr>
              <a:t>《</a:t>
            </a:r>
            <a:r>
              <a:rPr lang="zh-CN" altLang="en-US" sz="3600" b="1" spc="0">
                <a:latin typeface="黑体" pitchFamily="49" charset="-122"/>
                <a:ea typeface="黑体" pitchFamily="49" charset="-122"/>
              </a:rPr>
              <a:t>短歌行</a:t>
            </a:r>
            <a:r>
              <a:rPr lang="en-US" altLang="zh-CN" sz="3600" b="1" spc="0">
                <a:latin typeface="黑体" pitchFamily="49" charset="-122"/>
                <a:ea typeface="黑体" pitchFamily="49" charset="-122"/>
              </a:rPr>
              <a:t>》)</a:t>
            </a:r>
            <a:endParaRPr lang="en-US" altLang="zh-CN" sz="3600" b="1">
              <a:latin typeface="黑体" pitchFamily="49" charset="-122"/>
              <a:ea typeface="黑体" pitchFamily="49" charset="-122"/>
            </a:endParaRPr>
          </a:p>
          <a:p>
            <a:pPr marL="228600" lvl="0" indent="-228600" eaLnBrk="1" hangingPunct="0">
              <a:lnSpc>
                <a:spcPct val="100000"/>
              </a:lnSpc>
              <a:buChar char="•"/>
            </a:pPr>
            <a:r>
              <a:rPr lang="en-US" altLang="zh-CN" sz="3600" b="1" spc="0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3600" b="1" spc="0">
                <a:latin typeface="黑体" pitchFamily="49" charset="-122"/>
                <a:ea typeface="黑体" pitchFamily="49" charset="-122"/>
              </a:rPr>
              <a:t>、年年岁岁花相似，岁岁年年人不同。  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  <a:p>
            <a:pPr marL="228600" lvl="0" indent="-228600" eaLnBrk="1" hangingPunct="0">
              <a:lnSpc>
                <a:spcPct val="100000"/>
              </a:lnSpc>
              <a:buFontTx/>
              <a:buNone/>
            </a:pPr>
            <a:r>
              <a:rPr lang="zh-CN" altLang="en-US" sz="3600" b="1" spc="0">
                <a:latin typeface="黑体" pitchFamily="49" charset="-122"/>
                <a:ea typeface="黑体" pitchFamily="49" charset="-122"/>
              </a:rPr>
              <a:t>              </a:t>
            </a:r>
            <a:r>
              <a:rPr lang="en-US" altLang="zh-CN" sz="3600" b="1" spc="0">
                <a:latin typeface="黑体" pitchFamily="49" charset="-122"/>
                <a:ea typeface="黑体" pitchFamily="49" charset="-122"/>
              </a:rPr>
              <a:t>(</a:t>
            </a:r>
            <a:r>
              <a:rPr lang="zh-CN" altLang="en-US" sz="3600" b="1" spc="0">
                <a:latin typeface="黑体" pitchFamily="49" charset="-122"/>
                <a:ea typeface="黑体" pitchFamily="49" charset="-122"/>
              </a:rPr>
              <a:t>刘希夷</a:t>
            </a:r>
            <a:r>
              <a:rPr lang="en-US" altLang="zh-CN" sz="3600" b="1" spc="0">
                <a:latin typeface="黑体" pitchFamily="49" charset="-122"/>
                <a:ea typeface="黑体" pitchFamily="49" charset="-122"/>
              </a:rPr>
              <a:t>《</a:t>
            </a:r>
            <a:r>
              <a:rPr lang="zh-CN" altLang="en-US" sz="3600" b="1" spc="0">
                <a:latin typeface="黑体" pitchFamily="49" charset="-122"/>
                <a:ea typeface="黑体" pitchFamily="49" charset="-122"/>
              </a:rPr>
              <a:t>代悲白头翁</a:t>
            </a:r>
            <a:r>
              <a:rPr lang="en-US" altLang="zh-CN" sz="3600" b="1" spc="0">
                <a:latin typeface="黑体" pitchFamily="49" charset="-122"/>
                <a:ea typeface="黑体" pitchFamily="49" charset="-122"/>
              </a:rPr>
              <a:t>》)</a:t>
            </a:r>
            <a:endParaRPr lang="en-US" altLang="zh-CN" sz="3600" b="1">
              <a:latin typeface="黑体" pitchFamily="49" charset="-122"/>
              <a:ea typeface="黑体" pitchFamily="49" charset="-122"/>
            </a:endParaRPr>
          </a:p>
          <a:p>
            <a:pPr marL="228600" lvl="0" indent="-228600" eaLnBrk="1" hangingPunct="0">
              <a:lnSpc>
                <a:spcPct val="100000"/>
              </a:lnSpc>
              <a:buChar char="•"/>
            </a:pPr>
            <a:r>
              <a:rPr lang="en-US" altLang="zh-CN" sz="3600" b="1" spc="0">
                <a:latin typeface="黑体" pitchFamily="49" charset="-122"/>
                <a:ea typeface="黑体" pitchFamily="49" charset="-122"/>
              </a:rPr>
              <a:t>3</a:t>
            </a:r>
            <a:r>
              <a:rPr lang="zh-CN" altLang="en-US" sz="3600" b="1" spc="0">
                <a:latin typeface="黑体" pitchFamily="49" charset="-122"/>
                <a:ea typeface="黑体" pitchFamily="49" charset="-122"/>
              </a:rPr>
              <a:t>、哀吾生之须臾，羡长江之无穷。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  <a:p>
            <a:pPr marL="228600" lvl="0" indent="-228600" eaLnBrk="1" hangingPunct="0">
              <a:lnSpc>
                <a:spcPct val="100000"/>
              </a:lnSpc>
              <a:buFontTx/>
              <a:buNone/>
            </a:pPr>
            <a:r>
              <a:rPr lang="zh-CN" altLang="en-US" sz="3600" b="1" spc="0">
                <a:latin typeface="黑体" pitchFamily="49" charset="-122"/>
                <a:ea typeface="黑体" pitchFamily="49" charset="-122"/>
              </a:rPr>
              <a:t>                 </a:t>
            </a:r>
            <a:r>
              <a:rPr lang="en-US" altLang="zh-CN" sz="3600" b="1" spc="0">
                <a:latin typeface="黑体" pitchFamily="49" charset="-122"/>
                <a:ea typeface="黑体" pitchFamily="49" charset="-122"/>
              </a:rPr>
              <a:t>(</a:t>
            </a:r>
            <a:r>
              <a:rPr lang="zh-CN" altLang="en-US" sz="3600" b="1" spc="0">
                <a:latin typeface="黑体" pitchFamily="49" charset="-122"/>
                <a:ea typeface="黑体" pitchFamily="49" charset="-122"/>
              </a:rPr>
              <a:t>苏轼</a:t>
            </a:r>
            <a:r>
              <a:rPr lang="en-US" altLang="zh-CN" sz="3600" b="1" spc="0">
                <a:latin typeface="黑体" pitchFamily="49" charset="-122"/>
                <a:ea typeface="黑体" pitchFamily="49" charset="-122"/>
              </a:rPr>
              <a:t>《</a:t>
            </a:r>
            <a:r>
              <a:rPr lang="zh-CN" altLang="en-US" sz="3600" b="1" spc="0">
                <a:latin typeface="黑体" pitchFamily="49" charset="-122"/>
                <a:ea typeface="黑体" pitchFamily="49" charset="-122"/>
              </a:rPr>
              <a:t>前赤壁赋</a:t>
            </a:r>
            <a:r>
              <a:rPr lang="en-US" altLang="zh-CN" sz="3600" b="1" spc="0">
                <a:latin typeface="黑体" pitchFamily="49" charset="-122"/>
                <a:ea typeface="黑体" pitchFamily="49" charset="-122"/>
              </a:rPr>
              <a:t>》)</a:t>
            </a:r>
            <a:endParaRPr lang="en-US" altLang="zh-CN" sz="36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0724" name="Rectangle 4" title=""/>
          <p:cNvSpPr/>
          <p:nvPr/>
        </p:nvSpPr>
        <p:spPr>
          <a:xfrm>
            <a:off x="239713" y="2981325"/>
            <a:ext cx="11712575" cy="2863850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  <a:effectLst/>
        </p:spPr>
        <p:txBody>
          <a:bodyPr anchor="ctr" anchorCtr="0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虽然个人的生命是短暂的，但人类的存在却是绵延久长的。因此，</a:t>
            </a:r>
            <a:r>
              <a:rPr lang="zh-CN" altLang="en-US" sz="3600" b="1" u="sng">
                <a:solidFill>
                  <a:srgbClr val="0000CC"/>
                </a:solidFill>
                <a:latin typeface="黑体" pitchFamily="49" charset="-122"/>
                <a:ea typeface="隶书" pitchFamily="49" charset="-122"/>
              </a:rPr>
              <a:t>“</a:t>
            </a:r>
            <a:r>
              <a:rPr lang="zh-CN" altLang="en-US" sz="3600" b="1" u="sng">
                <a:solidFill>
                  <a:srgbClr val="0000CC"/>
                </a:solidFill>
                <a:latin typeface="隶书" pitchFamily="49" charset="-122"/>
                <a:ea typeface="隶书" pitchFamily="49" charset="-122"/>
              </a:rPr>
              <a:t>代代无穷已</a:t>
            </a:r>
            <a:r>
              <a:rPr lang="zh-CN" altLang="en-US" sz="3600" b="1" u="sng">
                <a:solidFill>
                  <a:srgbClr val="0000CC"/>
                </a:solidFill>
                <a:latin typeface="黑体" pitchFamily="49" charset="-122"/>
                <a:ea typeface="隶书" pitchFamily="49" charset="-122"/>
              </a:rPr>
              <a:t>”</a:t>
            </a:r>
            <a:r>
              <a:rPr lang="zh-CN" altLang="en-US" sz="3600" b="1" u="sng">
                <a:solidFill>
                  <a:srgbClr val="0000CC"/>
                </a:solidFill>
                <a:latin typeface="隶书" pitchFamily="49" charset="-122"/>
                <a:ea typeface="隶书" pitchFamily="49" charset="-122"/>
              </a:rPr>
              <a:t>的人生与</a:t>
            </a:r>
            <a:r>
              <a:rPr lang="zh-CN" altLang="en-US" sz="3600" b="1" u="sng">
                <a:solidFill>
                  <a:srgbClr val="0000CC"/>
                </a:solidFill>
                <a:latin typeface="黑体" pitchFamily="49" charset="-122"/>
                <a:ea typeface="隶书" pitchFamily="49" charset="-122"/>
              </a:rPr>
              <a:t>“</a:t>
            </a:r>
            <a:r>
              <a:rPr lang="zh-CN" altLang="en-US" sz="3600" b="1" u="sng">
                <a:solidFill>
                  <a:srgbClr val="0000CC"/>
                </a:solidFill>
                <a:latin typeface="隶书" pitchFamily="49" charset="-122"/>
                <a:ea typeface="隶书" pitchFamily="49" charset="-122"/>
              </a:rPr>
              <a:t>年年望相似</a:t>
            </a:r>
            <a:r>
              <a:rPr lang="zh-CN" altLang="en-US" sz="3600" b="1" u="sng">
                <a:solidFill>
                  <a:srgbClr val="0000CC"/>
                </a:solidFill>
                <a:latin typeface="黑体" pitchFamily="49" charset="-122"/>
                <a:ea typeface="隶书" pitchFamily="49" charset="-122"/>
              </a:rPr>
              <a:t>”</a:t>
            </a:r>
            <a:r>
              <a:rPr lang="zh-CN" altLang="en-US" sz="3600" b="1" u="sng">
                <a:solidFill>
                  <a:srgbClr val="0000CC"/>
                </a:solidFill>
                <a:latin typeface="隶书" pitchFamily="49" charset="-122"/>
                <a:ea typeface="隶书" pitchFamily="49" charset="-122"/>
              </a:rPr>
              <a:t>的月才得以共存</a:t>
            </a: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。诗人从大自然从宇宙中</a:t>
            </a:r>
            <a:r>
              <a:rPr lang="zh-CN" altLang="en-US" sz="3600" b="1" u="sng">
                <a:solidFill>
                  <a:srgbClr val="0000CC"/>
                </a:solidFill>
                <a:latin typeface="隶书" pitchFamily="49" charset="-122"/>
                <a:ea typeface="隶书" pitchFamily="49" charset="-122"/>
              </a:rPr>
              <a:t>感受到的不是颓废和绝望</a:t>
            </a: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，而是一种欣慰，这种追求和希望使那丝伤感也变得旷达起来，</a:t>
            </a:r>
            <a:r>
              <a:rPr lang="zh-CN" altLang="en-US" sz="3600" b="1" u="sng">
                <a:solidFill>
                  <a:srgbClr val="0000CC"/>
                </a:solidFill>
                <a:latin typeface="隶书" pitchFamily="49" charset="-122"/>
                <a:ea typeface="隶书" pitchFamily="49" charset="-122"/>
              </a:rPr>
              <a:t>哀而不伤</a:t>
            </a: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。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0725" name="矩形 1" title=""/>
          <p:cNvSpPr/>
          <p:nvPr/>
        </p:nvSpPr>
        <p:spPr>
          <a:xfrm>
            <a:off x="989013" y="5780088"/>
            <a:ext cx="10464800" cy="1077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333333"/>
                </a:solidFill>
                <a:latin typeface="黑体" pitchFamily="49" charset="-122"/>
                <a:ea typeface="黑体" pitchFamily="49" charset="-122"/>
              </a:rPr>
              <a:t>哀而不伤：悲哀而不过分，形容感情或行为有节制，不过分；另形容诗歌、音乐优美雅致，感情适度。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4" grpId="0"/>
      <p:bldP spid="3072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2" title=""/>
          <p:cNvSpPr>
            <a:spLocks noGrp="1" noRot="1"/>
          </p:cNvSpPr>
          <p:nvPr>
            <p:ph type="title"/>
          </p:nvPr>
        </p:nvSpPr>
        <p:spPr>
          <a:xfrm>
            <a:off x="2667000" y="0"/>
            <a:ext cx="6248400" cy="8382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层次</a:t>
            </a:r>
            <a:endParaRPr lang="zh-CN" altLang="en-US"/>
          </a:p>
        </p:txBody>
      </p:sp>
      <p:graphicFrame>
        <p:nvGraphicFramePr>
          <p:cNvPr id="31747" name="Group 3" title=""/>
          <p:cNvGraphicFramePr>
            <a:graphicFrameLocks noGrp="1"/>
          </p:cNvGraphicFramePr>
          <p:nvPr>
            <p:ph type="tbl" idx="4294967295"/>
          </p:nvPr>
        </p:nvGraphicFramePr>
        <p:xfrm>
          <a:off x="1524000" y="762000"/>
          <a:ext cx="8839200" cy="5791200"/>
        </p:xfrm>
        <a:graphic>
          <a:graphicData uri="http://schemas.openxmlformats.org/drawingml/2006/table">
            <a:tbl>
              <a:tblPr/>
              <a:tblGrid>
                <a:gridCol w="1219200"/>
                <a:gridCol w="2667000"/>
                <a:gridCol w="2743200"/>
                <a:gridCol w="2209800"/>
              </a:tblGrid>
              <a:tr h="2208212">
                <a:tc rowSpan="3">
                  <a:txBody>
                    <a:bodyPr vert="horz" wrap="square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endParaRPr lang="en-US" altLang="zh-CN" sz="4800">
                        <a:solidFill>
                          <a:srgbClr val="FF3300"/>
                        </a:solidFill>
                        <a:ea typeface="隶书" pitchFamily="49" charset="-122"/>
                      </a:endParaRPr>
                    </a:p>
                    <a:p>
                      <a:pPr marL="0" lvl="0" indent="0" algn="ctr" eaLnBrk="1" hangingPunct="1"/>
                      <a:r>
                        <a:rPr lang="zh-CN" altLang="en-US" sz="4800">
                          <a:solidFill>
                            <a:srgbClr val="FF3300"/>
                          </a:solidFill>
                          <a:ea typeface="隶书" pitchFamily="49" charset="-122"/>
                        </a:rPr>
                        <a:t>春</a:t>
                      </a:r>
                      <a:endParaRPr lang="zh-CN" altLang="en-US" sz="4800">
                        <a:solidFill>
                          <a:srgbClr val="FF3300"/>
                        </a:solidFill>
                        <a:ea typeface="隶书" pitchFamily="49" charset="-122"/>
                      </a:endParaRPr>
                    </a:p>
                    <a:p>
                      <a:pPr marL="0" lvl="0" indent="0" algn="ctr" eaLnBrk="1" hangingPunct="1"/>
                      <a:r>
                        <a:rPr lang="zh-CN" altLang="en-US" sz="4800">
                          <a:solidFill>
                            <a:srgbClr val="FF3300"/>
                          </a:solidFill>
                          <a:ea typeface="隶书" pitchFamily="49" charset="-122"/>
                        </a:rPr>
                        <a:t>江</a:t>
                      </a:r>
                      <a:endParaRPr lang="zh-CN" altLang="en-US" sz="4800">
                        <a:solidFill>
                          <a:srgbClr val="FF3300"/>
                        </a:solidFill>
                        <a:ea typeface="隶书" pitchFamily="49" charset="-122"/>
                      </a:endParaRPr>
                    </a:p>
                    <a:p>
                      <a:pPr marL="0" lvl="0" indent="0" algn="ctr" eaLnBrk="1" hangingPunct="1"/>
                      <a:r>
                        <a:rPr lang="zh-CN" altLang="en-US" sz="4800">
                          <a:solidFill>
                            <a:srgbClr val="FF3300"/>
                          </a:solidFill>
                          <a:ea typeface="隶书" pitchFamily="49" charset="-122"/>
                        </a:rPr>
                        <a:t>花</a:t>
                      </a:r>
                      <a:endParaRPr lang="zh-CN" altLang="en-US" sz="4800">
                        <a:solidFill>
                          <a:srgbClr val="FF3300"/>
                        </a:solidFill>
                        <a:ea typeface="隶书" pitchFamily="49" charset="-122"/>
                      </a:endParaRPr>
                    </a:p>
                    <a:p>
                      <a:pPr marL="0" lvl="0" indent="0" algn="ctr" eaLnBrk="1" hangingPunct="1"/>
                      <a:r>
                        <a:rPr lang="zh-CN" altLang="en-US" sz="4800">
                          <a:solidFill>
                            <a:srgbClr val="FF3300"/>
                          </a:solidFill>
                          <a:ea typeface="隶书" pitchFamily="49" charset="-122"/>
                        </a:rPr>
                        <a:t>月</a:t>
                      </a:r>
                      <a:endParaRPr lang="zh-CN" altLang="en-US" sz="4800">
                        <a:solidFill>
                          <a:srgbClr val="FF3300"/>
                        </a:solidFill>
                        <a:ea typeface="隶书" pitchFamily="49" charset="-122"/>
                      </a:endParaRPr>
                    </a:p>
                    <a:p>
                      <a:pPr marL="0" lvl="0" indent="0" algn="ctr" eaLnBrk="1" hangingPunct="1"/>
                      <a:r>
                        <a:rPr lang="zh-CN" altLang="en-US" sz="4800">
                          <a:solidFill>
                            <a:srgbClr val="FF3300"/>
                          </a:solidFill>
                          <a:ea typeface="隶书" pitchFamily="49" charset="-122"/>
                        </a:rPr>
                        <a:t>夜</a:t>
                      </a:r>
                      <a:endParaRPr lang="zh-CN" altLang="en-US" sz="4800">
                        <a:solidFill>
                          <a:srgbClr val="FF3300"/>
                        </a:solidFill>
                        <a:ea typeface="隶书" pitchFamily="49" charset="-122"/>
                      </a:endParaRPr>
                    </a:p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50000"/>
                        </a:lnSpc>
                        <a:spcBef>
                          <a:spcPct val="80000"/>
                        </a:spcBef>
                      </a:pPr>
                      <a:r>
                        <a:rPr lang="zh-CN" altLang="en-US" sz="4000"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ea typeface="隶书" pitchFamily="49" charset="-122"/>
                        </a:rPr>
                        <a:t>月下之</a:t>
                      </a:r>
                      <a:r>
                        <a:rPr lang="zh-CN" altLang="en-US" sz="4000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ea typeface="隶书" pitchFamily="49" charset="-122"/>
                        </a:rPr>
                        <a:t>景</a:t>
                      </a:r>
                      <a:endParaRPr lang="zh-CN" altLang="en-US" sz="4000">
                        <a:solidFill>
                          <a:srgbClr val="008000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隶书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r>
                        <a:rPr lang="zh-CN" altLang="en-US" sz="4000"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ea typeface="隶书" pitchFamily="49" charset="-122"/>
                        </a:rPr>
                        <a:t>月色无垠</a:t>
                      </a:r>
                      <a:endParaRPr lang="zh-CN" altLang="en-US" sz="4000"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ea typeface="隶书" pitchFamily="49" charset="-122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r>
                        <a:rPr lang="zh-CN" altLang="en-US" sz="4000"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ea typeface="隶书" pitchFamily="49" charset="-122"/>
                        </a:rPr>
                        <a:t>月色纯净</a:t>
                      </a:r>
                      <a:endParaRPr lang="zh-CN" altLang="en-US" sz="4000">
                        <a:ea typeface="隶书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50000"/>
                        </a:lnSpc>
                        <a:spcBef>
                          <a:spcPct val="80000"/>
                        </a:spcBef>
                      </a:pPr>
                      <a:r>
                        <a:rPr lang="zh-CN" altLang="en-US" sz="400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ea typeface="隶书" pitchFamily="49" charset="-122"/>
                        </a:rPr>
                        <a:t>画意美</a:t>
                      </a:r>
                      <a:endParaRPr lang="zh-CN" altLang="en-US" sz="4000"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隶书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</a:tr>
              <a:tr h="1790700">
                <a:tc vMerge="1">
                  <a:txBody>
                    <a:bodyPr vert="horz" wrap="square"/>
                    <a:lstStyle/>
                    <a:p/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50000"/>
                        </a:lnSpc>
                        <a:spcBef>
                          <a:spcPct val="80000"/>
                        </a:spcBef>
                      </a:pPr>
                      <a:r>
                        <a:rPr lang="zh-CN" altLang="en-US" sz="4000"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ea typeface="隶书" pitchFamily="49" charset="-122"/>
                        </a:rPr>
                        <a:t>月下之</a:t>
                      </a:r>
                      <a:r>
                        <a:rPr lang="zh-CN" altLang="en-US" sz="4000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ea typeface="隶书" pitchFamily="49" charset="-122"/>
                        </a:rPr>
                        <a:t>思</a:t>
                      </a:r>
                      <a:endParaRPr lang="zh-CN" altLang="en-US" sz="4000">
                        <a:solidFill>
                          <a:srgbClr val="008000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隶书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r>
                        <a:rPr lang="zh-CN" altLang="en-US" sz="4000"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ea typeface="隶书" pitchFamily="49" charset="-122"/>
                        </a:rPr>
                        <a:t>人生无尽</a:t>
                      </a:r>
                      <a:endParaRPr lang="zh-CN" altLang="en-US" sz="4000"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ea typeface="隶书" pitchFamily="49" charset="-122"/>
                      </a:endParaRPr>
                    </a:p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r>
                        <a:rPr lang="zh-CN" altLang="en-US" sz="4000"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ea typeface="隶书" pitchFamily="49" charset="-122"/>
                        </a:rPr>
                        <a:t>宇宙永恒</a:t>
                      </a:r>
                      <a:endParaRPr lang="zh-CN" altLang="en-US" sz="4000">
                        <a:ea typeface="隶书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50000"/>
                        </a:lnSpc>
                        <a:spcBef>
                          <a:spcPct val="80000"/>
                        </a:spcBef>
                      </a:pPr>
                      <a:r>
                        <a:rPr lang="zh-CN" altLang="en-US" sz="400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ea typeface="隶书" pitchFamily="49" charset="-122"/>
                        </a:rPr>
                        <a:t>哲理美</a:t>
                      </a:r>
                      <a:endParaRPr lang="zh-CN" altLang="en-US" sz="4000"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隶书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</a:tr>
              <a:tr h="1792288">
                <a:tc vMerge="1">
                  <a:txBody>
                    <a:bodyPr vert="horz" wrap="square"/>
                    <a:lstStyle/>
                    <a:p/>
                  </a:txBody>
                  <a:tcPr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B w="28575">
                      <a:miter lim="800000"/>
                    </a:lnB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50000"/>
                        </a:lnSpc>
                        <a:spcBef>
                          <a:spcPct val="80000"/>
                        </a:spcBef>
                      </a:pPr>
                      <a:r>
                        <a:rPr lang="zh-CN" altLang="en-US" sz="4000"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ea typeface="隶书" pitchFamily="49" charset="-122"/>
                        </a:rPr>
                        <a:t>月下之</a:t>
                      </a:r>
                      <a:r>
                        <a:rPr lang="zh-CN" altLang="en-US" sz="4000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ea typeface="隶书" pitchFamily="49" charset="-122"/>
                        </a:rPr>
                        <a:t>情</a:t>
                      </a:r>
                      <a:endParaRPr lang="zh-CN" altLang="en-US" sz="4000">
                        <a:solidFill>
                          <a:srgbClr val="008000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隶书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</a:pPr>
                      <a:endParaRPr lang="zh-CN" altLang="zh-CN" sz="4000"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ea typeface="隶书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50000"/>
                        </a:lnSpc>
                        <a:spcBef>
                          <a:spcPct val="80000"/>
                        </a:spcBef>
                      </a:pPr>
                      <a:endParaRPr lang="zh-CN" altLang="zh-CN" sz="4000"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隶书" pitchFamily="49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31767" name="经典古筝曲_春江花月夜.mp3" title="">
            <a:hlinkClick action="ppaction://media"/>
          </p:cNvPr>
          <p:cNvPicPr>
            <a:picLocks noRot="1" noChangeAspect="1"/>
          </p:cNvPicPr>
          <p:nvPr>
            <a:audioFile r:link="rId3"/>
            <p:extLst/>
          </p:nvPr>
        </p:nvPicPr>
        <p:blipFill>
          <a:blip r:embed="rId2"/>
          <a:stretch>
            <a:fillRect/>
          </a:stretch>
        </p:blipFill>
        <p:spPr>
          <a:xfrm>
            <a:off x="1981200" y="533400"/>
            <a:ext cx="76200" cy="762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2770" name="Text Box 3" title=""/>
          <p:cNvSpPr txBox="1"/>
          <p:nvPr/>
        </p:nvSpPr>
        <p:spPr>
          <a:xfrm>
            <a:off x="2279650" y="0"/>
            <a:ext cx="7777163" cy="1570038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kumimoji="1" lang="zh-CN" altLang="en-US" sz="3200" b="1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  <a:t>白云一片去悠悠，青枫浦上不胜愁。</a:t>
            </a:r>
            <a:br>
              <a:rPr kumimoji="1" lang="zh-CN" altLang="en-US" sz="3200" b="1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</a:br>
            <a:r>
              <a:rPr kumimoji="1" lang="zh-CN" altLang="en-US" sz="3200" b="1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  <a:t>谁家今夜扁舟子？何处相思明月楼？</a:t>
            </a:r>
            <a:br>
              <a:rPr kumimoji="1" lang="zh-CN" altLang="en-US" sz="3200" b="1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</a:br>
            <a:endParaRPr kumimoji="1" lang="zh-CN" altLang="en-US" sz="3200" b="1"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32771" name="Text Box 4" title=""/>
          <p:cNvSpPr txBox="1"/>
          <p:nvPr/>
        </p:nvSpPr>
        <p:spPr>
          <a:xfrm>
            <a:off x="766763" y="1052513"/>
            <a:ext cx="9901237" cy="2554287"/>
          </a:xfrm>
          <a:prstGeom prst="rect">
            <a:avLst/>
          </a:prstGeom>
          <a:solidFill>
            <a:srgbClr val="FFFFFF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kumimoji="1" lang="zh-CN" altLang="en-US" sz="40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游子像一片白云缓缓地离去，只剩下思妇站在离别的青枫浦不胜忧愁。</a:t>
            </a:r>
            <a:endParaRPr kumimoji="1" lang="zh-CN" altLang="en-US" sz="4000" b="1">
              <a:solidFill>
                <a:srgbClr val="0000FF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kumimoji="1" lang="zh-CN" altLang="en-US" sz="40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哪家的游子今晚坐着小船在漂流？什么地方有人在明月照耀的楼上相思？</a:t>
            </a:r>
            <a:endParaRPr kumimoji="1" lang="zh-CN" altLang="en-US" sz="4000" b="1">
              <a:solidFill>
                <a:srgbClr val="0000FF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2772" name="Text Box 7" title=""/>
          <p:cNvSpPr txBox="1"/>
          <p:nvPr/>
        </p:nvSpPr>
        <p:spPr>
          <a:xfrm>
            <a:off x="1358900" y="3789363"/>
            <a:ext cx="6264275" cy="19399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rgbClr val="000808"/>
                </a:solidFill>
                <a:latin typeface="Arial" pitchFamily="34" charset="0"/>
                <a:ea typeface="黑体" pitchFamily="49" charset="-122"/>
              </a:rPr>
              <a:t>白云：漂泊</a:t>
            </a:r>
            <a:endParaRPr lang="zh-CN" altLang="en-US" sz="4000" b="1">
              <a:solidFill>
                <a:srgbClr val="000808"/>
              </a:solidFill>
              <a:latin typeface="Arial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rgbClr val="000808"/>
                </a:solidFill>
                <a:latin typeface="Arial" pitchFamily="34" charset="0"/>
                <a:ea typeface="黑体" pitchFamily="49" charset="-122"/>
              </a:rPr>
              <a:t>青枫浦：泛指离别地点。</a:t>
            </a:r>
            <a:endParaRPr lang="zh-CN" altLang="en-US" sz="4000" b="1">
              <a:solidFill>
                <a:srgbClr val="000808"/>
              </a:solidFill>
              <a:latin typeface="Arial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rgbClr val="000808"/>
                </a:solidFill>
                <a:latin typeface="Arial" pitchFamily="34" charset="0"/>
                <a:ea typeface="黑体" pitchFamily="49" charset="-122"/>
              </a:rPr>
              <a:t>扁舟子：飘泊</a:t>
            </a:r>
            <a:endParaRPr lang="zh-CN" altLang="en-US" sz="4000" b="1">
              <a:solidFill>
                <a:srgbClr val="000808"/>
              </a:solidFill>
              <a:latin typeface="Arial" pitchFamily="34" charset="0"/>
              <a:ea typeface="黑体" pitchFamily="49" charset="-122"/>
            </a:endParaRPr>
          </a:p>
        </p:txBody>
      </p:sp>
      <p:sp>
        <p:nvSpPr>
          <p:cNvPr id="32773" name="AutoShape 8" title=""/>
          <p:cNvSpPr/>
          <p:nvPr/>
        </p:nvSpPr>
        <p:spPr>
          <a:xfrm>
            <a:off x="6527800" y="4138613"/>
            <a:ext cx="5256213" cy="2701925"/>
          </a:xfrm>
          <a:prstGeom prst="cloudCallout">
            <a:avLst>
              <a:gd name="adj1" fmla="val -101435"/>
              <a:gd name="adj2" fmla="val 2265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sz="3600" b="1">
                <a:latin typeface="Arial" pitchFamily="34" charset="0"/>
                <a:ea typeface="黑体" pitchFamily="49" charset="-122"/>
              </a:rPr>
              <a:t>此四句总写春江花月夜中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黑体" pitchFamily="49" charset="-122"/>
              </a:rPr>
              <a:t>思妇与游子两地思念</a:t>
            </a:r>
            <a:r>
              <a:rPr lang="zh-CN" altLang="en-US" sz="3600" b="1">
                <a:latin typeface="Arial" pitchFamily="34" charset="0"/>
                <a:ea typeface="黑体" pitchFamily="49" charset="-122"/>
              </a:rPr>
              <a:t>。</a:t>
            </a:r>
            <a:endParaRPr lang="zh-CN" altLang="en-US" sz="3600" b="1">
              <a:latin typeface="Arial" pitchFamily="34" charset="0"/>
              <a:ea typeface="黑体" pitchFamily="49" charset="-122"/>
            </a:endParaRPr>
          </a:p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36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2774" name="Oval 9" title=""/>
          <p:cNvSpPr/>
          <p:nvPr/>
        </p:nvSpPr>
        <p:spPr>
          <a:xfrm>
            <a:off x="2351088" y="0"/>
            <a:ext cx="863600" cy="620713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2775" name="Oval 10" title=""/>
          <p:cNvSpPr/>
          <p:nvPr/>
        </p:nvSpPr>
        <p:spPr>
          <a:xfrm>
            <a:off x="3935413" y="476250"/>
            <a:ext cx="1368425" cy="620713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2776" name="Oval 11" title=""/>
          <p:cNvSpPr/>
          <p:nvPr/>
        </p:nvSpPr>
        <p:spPr>
          <a:xfrm>
            <a:off x="5519738" y="0"/>
            <a:ext cx="1439862" cy="620713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2777" name="Oval 12" title=""/>
          <p:cNvSpPr/>
          <p:nvPr/>
        </p:nvSpPr>
        <p:spPr>
          <a:xfrm>
            <a:off x="7248525" y="476250"/>
            <a:ext cx="863600" cy="620713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2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/>
      <p:bldP spid="3277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3794" name="Text Box 3" title=""/>
          <p:cNvSpPr txBox="1"/>
          <p:nvPr/>
        </p:nvSpPr>
        <p:spPr>
          <a:xfrm>
            <a:off x="3352800" y="44450"/>
            <a:ext cx="6019800" cy="1800225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kumimoji="1"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可怜楼上月裴回，应照离人妆镜台。</a:t>
            </a:r>
            <a:br>
              <a:rPr kumimoji="1"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</a:br>
            <a:r>
              <a:rPr kumimoji="1"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玉户帘中卷不去，捣衣砧上拂还来。</a:t>
            </a:r>
            <a:br>
              <a:rPr kumimoji="1"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</a:br>
            <a:r>
              <a:rPr kumimoji="1"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此时相望不相闻，愿逐月华流照君。</a:t>
            </a:r>
            <a:br>
              <a:rPr kumimoji="1"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</a:br>
            <a:r>
              <a:rPr kumimoji="1"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鸿雁长飞光不度，鱼龙潜跃水成文。</a:t>
            </a:r>
            <a:endParaRPr kumimoji="1" lang="zh-CN" altLang="en-US" b="1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3795" name="Text Box 4" title=""/>
          <p:cNvSpPr txBox="1"/>
          <p:nvPr/>
        </p:nvSpPr>
        <p:spPr>
          <a:xfrm>
            <a:off x="371475" y="1989138"/>
            <a:ext cx="11820525" cy="3046412"/>
          </a:xfrm>
          <a:prstGeom prst="rect">
            <a:avLst/>
          </a:prstGeom>
          <a:solidFill>
            <a:srgbClr val="FFFFFF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kumimoji="1" lang="zh-CN" altLang="en-US" sz="3200" b="1">
                <a:latin typeface="黑体" pitchFamily="49" charset="-122"/>
                <a:ea typeface="黑体" pitchFamily="49" charset="-122"/>
              </a:rPr>
              <a:t>可怜楼上不停移动的月光，应该照耀着离人的梳妆台。 </a:t>
            </a:r>
            <a:endParaRPr kumimoji="1" lang="zh-CN" altLang="en-US" sz="32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kumimoji="1" lang="zh-CN" altLang="en-US" sz="3200" b="1">
                <a:latin typeface="黑体" pitchFamily="49" charset="-122"/>
                <a:ea typeface="黑体" pitchFamily="49" charset="-122"/>
              </a:rPr>
              <a:t>月光照进思妇的门帘、照在她的捣衣砧上，卷不走，拂不掉。 </a:t>
            </a:r>
            <a:endParaRPr kumimoji="1" lang="zh-CN" altLang="en-US" sz="32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kumimoji="1" lang="zh-CN" altLang="en-US" sz="3200" b="1">
                <a:latin typeface="黑体" pitchFamily="49" charset="-122"/>
                <a:ea typeface="黑体" pitchFamily="49" charset="-122"/>
              </a:rPr>
              <a:t>这时两人共望着月亮可是互相听不到声音，我希望随着月光流泄着去照耀着您。 </a:t>
            </a:r>
            <a:endParaRPr kumimoji="1" lang="zh-CN" altLang="en-US" sz="3200" b="1"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kumimoji="1" lang="zh-CN" altLang="en-US" sz="3200" b="1">
                <a:latin typeface="黑体" pitchFamily="49" charset="-122"/>
                <a:ea typeface="黑体" pitchFamily="49" charset="-122"/>
              </a:rPr>
              <a:t>送信的大雁能够飞很远但不能随月光飞到您身边，送信的鱼龙潜游很远但不能游到您身边，只能在水面激起阵阵波纹。</a:t>
            </a:r>
            <a:endParaRPr kumimoji="1" lang="zh-CN" altLang="en-US" sz="32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3796" name="WordArt 5" title=""/>
          <p:cNvSpPr>
            <a:spLocks noTextEdit="1"/>
          </p:cNvSpPr>
          <p:nvPr/>
        </p:nvSpPr>
        <p:spPr>
          <a:xfrm>
            <a:off x="8975725" y="0"/>
            <a:ext cx="1381125" cy="1498600"/>
          </a:xfrm>
          <a:ln>
            <a:noFill/>
          </a:ln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noAutofit/>
            <a:scene3d>
              <a:camera prst="legacyPerspectiveFront">
                <a:rot lat="20519984" lon="1080000" rev="0"/>
              </a:camera>
              <a:lightRig rig="legacyHarsh2" dir="b"/>
            </a:scene3d>
            <a:sp3d extrusionH="430200" prstMaterial="legacyMatte">
              <a:bevelT w="0" h="0" prst="angle"/>
              <a:bevelB w="0" h="0" prst="angle"/>
              <a:extrusionClr>
                <a:srgbClr val="FF6600"/>
              </a:extrusionClr>
              <a:contourClr>
                <a:srgbClr val="000000"/>
              </a:contourClr>
            </a:sp3d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gradFill rotWithShape="1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/>
              </a:rPr>
              <a:t>情</a:t>
            </a:r>
          </a:p>
        </p:txBody>
      </p:sp>
      <p:sp>
        <p:nvSpPr>
          <p:cNvPr id="33797" name="WordArt 6" title=""/>
          <p:cNvSpPr>
            <a:spLocks noTextEdit="1"/>
          </p:cNvSpPr>
          <p:nvPr/>
        </p:nvSpPr>
        <p:spPr>
          <a:xfrm>
            <a:off x="1524000" y="0"/>
            <a:ext cx="1871663" cy="908050"/>
          </a:xfrm>
        </p:spPr>
        <p:txBody>
          <a:bodyPr wrap="none" fromWordArt="1">
            <a:prstTxWarp prst="textFadeUp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 w="12700">
                  <a:solidFill>
                    <a:srgbClr val="B2B2B2"/>
                  </a:solidFill>
                </a:ln>
                <a:gradFill rotWithShape="1">
                  <a:gsLst>
                    <a:gs pos="0">
                      <a:srgbClr val="F8B049"/>
                    </a:gs>
                    <a:gs pos="17999">
                      <a:srgbClr val="B43E85"/>
                    </a:gs>
                    <a:gs pos="31000">
                      <a:srgbClr val="C50849"/>
                    </a:gs>
                    <a:gs pos="33000">
                      <a:srgbClr val="F952A0"/>
                    </a:gs>
                    <a:gs pos="37000">
                      <a:srgbClr val="FEE7F2"/>
                    </a:gs>
                    <a:gs pos="78999">
                      <a:srgbClr val="F8B049"/>
                    </a:gs>
                    <a:gs pos="87000">
                      <a:srgbClr val="F8B049"/>
                    </a:gs>
                    <a:gs pos="100000">
                      <a:srgbClr val="FC9FCB"/>
                    </a:gs>
                  </a:gsLst>
                  <a:lin ang="18900000" scaled="1"/>
                </a:gradFill>
                <a:effectLst>
                  <a:outerShdw dist="35921" dir="2700000" sy="50000">
                    <a:srgbClr val="875B0D">
                      <a:alpha val="70000"/>
                    </a:srgbClr>
                  </a:outerShdw>
                </a:effectLst>
                <a:latin typeface="宋体"/>
              </a:rPr>
              <a:t>思妇</a:t>
            </a:r>
          </a:p>
        </p:txBody>
      </p:sp>
      <p:sp>
        <p:nvSpPr>
          <p:cNvPr id="33798" name="Rectangle 7" title=""/>
          <p:cNvSpPr/>
          <p:nvPr/>
        </p:nvSpPr>
        <p:spPr>
          <a:xfrm>
            <a:off x="371475" y="4157663"/>
            <a:ext cx="11449050" cy="2808287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  <a:effectLst/>
        </p:spPr>
        <p:txBody>
          <a:bodyPr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en-US" altLang="zh-CN" sz="36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“</a:t>
            </a:r>
            <a:r>
              <a:rPr lang="zh-CN" altLang="en-US" sz="36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月裴回”暗示</a:t>
            </a:r>
            <a:r>
              <a:rPr lang="zh-CN" altLang="en-US" sz="3600" b="1" u="sng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思妇徘徊楼台、望月思人</a:t>
            </a:r>
            <a:r>
              <a:rPr lang="zh-CN" altLang="en-US" sz="36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；</a:t>
            </a:r>
            <a:endParaRPr lang="zh-CN" altLang="en-US" sz="3600" b="1">
              <a:solidFill>
                <a:srgbClr val="0000FF"/>
              </a:solidFill>
              <a:latin typeface="黑体" pitchFamily="49" charset="-122"/>
              <a:ea typeface="黑体" pitchFamily="49" charset="-122"/>
            </a:endParaRPr>
          </a:p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zh-CN" altLang="en-US" sz="36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月照“妆镜台”暗示</a:t>
            </a:r>
            <a:r>
              <a:rPr lang="zh-CN" altLang="en-US" sz="3600" b="1" u="sng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思妇对镜伤怀</a:t>
            </a:r>
            <a:r>
              <a:rPr lang="zh-CN" altLang="en-US" sz="36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；</a:t>
            </a:r>
            <a:endParaRPr lang="zh-CN" altLang="en-US" sz="3600" b="1">
              <a:solidFill>
                <a:srgbClr val="0000FF"/>
              </a:solidFill>
              <a:latin typeface="黑体" pitchFamily="49" charset="-122"/>
              <a:ea typeface="黑体" pitchFamily="49" charset="-122"/>
            </a:endParaRPr>
          </a:p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zh-CN" altLang="en-US" sz="36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月光“卷不去”、“拂还来”暗示</a:t>
            </a:r>
            <a:r>
              <a:rPr lang="zh-CN" altLang="en-US" sz="3600" b="1" u="sng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相思之情缠绵悱恻、难以排遣</a:t>
            </a:r>
            <a:r>
              <a:rPr lang="zh-CN" altLang="en-US" sz="36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。</a:t>
            </a:r>
            <a:endParaRPr lang="zh-CN" altLang="en-US" sz="3600" b="1">
              <a:solidFill>
                <a:srgbClr val="0000FF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3799" name="Oval 8" title=""/>
          <p:cNvSpPr/>
          <p:nvPr/>
        </p:nvSpPr>
        <p:spPr>
          <a:xfrm>
            <a:off x="6311900" y="476250"/>
            <a:ext cx="1152525" cy="620713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3800" name="Oval 9" title=""/>
          <p:cNvSpPr/>
          <p:nvPr/>
        </p:nvSpPr>
        <p:spPr>
          <a:xfrm>
            <a:off x="3359150" y="1341438"/>
            <a:ext cx="863600" cy="620712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3801" name="Oval 10" title=""/>
          <p:cNvSpPr/>
          <p:nvPr/>
        </p:nvSpPr>
        <p:spPr>
          <a:xfrm>
            <a:off x="6240463" y="1295400"/>
            <a:ext cx="863600" cy="620713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3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3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34818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3463" y="0"/>
            <a:ext cx="4554537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4819" name="WordArt 3" title=""/>
          <p:cNvSpPr>
            <a:spLocks noTextEdit="1"/>
          </p:cNvSpPr>
          <p:nvPr/>
        </p:nvSpPr>
        <p:spPr>
          <a:xfrm rot="5400000">
            <a:off x="8482013" y="1143000"/>
            <a:ext cx="3048000" cy="762000"/>
          </a:xfrm>
        </p:spPr>
        <p:txBody>
          <a:bodyPr wrap="none" fromWordArt="1">
            <a:prstTxWarp prst="textPlain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6000" b="1" i="1" kern="10">
                <a:ln>
                  <a:solidFill>
                    <a:schemeClr val="bg1"/>
                  </a:solidFill>
                </a:ln>
                <a:solidFill>
                  <a:schemeClr val="accent1"/>
                </a:solidFill>
                <a:effectLst>
                  <a:outerShdw dist="35921" dir="2700000" algn="ctr">
                    <a:srgbClr val="C0C0C0"/>
                  </a:outerShdw>
                </a:effectLst>
                <a:latin typeface="宋体"/>
              </a:rPr>
              <a:t>鱼龙传情</a:t>
            </a:r>
          </a:p>
        </p:txBody>
      </p:sp>
      <p:pic>
        <p:nvPicPr>
          <p:cNvPr id="34820" name="Picture 4" title=""/>
          <p:cNvPicPr>
            <a:picLocks noChangeAspect="1"/>
          </p:cNvPicPr>
          <p:nvPr/>
        </p:nvPicPr>
        <p:blipFill>
          <a:blip r:embed="rId3"/>
          <a:srcRect t="6552" b="4430"/>
          <a:stretch>
            <a:fillRect/>
          </a:stretch>
        </p:blipFill>
        <p:spPr>
          <a:xfrm>
            <a:off x="1524000" y="0"/>
            <a:ext cx="47879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4821" name="WordArt 5" title=""/>
          <p:cNvSpPr>
            <a:spLocks noTextEdit="1"/>
          </p:cNvSpPr>
          <p:nvPr/>
        </p:nvSpPr>
        <p:spPr>
          <a:xfrm rot="5400000">
            <a:off x="4016375" y="4356100"/>
            <a:ext cx="3048000" cy="762000"/>
          </a:xfrm>
        </p:spPr>
        <p:txBody>
          <a:bodyPr wrap="none" fromWordArt="1">
            <a:prstTxWarp prst="textPlain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6000" i="1" kern="10">
                <a:ln>
                  <a:solidFill>
                    <a:srgbClr val="800000"/>
                  </a:solidFill>
                </a:ln>
                <a:solidFill>
                  <a:srgbClr val="800000"/>
                </a:solidFill>
                <a:effectLst>
                  <a:outerShdw dist="35921" dir="2700000" algn="ctr">
                    <a:srgbClr val="C0C0C0"/>
                  </a:outerShdw>
                </a:effectLst>
                <a:latin typeface="宋体"/>
              </a:rPr>
              <a:t>鸿雁长飞</a:t>
            </a:r>
          </a:p>
        </p:txBody>
      </p:sp>
      <p:pic>
        <p:nvPicPr>
          <p:cNvPr id="34822" name="Picture 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580000">
            <a:off x="1524000" y="4953000"/>
            <a:ext cx="2362200" cy="17399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5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06 2.22222E-06 C 0.00469 -0.00416 0.00972 -0.00463 0.01441 -0.00879 C 0.02656 -0.01944 0.03872 -0.0287 0.05139 -0.03889 C 0.0592 -0.04467 0.06528 -0.05162 0.07361 -0.05602 C 0.08403 -0.06991 0.09271 -0.08194 0.10139 -0.09815 C 0.10226 -0.09977 0.10399 -0.10046 0.10521 -0.10185 C 0.11181 -0.10972 0.11806 -0.11898 0.125 -0.12662 C 0.13003 -0.13194 0.12882 -0.12801 0.1342 -0.13518 C 0.14097 -0.14421 0.14965 -0.15532 0.1592 -0.15972 C 0.1724 -0.17361 0.16615 -0.1706 0.17639 -0.17361 C 0.18438 -0.18032 0.19184 -0.18819 0.2 -0.19467 C 0.20347 -0.19745 0.20781 -0.19815 0.21059 -0.20185 C 0.21181 -0.20347 0.21302 -0.20532 0.21441 -0.20694 C 0.22031 -0.21342 0.22865 -0.21528 0.2342 -0.22268 C 0.24358 -0.23518 0.25382 -0.25 0.2658 -0.25787 C 0.27205 -0.27153 0.26806 -0.26435 0.27899 -0.27893 C 0.28003 -0.28032 0.28038 -0.28287 0.2816 -0.28426 C 0.28438 -0.28773 0.2908 -0.29305 0.2908 -0.29305 C 0.29688 -0.30532 0.2934 -0.30116 0.3 -0.30694 C 0.30451 -0.31597 0.31076 -0.31852 0.3158 -0.32639 C 0.31944 -0.33194 0.32257 -0.33866 0.32639 -0.34375 C 0.33316 -0.35278 0.3408 -0.36134 0.3474 -0.37014 C 0.35417 -0.37916 0.36007 -0.38935 0.3684 -0.39653 C 0.37378 -0.40764 0.37656 -0.40509 0.38281 -0.41227 C 0.38785 -0.41805 0.39236 -0.42523 0.39861 -0.42801 C 0.40313 -0.4368 0.4 -0.43217 0.4092 -0.44028 C 0.41719 -0.44722 0.42413 -0.46018 0.4316 -0.46852 C 0.43663 -0.47407 0.44601 -0.48588 0.44601 -0.48588 C 0.44792 -0.49329 0.45174 -0.49583 0.4566 -0.5 C 0.45868 -0.50926 0.46146 -0.51643 0.4684 -0.51921 C 0.47205 -0.5294 0.48385 -0.55046 0.4908 -0.55602 C 0.49306 -0.55787 0.49549 -0.55926 0.4974 -0.56134 C 0.50469 -0.56944 0.51042 -0.57893 0.5184 -0.58588 C 0.52743 -0.60208 0.54219 -0.60625 0.55399 -0.61759 C 0.56128 -0.62454 0.5651 -0.62893 0.57361 -0.63148 C 0.57847 -0.63588 0.58385 -0.64143 0.58941 -0.64375 C 0.59201 -0.64606 0.59479 -0.64861 0.5974 -0.65092 C 0.59878 -0.65208 0.6 -0.65324 0.60139 -0.6544 C 0.6026 -0.65555 0.60521 -0.65787 0.60521 -0.65787 C 0.60677 -0.66389 0.60799 -0.66319 0.60521 -0.66319" ptsTypes="">
                                      <p:cBhvr>
                                        <p:cTn id="6" dur="5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5842" name="Text Box 3" title=""/>
          <p:cNvSpPr txBox="1"/>
          <p:nvPr/>
        </p:nvSpPr>
        <p:spPr>
          <a:xfrm>
            <a:off x="839788" y="188913"/>
            <a:ext cx="9828212" cy="13239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zh-CN" sz="4000" b="1">
                <a:solidFill>
                  <a:srgbClr val="000808"/>
                </a:solidFill>
                <a:latin typeface="黑体" pitchFamily="49" charset="-122"/>
                <a:ea typeface="黑体" pitchFamily="49" charset="-122"/>
              </a:rPr>
              <a:t>“</a:t>
            </a:r>
            <a:r>
              <a:rPr lang="zh-CN" altLang="en-US" sz="4000" b="1">
                <a:solidFill>
                  <a:srgbClr val="000808"/>
                </a:solidFill>
                <a:latin typeface="黑体" pitchFamily="49" charset="-122"/>
                <a:ea typeface="黑体" pitchFamily="49" charset="-122"/>
              </a:rPr>
              <a:t>鱼龙”、“鸿雁”两词用了什么表现手法？请作简要分析。</a:t>
            </a:r>
            <a:endParaRPr lang="zh-CN" altLang="en-US" sz="4000" b="1">
              <a:solidFill>
                <a:srgbClr val="000808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5843" name="Text Box 4" title=""/>
          <p:cNvSpPr txBox="1"/>
          <p:nvPr/>
        </p:nvSpPr>
        <p:spPr>
          <a:xfrm>
            <a:off x="1055688" y="1773238"/>
            <a:ext cx="9598025" cy="255428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用典</a:t>
            </a:r>
            <a:r>
              <a:rPr lang="en-US" altLang="zh-CN" sz="40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——“</a:t>
            </a:r>
            <a:r>
              <a:rPr lang="zh-CN" altLang="en-US" sz="40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尺素在鱼肠，寸心凭雁足”，</a:t>
            </a:r>
            <a:r>
              <a:rPr lang="zh-CN" altLang="en-US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鱼龙、鸿雁是古代用于互传音讯的载体</a:t>
            </a:r>
            <a:r>
              <a:rPr lang="zh-CN" altLang="en-US" sz="40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，此处暗含有鱼雁不能传音讯之意。可见二人音讯断绝，相思无着落。</a:t>
            </a:r>
            <a:endParaRPr lang="zh-CN" altLang="en-US" sz="4000" b="1">
              <a:solidFill>
                <a:srgbClr val="0000FF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5844" name="Text Box 5" title=""/>
          <p:cNvSpPr txBox="1"/>
          <p:nvPr/>
        </p:nvSpPr>
        <p:spPr>
          <a:xfrm>
            <a:off x="3575050" y="4987925"/>
            <a:ext cx="3200400" cy="16319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思妇怀远人，</a:t>
            </a:r>
            <a:endParaRPr lang="zh-CN" altLang="en-US" sz="40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相思无着落。</a:t>
            </a:r>
            <a:endParaRPr lang="zh-CN" altLang="en-US" sz="40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5845" name="AutoShape 6" title=""/>
          <p:cNvSpPr/>
          <p:nvPr/>
        </p:nvSpPr>
        <p:spPr bwMode="auto">
          <a:xfrm>
            <a:off x="1847850" y="5300663"/>
            <a:ext cx="1371600" cy="838200"/>
          </a:xfrm>
          <a:custGeom>
            <a:gdLst>
              <a:gd name="GT0" fmla="*/ 3375 w 21600"/>
              <a:gd name="GT1" fmla="+- l GT0 0"/>
              <a:gd name="GT2" fmla="*/ 5400 h 21600"/>
              <a:gd name="GT3" fmla="+- t GT2 0"/>
              <a:gd name="GT4" fmla="*/ 18900 w 21600"/>
              <a:gd name="GT5" fmla="+- l GT4 0"/>
              <a:gd name="GT6" fmla="*/ 16200 h 21600"/>
              <a:gd name="GT7" fmla="+- t GT6 0"/>
            </a:gdLst>
            <a:cxnLst>
              <a:cxn ang="0">
                <a:pos x="2147483646" y="0"/>
              </a:cxn>
              <a:cxn ang="0">
                <a:pos x="0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GT1" t="GT3" r="GT5" b="GT7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/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/>
      <p:bldP spid="3584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6866" name="Rectangle 3" title=""/>
          <p:cNvSpPr>
            <a:spLocks noGrp="1"/>
          </p:cNvSpPr>
          <p:nvPr>
            <p:ph idx="1"/>
          </p:nvPr>
        </p:nvSpPr>
        <p:spPr>
          <a:xfrm>
            <a:off x="911225" y="765175"/>
            <a:ext cx="9864725" cy="5976938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buFontTx/>
              <a:buNone/>
            </a:pPr>
            <a:r>
              <a:rPr lang="en-US" altLang="zh-CN" sz="4000" b="1">
                <a:latin typeface="黑体" pitchFamily="49" charset="-122"/>
                <a:ea typeface="黑体" pitchFamily="49" charset="-122"/>
              </a:rPr>
              <a:t> </a:t>
            </a: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鱼传尺素：</a:t>
            </a:r>
            <a:br>
              <a:rPr lang="zh-CN" altLang="en-US" sz="4000" b="1">
                <a:latin typeface="黑体" pitchFamily="49" charset="-122"/>
                <a:ea typeface="黑体" pitchFamily="49" charset="-122"/>
              </a:rPr>
            </a:b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尺素：古代用绢帛书写，通常长一尺，因此称书信。指传递书信。</a:t>
            </a:r>
            <a:endParaRPr lang="zh-CN" altLang="en-US" sz="4000" b="1"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buFontTx/>
              <a:buNone/>
            </a:pP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 古乐府</a:t>
            </a:r>
            <a:r>
              <a:rPr lang="en-US" altLang="zh-CN" sz="4000" b="1">
                <a:latin typeface="黑体" pitchFamily="49" charset="-122"/>
                <a:ea typeface="黑体" pitchFamily="49" charset="-122"/>
              </a:rPr>
              <a:t>《</a:t>
            </a: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饮马长城窟行</a:t>
            </a:r>
            <a:r>
              <a:rPr lang="en-US" altLang="zh-CN" sz="4000" b="1">
                <a:latin typeface="黑体" pitchFamily="49" charset="-122"/>
                <a:ea typeface="黑体" pitchFamily="49" charset="-122"/>
              </a:rPr>
              <a:t>》</a:t>
            </a: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：</a:t>
            </a:r>
            <a:endParaRPr lang="zh-CN" altLang="en-US" sz="4000" b="1"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buFontTx/>
              <a:buNone/>
            </a:pP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“</a:t>
            </a:r>
            <a:r>
              <a:rPr lang="zh-CN" altLang="en-US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客从远方来，遗我双鲤鱼。呼儿烹鲤鱼，中有尺素书。</a:t>
            </a: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”</a:t>
            </a:r>
            <a:endParaRPr lang="zh-CN" altLang="en-US" sz="4000" b="1">
              <a:latin typeface="黑体" pitchFamily="49" charset="-122"/>
              <a:ea typeface="黑体" pitchFamily="49" charset="-122"/>
            </a:endParaRPr>
          </a:p>
          <a:p>
            <a:pPr lvl="0" eaLnBrk="1" hangingPunct="1">
              <a:buFontTx/>
              <a:buNone/>
            </a:pP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 全文是说有客人从远方来，赠我一对鲤鱼，我叫来儿子去烹鱼，在鱼腹中发现了书信。即鱼腹中有书信，所以说“尺素在鱼肠”。</a:t>
            </a:r>
            <a:endParaRPr lang="zh-CN" altLang="en-US" sz="4000" b="1"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7890" name="Rectangle 4" title=""/>
          <p:cNvSpPr/>
          <p:nvPr/>
        </p:nvSpPr>
        <p:spPr>
          <a:xfrm>
            <a:off x="1847850" y="749300"/>
            <a:ext cx="8424863" cy="5016500"/>
          </a:xfrm>
          <a:prstGeom prst="rect">
            <a:avLst/>
          </a:prstGeom>
          <a:solidFill>
            <a:srgbClr val="FFFFFF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kumimoji="1" lang="zh-CN" altLang="en-US" sz="32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昨夜闲潭梦落花，可怜春半不还家。</a:t>
            </a:r>
            <a:endParaRPr kumimoji="1" lang="en-US" altLang="zh-CN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kumimoji="1" lang="zh-CN" altLang="en-US" sz="32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江水流春去欲尽，江潭落月复西斜。</a:t>
            </a:r>
            <a:endParaRPr kumimoji="1" lang="en-US" altLang="zh-CN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kumimoji="1" lang="en-US" altLang="zh-CN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kumimoji="1" lang="en-US" altLang="zh-CN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kumimoji="1" lang="en-US" altLang="zh-CN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kumimoji="1" lang="zh-CN" altLang="en-US" sz="32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</a:br>
            <a:r>
              <a:rPr kumimoji="1" lang="zh-CN" altLang="en-US" sz="32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斜月</a:t>
            </a:r>
            <a:r>
              <a:rPr kumimoji="1"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沉沉</a:t>
            </a:r>
            <a:r>
              <a:rPr kumimoji="1" lang="zh-CN" altLang="en-US" sz="32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藏海雾，碣石潇湘</a:t>
            </a:r>
            <a:r>
              <a:rPr kumimoji="1" lang="zh-CN" altLang="en-US" sz="32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无限</a:t>
            </a:r>
            <a:r>
              <a:rPr kumimoji="1" lang="zh-CN" altLang="en-US" sz="32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路。</a:t>
            </a:r>
            <a:br>
              <a:rPr kumimoji="1" lang="zh-CN" altLang="en-US" sz="32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</a:br>
            <a:r>
              <a:rPr kumimoji="1" lang="zh-CN" altLang="en-US" sz="32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不知乘月几人归，落月摇情满江树。</a:t>
            </a:r>
            <a:endParaRPr kumimoji="1" lang="en-US" altLang="zh-CN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kumimoji="1" lang="en-US" altLang="zh-CN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kumimoji="1" lang="zh-CN" altLang="en-US" sz="32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7891" name="WordArt 6" title=""/>
          <p:cNvSpPr>
            <a:spLocks noTextEdit="1"/>
          </p:cNvSpPr>
          <p:nvPr/>
        </p:nvSpPr>
        <p:spPr>
          <a:xfrm>
            <a:off x="9323388" y="0"/>
            <a:ext cx="1381125" cy="1498600"/>
          </a:xfrm>
          <a:ln>
            <a:noFill/>
          </a:ln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noAutofit/>
            <a:scene3d>
              <a:camera prst="legacyPerspectiveFront">
                <a:rot lat="20519984" lon="1080000" rev="0"/>
              </a:camera>
              <a:lightRig rig="legacyHarsh2" dir="b"/>
            </a:scene3d>
            <a:sp3d extrusionH="430200" prstMaterial="legacyMatte">
              <a:bevelT w="0" h="0" prst="angle"/>
              <a:bevelB w="0" h="0" prst="angle"/>
              <a:extrusionClr>
                <a:srgbClr val="FF6600"/>
              </a:extrusionClr>
              <a:contourClr>
                <a:srgbClr val="000000"/>
              </a:contourClr>
            </a:sp3d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gradFill rotWithShape="1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/>
              </a:rPr>
              <a:t>情</a:t>
            </a:r>
          </a:p>
        </p:txBody>
      </p:sp>
      <p:sp>
        <p:nvSpPr>
          <p:cNvPr id="37892" name="Oval 7" title=""/>
          <p:cNvSpPr/>
          <p:nvPr/>
        </p:nvSpPr>
        <p:spPr>
          <a:xfrm>
            <a:off x="3927475" y="701675"/>
            <a:ext cx="863600" cy="620713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7893" name="Oval 8" title=""/>
          <p:cNvSpPr/>
          <p:nvPr/>
        </p:nvSpPr>
        <p:spPr>
          <a:xfrm>
            <a:off x="1870075" y="1187450"/>
            <a:ext cx="863600" cy="620713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7894" name="Oval 9" title=""/>
          <p:cNvSpPr/>
          <p:nvPr/>
        </p:nvSpPr>
        <p:spPr>
          <a:xfrm>
            <a:off x="5965825" y="1187450"/>
            <a:ext cx="863600" cy="620713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7895" name="Oval 10" title=""/>
          <p:cNvSpPr/>
          <p:nvPr/>
        </p:nvSpPr>
        <p:spPr>
          <a:xfrm>
            <a:off x="4008438" y="3646488"/>
            <a:ext cx="863600" cy="620712"/>
          </a:xfrm>
          <a:prstGeom prst="ellips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7896" name="矩形 1" title=""/>
          <p:cNvSpPr/>
          <p:nvPr/>
        </p:nvSpPr>
        <p:spPr>
          <a:xfrm>
            <a:off x="1258888" y="1893888"/>
            <a:ext cx="8064500" cy="1754187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kumimoji="1" lang="zh-CN" altLang="en-US" sz="3600" b="1">
                <a:solidFill>
                  <a:srgbClr val="000000"/>
                </a:solidFill>
                <a:latin typeface="楷体" pitchFamily="49" charset="-122"/>
                <a:ea typeface="楷体" panose="02010609060101010101" pitchFamily="49" charset="-122"/>
              </a:rPr>
              <a:t>诗人想象游子梦中神游故乡：花落幽潭，春光将老，身在天涯。</a:t>
            </a:r>
            <a:r>
              <a:rPr lang="zh-CN" altLang="en-US" sz="3600" b="1">
                <a:solidFill>
                  <a:srgbClr val="0000FF"/>
                </a:solidFill>
                <a:latin typeface="楷体" pitchFamily="49" charset="-122"/>
                <a:ea typeface="楷体" panose="02010609060101010101" pitchFamily="49" charset="-122"/>
              </a:rPr>
              <a:t>对春光渐逝的惋惜中，表达其想要归家的心情。</a:t>
            </a:r>
            <a:endParaRPr lang="zh-CN" altLang="en-US" sz="3600" b="1">
              <a:solidFill>
                <a:srgbClr val="0000FF"/>
              </a:solidFill>
              <a:latin typeface="楷体" pitchFamily="49" charset="-122"/>
              <a:ea typeface="楷体" panose="02010609060101010101" pitchFamily="49" charset="-122"/>
            </a:endParaRPr>
          </a:p>
        </p:txBody>
      </p:sp>
      <p:sp>
        <p:nvSpPr>
          <p:cNvPr id="37897" name="矩形 2" title=""/>
          <p:cNvSpPr/>
          <p:nvPr/>
        </p:nvSpPr>
        <p:spPr>
          <a:xfrm>
            <a:off x="1416050" y="4949825"/>
            <a:ext cx="7875588" cy="1754188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kumimoji="1" lang="zh-CN" altLang="en-US" sz="3600" b="1">
                <a:solidFill>
                  <a:srgbClr val="000000"/>
                </a:solidFill>
                <a:latin typeface="楷体" pitchFamily="49" charset="-122"/>
                <a:ea typeface="楷体" panose="02010609060101010101" pitchFamily="49" charset="-122"/>
              </a:rPr>
              <a:t>山高水长，不能乘月回家，情何以堪。</a:t>
            </a:r>
            <a:endParaRPr kumimoji="1" lang="en-US" altLang="zh-CN" sz="3600" b="1">
              <a:solidFill>
                <a:srgbClr val="000000"/>
              </a:solidFill>
              <a:latin typeface="楷体" pitchFamily="49" charset="-122"/>
              <a:ea typeface="楷体" panose="02010609060101010101" pitchFamily="49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 b="1">
                <a:solidFill>
                  <a:srgbClr val="0000FF"/>
                </a:solidFill>
                <a:latin typeface="楷体" pitchFamily="49" charset="-122"/>
                <a:ea typeface="楷体" panose="02010609060101010101" pitchFamily="49" charset="-122"/>
              </a:rPr>
              <a:t>以 “沉沉”加重渲染游子的孤寂。“无限”加深了游子的乡思。</a:t>
            </a:r>
            <a:endParaRPr lang="zh-CN" altLang="en-US" sz="3600" b="1">
              <a:solidFill>
                <a:srgbClr val="0000FF"/>
              </a:solidFill>
              <a:latin typeface="楷体" pitchFamily="49" charset="-122"/>
              <a:ea typeface="楷体" panose="02010609060101010101" pitchFamily="49" charset="-122"/>
            </a:endParaRPr>
          </a:p>
        </p:txBody>
      </p:sp>
      <p:sp>
        <p:nvSpPr>
          <p:cNvPr id="37898" name="文本框 3" title=""/>
          <p:cNvSpPr txBox="1"/>
          <p:nvPr/>
        </p:nvSpPr>
        <p:spPr>
          <a:xfrm>
            <a:off x="1430338" y="179388"/>
            <a:ext cx="3779837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（</a:t>
            </a:r>
            <a:r>
              <a:rPr lang="en-US" altLang="zh-CN" sz="3600" b="1">
                <a:latin typeface="黑体" pitchFamily="49" charset="-122"/>
                <a:ea typeface="黑体" pitchFamily="49" charset="-122"/>
              </a:rPr>
              <a:t>3</a:t>
            </a:r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）游子思归</a:t>
            </a:r>
            <a:endParaRPr lang="zh-CN" altLang="en-US" sz="3600" b="1"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7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6" grpId="0"/>
      <p:bldP spid="3789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https://d.book118.com/416151142145010040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默认设计模板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 panose="020f0302020204030204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 panose="020f0302020204030204"/>
        <a:ea typeface="Calibri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24</Slides>
  <Notes>0</Notes>
  <TotalTime>1</TotalTime>
  <HiddenSlides>1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7">
      <vt:lpstr>Arial</vt:lpstr>
      <vt:lpstr>Calibri</vt:lpstr>
      <vt:lpstr>Calibri Light</vt:lpstr>
      <vt:lpstr>等线 Light</vt:lpstr>
      <vt:lpstr>等线</vt:lpstr>
      <vt:lpstr>宋体</vt:lpstr>
      <vt:lpstr>Wingdings</vt:lpstr>
      <vt:lpstr>黑体</vt:lpstr>
      <vt:lpstr>Times New Roman</vt:lpstr>
      <vt:lpstr>微软雅黑</vt:lpstr>
      <vt:lpstr>隶书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背景介绍</vt:lpstr>
      <vt:lpstr>PowerPoint Presentation</vt:lpstr>
      <vt:lpstr>PowerPoint Presentation</vt:lpstr>
      <vt:lpstr>PowerPoint Presentation</vt:lpstr>
      <vt:lpstr>找出诗中“月升、月悬、月斜、月落”相对应的句子。</vt:lpstr>
      <vt:lpstr>诗歌几幅画面</vt:lpstr>
      <vt:lpstr>问题一：（讨论五分钟）</vt:lpstr>
      <vt:lpstr>意境特点（画面特点）常用术语</vt:lpstr>
      <vt:lpstr>PowerPoint Presentation</vt:lpstr>
      <vt:lpstr>清明澄彻的江天，纯净空明的宇宙，触碰到诗人敏感的思想琴弦，</vt:lpstr>
      <vt:lpstr>问题二：</vt:lpstr>
      <vt:lpstr>古人对生命、宇宙的探索的哲学命题</vt:lpstr>
      <vt:lpstr>层次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2024-09-07T03:45:02.057</cp:lastPrinted>
  <dcterms:created xsi:type="dcterms:W3CDTF">2024-09-06T19:45:02Z</dcterms:created>
  <dcterms:modified xsi:type="dcterms:W3CDTF">2024-09-06T19:45:04Z</dcterms:modified>
</cp:coreProperties>
</file>