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0" r:id="rId29"/>
  </p:sldIdLst>
  <p:sldSz cx="12192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tags" Target="tags/tag1.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04161636-C92E-4691-8DDE-6F997F7CA41F}"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7" name="PlaceHolder 1"/>
          <p:cNvSpPr>
            <a:spLocks noGrp="1"/>
          </p:cNvSpPr>
          <p:nvPr>
            <p:ph type="sldImg"/>
          </p:nvPr>
        </p:nvSpPr>
        <p:spPr>
          <a:xfrm>
            <a:off x="685800" y="1143000"/>
            <a:ext cx="5486040" cy="3085920"/>
          </a:xfrm>
          <a:prstGeom prst="rect">
            <a:avLst/>
          </a:prstGeom>
          <a:ln w="0">
            <a:noFill/>
          </a:ln>
        </p:spPr>
      </p:sp>
      <p:sp>
        <p:nvSpPr>
          <p:cNvPr id="39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0" name="PlaceHolder 1"/>
          <p:cNvSpPr>
            <a:spLocks noGrp="1"/>
          </p:cNvSpPr>
          <p:nvPr>
            <p:ph type="sldImg"/>
          </p:nvPr>
        </p:nvSpPr>
        <p:spPr>
          <a:xfrm>
            <a:off x="685800" y="1143000"/>
            <a:ext cx="5486040" cy="3085920"/>
          </a:xfrm>
          <a:prstGeom prst="rect">
            <a:avLst/>
          </a:prstGeom>
          <a:ln w="0">
            <a:noFill/>
          </a:ln>
        </p:spPr>
      </p:sp>
      <p:sp>
        <p:nvSpPr>
          <p:cNvPr id="40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3" name="PlaceHolder 1"/>
          <p:cNvSpPr>
            <a:spLocks noGrp="1"/>
          </p:cNvSpPr>
          <p:nvPr>
            <p:ph type="sldImg"/>
          </p:nvPr>
        </p:nvSpPr>
        <p:spPr>
          <a:xfrm>
            <a:off x="685800" y="1143000"/>
            <a:ext cx="5486040" cy="3085920"/>
          </a:xfrm>
          <a:prstGeom prst="rect">
            <a:avLst/>
          </a:prstGeom>
          <a:ln w="0">
            <a:noFill/>
          </a:ln>
        </p:spPr>
      </p:sp>
      <p:sp>
        <p:nvSpPr>
          <p:cNvPr id="40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6" name="PlaceHolder 1"/>
          <p:cNvSpPr>
            <a:spLocks noGrp="1"/>
          </p:cNvSpPr>
          <p:nvPr>
            <p:ph type="sldImg"/>
          </p:nvPr>
        </p:nvSpPr>
        <p:spPr>
          <a:xfrm>
            <a:off x="685800" y="1143000"/>
            <a:ext cx="5486040" cy="3085920"/>
          </a:xfrm>
          <a:prstGeom prst="rect">
            <a:avLst/>
          </a:prstGeom>
          <a:ln w="0">
            <a:noFill/>
          </a:ln>
        </p:spPr>
      </p:sp>
      <p:sp>
        <p:nvSpPr>
          <p:cNvPr id="40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9" name="PlaceHolder 1"/>
          <p:cNvSpPr>
            <a:spLocks noGrp="1"/>
          </p:cNvSpPr>
          <p:nvPr>
            <p:ph type="sldImg"/>
          </p:nvPr>
        </p:nvSpPr>
        <p:spPr>
          <a:xfrm>
            <a:off x="685800" y="1143000"/>
            <a:ext cx="5486040" cy="3085920"/>
          </a:xfrm>
          <a:prstGeom prst="rect">
            <a:avLst/>
          </a:prstGeom>
          <a:ln w="0">
            <a:noFill/>
          </a:ln>
        </p:spPr>
      </p:sp>
      <p:sp>
        <p:nvSpPr>
          <p:cNvPr id="41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2" name="PlaceHolder 1"/>
          <p:cNvSpPr>
            <a:spLocks noGrp="1"/>
          </p:cNvSpPr>
          <p:nvPr>
            <p:ph type="sldImg"/>
          </p:nvPr>
        </p:nvSpPr>
        <p:spPr>
          <a:xfrm>
            <a:off x="685800" y="1143000"/>
            <a:ext cx="5486040" cy="3085920"/>
          </a:xfrm>
          <a:prstGeom prst="rect">
            <a:avLst/>
          </a:prstGeom>
          <a:ln w="0">
            <a:noFill/>
          </a:ln>
        </p:spPr>
      </p:sp>
      <p:sp>
        <p:nvSpPr>
          <p:cNvPr id="41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5" name="PlaceHolder 1"/>
          <p:cNvSpPr>
            <a:spLocks noGrp="1"/>
          </p:cNvSpPr>
          <p:nvPr>
            <p:ph type="sldImg"/>
          </p:nvPr>
        </p:nvSpPr>
        <p:spPr>
          <a:xfrm>
            <a:off x="685800" y="1143000"/>
            <a:ext cx="5486040" cy="3085920"/>
          </a:xfrm>
          <a:prstGeom prst="rect">
            <a:avLst/>
          </a:prstGeom>
          <a:ln w="0">
            <a:noFill/>
          </a:ln>
        </p:spPr>
      </p:sp>
      <p:sp>
        <p:nvSpPr>
          <p:cNvPr id="416"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7"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2C737D-8E9B-4A55-B443-16D87CE8E7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D36870-E104-4736-BF9E-009F02CA3F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690F59-F88A-484B-8EC8-7D380F56B2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903F0F-5F01-4EFD-BBAE-6534353E45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568207-7F79-452D-89FC-4BF54D0C94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B94EBB-BBC2-4457-B7ED-AFB0C1FEDFA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50F052-7574-4EA0-B21C-7C85DDF4EC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E49815-AA90-4211-8BA1-094A837091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ADDD93-7A18-421F-863B-0E522ACC57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42F550-8093-4CAE-B7E6-B414CF3336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7BF5F9-FE9D-4662-8C7D-6BD3AF7B83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C4FF30AE-EEB8-4DB8-9F55-CA30656BEBFC}"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66F749D6-F247-4D8E-A587-E8A0E4DDB3C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6201200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帮助员工培养团队合作精神与辅助教育意识</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制定培训计划</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开展团队建设活动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设立激励机制</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落实培训成果</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实施方案</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介绍</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本章将探讨如何帮助员工培养团队合作精神与辅助教育意识的重要性以及方法。团队合作精神可以提高员工的凝聚力和创造力，辅助教育意识可以帮助员工不断学习和进步。培训课程、团队建设活动、激励机制等方法可以帮助员工提升团队合作与教育意识。</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重要性</a:t>
            </a:r>
            <a:endParaRPr lang="en-US" sz="3600" b="0" strike="noStrike" spc="-1">
              <a:solidFill>
                <a:schemeClr val="dk1"/>
              </a:solidFill>
              <a:latin typeface="Arial"/>
            </a:endParaRPr>
          </a:p>
        </p:txBody>
      </p:sp>
      <p:sp>
        <p:nvSpPr>
          <p:cNvPr id="8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团队合作</a:t>
            </a:r>
            <a:endParaRPr lang="en-US" sz="2000" b="0" strike="noStrike" spc="-1">
              <a:solidFill>
                <a:srgbClr val="000000"/>
              </a:solidFill>
              <a:latin typeface="Arial"/>
            </a:endParaRPr>
          </a:p>
        </p:txBody>
      </p:sp>
      <p:sp>
        <p:nvSpPr>
          <p:cNvPr id="8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提高凝聚力</a:t>
            </a:r>
            <a:endParaRPr lang="en-US" sz="3000" b="0" strike="noStrike" spc="-1">
              <a:solidFill>
                <a:srgbClr val="000000"/>
              </a:solidFill>
              <a:latin typeface="Arial"/>
            </a:endParaRPr>
          </a:p>
        </p:txBody>
      </p:sp>
      <p:sp>
        <p:nvSpPr>
          <p:cNvPr id="8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辅助教育</a:t>
            </a:r>
            <a:endParaRPr lang="en-US" sz="2000" b="0" strike="noStrike" spc="-1">
              <a:solidFill>
                <a:srgbClr val="000000"/>
              </a:solidFill>
              <a:latin typeface="Arial"/>
            </a:endParaRPr>
          </a:p>
        </p:txBody>
      </p:sp>
      <p:sp>
        <p:nvSpPr>
          <p:cNvPr id="8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不断学习</a:t>
            </a:r>
            <a:endParaRPr lang="en-US" sz="3000" b="0" strike="noStrike" spc="-1">
              <a:solidFill>
                <a:srgbClr val="000000"/>
              </a:solidFill>
              <a:latin typeface="Arial"/>
            </a:endParaRPr>
          </a:p>
        </p:txBody>
      </p:sp>
      <p:sp>
        <p:nvSpPr>
          <p:cNvPr id="9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团队合作</a:t>
            </a:r>
            <a:endParaRPr lang="en-US" sz="2000" b="0" strike="noStrike" spc="-1">
              <a:solidFill>
                <a:srgbClr val="000000"/>
              </a:solidFill>
              <a:latin typeface="Arial"/>
            </a:endParaRPr>
          </a:p>
        </p:txBody>
      </p:sp>
      <p:sp>
        <p:nvSpPr>
          <p:cNvPr id="9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促进创造力</a:t>
            </a:r>
            <a:endParaRPr lang="en-US" sz="3000" b="0" strike="noStrike" spc="-1">
              <a:solidFill>
                <a:srgbClr val="000000"/>
              </a:solidFill>
              <a:latin typeface="Arial"/>
            </a:endParaRPr>
          </a:p>
        </p:txBody>
      </p:sp>
      <p:sp>
        <p:nvSpPr>
          <p:cNvPr id="9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团队建设活动</a:t>
            </a:r>
            <a:endParaRPr lang="en-US" sz="2200" b="0" strike="noStrike" spc="-1">
              <a:solidFill>
                <a:srgbClr val="000000"/>
              </a:solidFill>
              <a:latin typeface="Arial"/>
            </a:endParaRPr>
          </a:p>
        </p:txBody>
      </p:sp>
      <p:sp>
        <p:nvSpPr>
          <p:cNvPr id="9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组织团队拓展训练</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举办团队合作比赛</a:t>
            </a:r>
            <a:endParaRPr lang="en-US" sz="1500" b="0" strike="noStrike" spc="-1">
              <a:solidFill>
                <a:srgbClr val="000000"/>
              </a:solidFill>
              <a:latin typeface="Arial"/>
            </a:endParaRPr>
          </a:p>
        </p:txBody>
      </p:sp>
      <p:sp>
        <p:nvSpPr>
          <p:cNvPr id="9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激励机制</a:t>
            </a:r>
            <a:endParaRPr lang="en-US" sz="2200" b="0" strike="noStrike" spc="-1">
              <a:solidFill>
                <a:srgbClr val="000000"/>
              </a:solidFill>
              <a:latin typeface="Arial"/>
            </a:endParaRPr>
          </a:p>
        </p:txBody>
      </p:sp>
      <p:sp>
        <p:nvSpPr>
          <p:cNvPr id="9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设立团队合作奖励机制</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制定教育意识评选标准</a:t>
            </a:r>
            <a:endParaRPr lang="en-US" sz="1500" b="0" strike="noStrike" spc="-1">
              <a:solidFill>
                <a:srgbClr val="000000"/>
              </a:solidFill>
              <a:latin typeface="Arial"/>
            </a:endParaRPr>
          </a:p>
        </p:txBody>
      </p:sp>
      <p:sp>
        <p:nvSpPr>
          <p:cNvPr id="10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方法</a:t>
            </a:r>
            <a:endParaRPr lang="en-US" sz="3600" b="0" strike="noStrike" spc="-1">
              <a:solidFill>
                <a:schemeClr val="dk1"/>
              </a:solidFill>
              <a:latin typeface="Arial"/>
            </a:endParaRPr>
          </a:p>
        </p:txBody>
      </p:sp>
      <p:sp>
        <p:nvSpPr>
          <p:cNvPr id="10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培训课程</a:t>
            </a:r>
            <a:endParaRPr lang="en-US" sz="2200" b="0" strike="noStrike" spc="-1">
              <a:solidFill>
                <a:srgbClr val="000000"/>
              </a:solidFill>
              <a:latin typeface="Arial"/>
            </a:endParaRPr>
          </a:p>
        </p:txBody>
      </p:sp>
      <p:sp>
        <p:nvSpPr>
          <p:cNvPr id="10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定期开展团队合作培训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注重教育意识的培养</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团队建设活动</a:t>
            </a:r>
            <a:endParaRPr lang="en-US" sz="3600" b="0" strike="noStrike" spc="-1">
              <a:solidFill>
                <a:schemeClr val="dk1"/>
              </a:solidFill>
              <a:latin typeface="Arial"/>
            </a:endParaRPr>
          </a:p>
        </p:txBody>
      </p:sp>
      <p:sp>
        <p:nvSpPr>
          <p:cNvPr id="10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团队合作</a:t>
            </a:r>
            <a:endParaRPr lang="en-US" sz="2000" b="0" strike="noStrike" spc="-1">
              <a:solidFill>
                <a:srgbClr val="000000"/>
              </a:solidFill>
              <a:latin typeface="Arial"/>
            </a:endParaRPr>
          </a:p>
        </p:txBody>
      </p:sp>
      <p:sp>
        <p:nvSpPr>
          <p:cNvPr id="10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拓展训练</a:t>
            </a:r>
            <a:endParaRPr lang="en-US" sz="3000" b="0" strike="noStrike" spc="-1">
              <a:solidFill>
                <a:srgbClr val="000000"/>
              </a:solidFill>
              <a:latin typeface="Arial"/>
            </a:endParaRPr>
          </a:p>
        </p:txBody>
      </p:sp>
      <p:sp>
        <p:nvSpPr>
          <p:cNvPr id="11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团队合作</a:t>
            </a:r>
            <a:endParaRPr lang="en-US" sz="2000" b="0" strike="noStrike" spc="-1">
              <a:solidFill>
                <a:srgbClr val="000000"/>
              </a:solidFill>
              <a:latin typeface="Arial"/>
            </a:endParaRPr>
          </a:p>
        </p:txBody>
      </p:sp>
      <p:sp>
        <p:nvSpPr>
          <p:cNvPr id="11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共同目标</a:t>
            </a:r>
            <a:endParaRPr lang="en-US" sz="3000" b="0" strike="noStrike" spc="-1">
              <a:solidFill>
                <a:srgbClr val="000000"/>
              </a:solidFill>
              <a:latin typeface="Arial"/>
            </a:endParaRPr>
          </a:p>
        </p:txBody>
      </p:sp>
      <p:sp>
        <p:nvSpPr>
          <p:cNvPr id="11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团队合作</a:t>
            </a:r>
            <a:endParaRPr lang="en-US" sz="2000" b="0" strike="noStrike" spc="-1">
              <a:solidFill>
                <a:srgbClr val="000000"/>
              </a:solidFill>
              <a:latin typeface="Arial"/>
            </a:endParaRPr>
          </a:p>
        </p:txBody>
      </p:sp>
      <p:sp>
        <p:nvSpPr>
          <p:cNvPr id="11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合作比赛</a:t>
            </a:r>
            <a:endParaRPr lang="en-US" sz="3000" b="0" strike="noStrike" spc="-1">
              <a:solidFill>
                <a:srgbClr val="000000"/>
              </a:solidFill>
              <a:latin typeface="Arial"/>
            </a:endParaRPr>
          </a:p>
        </p:txBody>
      </p:sp>
      <p:sp>
        <p:nvSpPr>
          <p:cNvPr id="116"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激励机制</a:t>
            </a:r>
            <a:endParaRPr lang="en-US" sz="3600" b="0" strike="noStrike" spc="-1">
              <a:solidFill>
                <a:schemeClr val="dk1"/>
              </a:solidFill>
              <a:latin typeface="Arial"/>
            </a:endParaRPr>
          </a:p>
        </p:txBody>
      </p:sp>
      <p:sp>
        <p:nvSpPr>
          <p:cNvPr id="11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团队合作</a:t>
            </a:r>
            <a:endParaRPr lang="en-US" sz="1500" b="0" strike="noStrike" spc="-1">
              <a:solidFill>
                <a:srgbClr val="000000"/>
              </a:solidFill>
              <a:latin typeface="Arial"/>
            </a:endParaRPr>
          </a:p>
        </p:txBody>
      </p:sp>
      <p:sp>
        <p:nvSpPr>
          <p:cNvPr id="11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奖励机制</a:t>
            </a:r>
            <a:endParaRPr lang="en-US" sz="2200" b="0" strike="noStrike" spc="-1">
              <a:solidFill>
                <a:srgbClr val="000000"/>
              </a:solidFill>
              <a:latin typeface="Arial"/>
            </a:endParaRPr>
          </a:p>
        </p:txBody>
      </p:sp>
      <p:sp>
        <p:nvSpPr>
          <p:cNvPr id="12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团队合作</a:t>
            </a:r>
            <a:endParaRPr lang="en-US" sz="1500" b="0" strike="noStrike" spc="-1">
              <a:solidFill>
                <a:srgbClr val="000000"/>
              </a:solidFill>
              <a:latin typeface="Arial"/>
            </a:endParaRPr>
          </a:p>
        </p:txBody>
      </p:sp>
      <p:sp>
        <p:nvSpPr>
          <p:cNvPr id="12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表彰仪式</a:t>
            </a:r>
            <a:endParaRPr lang="en-US" sz="2200" b="0" strike="noStrike" spc="-1">
              <a:solidFill>
                <a:srgbClr val="000000"/>
              </a:solidFill>
              <a:latin typeface="Arial"/>
            </a:endParaRPr>
          </a:p>
        </p:txBody>
      </p:sp>
      <p:sp>
        <p:nvSpPr>
          <p:cNvPr id="12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教育意识</a:t>
            </a:r>
            <a:endParaRPr lang="en-US" sz="1500" b="0" strike="noStrike" spc="-1">
              <a:solidFill>
                <a:srgbClr val="000000"/>
              </a:solidFill>
              <a:latin typeface="Arial"/>
            </a:endParaRPr>
          </a:p>
        </p:txBody>
      </p:sp>
      <p:sp>
        <p:nvSpPr>
          <p:cNvPr id="12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评选标准</a:t>
            </a:r>
            <a:endParaRPr lang="en-US" sz="2200" b="0" strike="noStrike" spc="-1">
              <a:solidFill>
                <a:srgbClr val="000000"/>
              </a:solidFill>
              <a:latin typeface="Arial"/>
            </a:endParaRPr>
          </a:p>
        </p:txBody>
      </p:sp>
      <p:sp>
        <p:nvSpPr>
          <p:cNvPr id="12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教育意识</a:t>
            </a:r>
            <a:endParaRPr lang="en-US" sz="1500" b="0" strike="noStrike" spc="-1">
              <a:solidFill>
                <a:srgbClr val="000000"/>
              </a:solidFill>
              <a:latin typeface="Arial"/>
            </a:endParaRPr>
          </a:p>
        </p:txBody>
      </p:sp>
      <p:sp>
        <p:nvSpPr>
          <p:cNvPr id="12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激励措施</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制定培训计划</a:t>
            </a:r>
            <a:endParaRPr lang="en-US" sz="3600" b="0" strike="noStrike" spc="-1">
              <a:solidFill>
                <a:schemeClr val="dk1"/>
              </a:solidFill>
              <a:latin typeface="Arial"/>
            </a:endParaRPr>
          </a:p>
        </p:txBody>
      </p:sp>
      <p:sp>
        <p:nvSpPr>
          <p:cNvPr id="12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确定培训内容</a:t>
            </a:r>
            <a:endParaRPr lang="en-US" sz="3500" b="0" strike="noStrike" spc="-1">
              <a:solidFill>
                <a:srgbClr val="000000"/>
              </a:solidFill>
              <a:latin typeface="Arial"/>
            </a:endParaRPr>
          </a:p>
        </p:txBody>
      </p:sp>
      <p:sp>
        <p:nvSpPr>
          <p:cNvPr id="13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在制定培训计划时，首先需要分析员工现有的团队合作能力和教育意识。通过了解员工的实际需求，才能针对性地制定合适的培训内容。这样才能更好地帮助员工提升团队合作技能，加强教育意识。</a:t>
            </a:r>
            <a:endParaRPr lang="en-US" sz="2500" b="0" strike="noStrike" spc="-1">
              <a:solidFill>
                <a:srgbClr val="000000"/>
              </a:solidFill>
              <a:latin typeface="Arial"/>
            </a:endParaRPr>
          </a:p>
        </p:txBody>
      </p:sp>
      <p:sp>
        <p:nvSpPr>
          <p:cNvPr id="13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确定培训内容</a:t>
            </a:r>
            <a:endParaRPr lang="en-US" sz="3600" b="0" strike="noStrike" spc="-1">
              <a:solidFill>
                <a:schemeClr val="dk1"/>
              </a:solidFill>
              <a:latin typeface="Arial"/>
            </a:endParaRPr>
          </a:p>
        </p:txBody>
      </p:sp>
      <p:sp>
        <p:nvSpPr>
          <p:cNvPr id="13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评估员工团队合作能力和教育意识水平</a:t>
            </a:r>
            <a:endParaRPr lang="en-US" sz="1500" b="0" strike="noStrike" spc="-1">
              <a:solidFill>
                <a:srgbClr val="000000"/>
              </a:solidFill>
              <a:latin typeface="Arial"/>
            </a:endParaRPr>
          </a:p>
        </p:txBody>
      </p:sp>
      <p:sp>
        <p:nvSpPr>
          <p:cNvPr id="13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分析现有能力</a:t>
            </a:r>
            <a:endParaRPr lang="en-US" sz="2200" b="0" strike="noStrike" spc="-1">
              <a:solidFill>
                <a:srgbClr val="000000"/>
              </a:solidFill>
              <a:latin typeface="Arial"/>
            </a:endParaRPr>
          </a:p>
        </p:txBody>
      </p:sp>
      <p:sp>
        <p:nvSpPr>
          <p:cNvPr id="13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根据调研结果制定符合实际需求的培训内容</a:t>
            </a:r>
            <a:endParaRPr lang="en-US" sz="1500" b="0" strike="noStrike" spc="-1">
              <a:solidFill>
                <a:srgbClr val="000000"/>
              </a:solidFill>
              <a:latin typeface="Arial"/>
            </a:endParaRPr>
          </a:p>
        </p:txBody>
      </p:sp>
      <p:sp>
        <p:nvSpPr>
          <p:cNvPr id="13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实际需求</a:t>
            </a:r>
            <a:endParaRPr lang="en-US" sz="2200" b="0" strike="noStrike" spc="-1">
              <a:solidFill>
                <a:srgbClr val="000000"/>
              </a:solidFill>
              <a:latin typeface="Arial"/>
            </a:endParaRPr>
          </a:p>
        </p:txBody>
      </p:sp>
      <p:sp>
        <p:nvSpPr>
          <p:cNvPr id="13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针对性制定培训方案，帮助员工提升能力</a:t>
            </a:r>
            <a:endParaRPr lang="en-US" sz="1500" b="0" strike="noStrike" spc="-1">
              <a:solidFill>
                <a:srgbClr val="000000"/>
              </a:solidFill>
              <a:latin typeface="Arial"/>
            </a:endParaRPr>
          </a:p>
        </p:txBody>
      </p:sp>
      <p:sp>
        <p:nvSpPr>
          <p:cNvPr id="13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针对性培训</a:t>
            </a:r>
            <a:endParaRPr lang="en-US" sz="2200" b="0" strike="noStrike" spc="-1">
              <a:solidFill>
                <a:srgbClr val="000000"/>
              </a:solidFill>
              <a:latin typeface="Arial"/>
            </a:endParaRPr>
          </a:p>
        </p:txBody>
      </p:sp>
      <p:sp>
        <p:nvSpPr>
          <p:cNvPr id="14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不断优化培训内容，与时俱进</a:t>
            </a:r>
            <a:endParaRPr lang="en-US" sz="1500" b="0" strike="noStrike" spc="-1">
              <a:solidFill>
                <a:srgbClr val="000000"/>
              </a:solidFill>
              <a:latin typeface="Arial"/>
            </a:endParaRPr>
          </a:p>
        </p:txBody>
      </p:sp>
      <p:sp>
        <p:nvSpPr>
          <p:cNvPr id="14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持续改进</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制定培训目标</a:t>
            </a:r>
            <a:endParaRPr lang="en-US" sz="3600" b="0" strike="noStrike" spc="-1">
              <a:solidFill>
                <a:schemeClr val="dk1"/>
              </a:solidFill>
              <a:latin typeface="Arial"/>
            </a:endParaRPr>
          </a:p>
        </p:txBody>
      </p:sp>
      <p:sp>
        <p:nvSpPr>
          <p:cNvPr id="14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设定明确的团队合作和教育意识提升目标</a:t>
            </a:r>
            <a:endParaRPr lang="en-US" sz="1500" b="0" strike="noStrike" spc="-1">
              <a:solidFill>
                <a:srgbClr val="000000"/>
              </a:solidFill>
              <a:latin typeface="Arial"/>
            </a:endParaRPr>
          </a:p>
        </p:txBody>
      </p:sp>
      <p:sp>
        <p:nvSpPr>
          <p:cNvPr id="14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清晰目标</a:t>
            </a:r>
            <a:endParaRPr lang="en-US" sz="2200" b="0" strike="noStrike" spc="-1">
              <a:solidFill>
                <a:srgbClr val="000000"/>
              </a:solidFill>
              <a:latin typeface="Arial"/>
            </a:endParaRPr>
          </a:p>
        </p:txBody>
      </p:sp>
      <p:sp>
        <p:nvSpPr>
          <p:cNvPr id="14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分阶段设定目标，逐步提升员工能力</a:t>
            </a:r>
            <a:endParaRPr lang="en-US" sz="1500" b="0" strike="noStrike" spc="-1">
              <a:solidFill>
                <a:srgbClr val="000000"/>
              </a:solidFill>
              <a:latin typeface="Arial"/>
            </a:endParaRPr>
          </a:p>
        </p:txBody>
      </p:sp>
      <p:sp>
        <p:nvSpPr>
          <p:cNvPr id="14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阶段性目标</a:t>
            </a:r>
            <a:endParaRPr lang="en-US" sz="2200" b="0" strike="noStrike" spc="-1">
              <a:solidFill>
                <a:srgbClr val="000000"/>
              </a:solidFill>
              <a:latin typeface="Arial"/>
            </a:endParaRPr>
          </a:p>
        </p:txBody>
      </p:sp>
      <p:sp>
        <p:nvSpPr>
          <p:cNvPr id="14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量化目标，便于评估员工的进步</a:t>
            </a:r>
            <a:endParaRPr lang="en-US" sz="1500" b="0" strike="noStrike" spc="-1">
              <a:solidFill>
                <a:srgbClr val="000000"/>
              </a:solidFill>
              <a:latin typeface="Arial"/>
            </a:endParaRPr>
          </a:p>
        </p:txBody>
      </p:sp>
      <p:sp>
        <p:nvSpPr>
          <p:cNvPr id="14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量化目标</a:t>
            </a:r>
            <a:endParaRPr lang="en-US" sz="2200" b="0" strike="noStrike" spc="-1">
              <a:solidFill>
                <a:srgbClr val="000000"/>
              </a:solidFill>
              <a:latin typeface="Arial"/>
            </a:endParaRPr>
          </a:p>
        </p:txBody>
      </p:sp>
      <p:sp>
        <p:nvSpPr>
          <p:cNvPr id="14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建立有效的激励机制，激发员工的学习热情</a:t>
            </a:r>
            <a:endParaRPr lang="en-US" sz="1500" b="0" strike="noStrike" spc="-1">
              <a:solidFill>
                <a:srgbClr val="000000"/>
              </a:solidFill>
              <a:latin typeface="Arial"/>
            </a:endParaRPr>
          </a:p>
        </p:txBody>
      </p:sp>
      <p:sp>
        <p:nvSpPr>
          <p:cNvPr id="15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激励机制</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制定培训目标</a:t>
            </a:r>
            <a:endParaRPr lang="en-US" sz="3600" b="0" strike="noStrike" spc="-1">
              <a:solidFill>
                <a:schemeClr val="dk1"/>
              </a:solidFill>
              <a:latin typeface="Arial"/>
            </a:endParaRPr>
          </a:p>
        </p:txBody>
      </p:sp>
      <p:sp>
        <p:nvSpPr>
          <p:cNvPr id="15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设定员工团队合作和教育意识提升目标</a:t>
            </a:r>
            <a:endParaRPr lang="en-US" sz="2000" b="0" strike="noStrike" spc="-1">
              <a:solidFill>
                <a:srgbClr val="000000"/>
              </a:solidFill>
              <a:latin typeface="Arial"/>
            </a:endParaRPr>
          </a:p>
        </p:txBody>
      </p:sp>
      <p:sp>
        <p:nvSpPr>
          <p:cNvPr id="15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明确目标</a:t>
            </a:r>
            <a:endParaRPr lang="en-US" sz="3000" b="0" strike="noStrike" spc="-1">
              <a:solidFill>
                <a:srgbClr val="000000"/>
              </a:solidFill>
              <a:latin typeface="Arial"/>
            </a:endParaRPr>
          </a:p>
        </p:txBody>
      </p:sp>
      <p:sp>
        <p:nvSpPr>
          <p:cNvPr id="15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制定激励策略，激发员工学习动力</a:t>
            </a:r>
            <a:endParaRPr lang="en-US" sz="2000" b="0" strike="noStrike" spc="-1">
              <a:solidFill>
                <a:srgbClr val="000000"/>
              </a:solidFill>
              <a:latin typeface="Arial"/>
            </a:endParaRPr>
          </a:p>
        </p:txBody>
      </p:sp>
      <p:sp>
        <p:nvSpPr>
          <p:cNvPr id="15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激励机制</a:t>
            </a:r>
            <a:endParaRPr lang="en-US" sz="3000" b="0" strike="noStrike" spc="-1">
              <a:solidFill>
                <a:srgbClr val="000000"/>
              </a:solidFill>
              <a:latin typeface="Arial"/>
            </a:endParaRPr>
          </a:p>
        </p:txBody>
      </p:sp>
      <p:sp>
        <p:nvSpPr>
          <p:cNvPr id="15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建立明确的考核标准，衡量培训效果</a:t>
            </a:r>
            <a:endParaRPr lang="en-US" sz="2000" b="0" strike="noStrike" spc="-1">
              <a:solidFill>
                <a:srgbClr val="000000"/>
              </a:solidFill>
              <a:latin typeface="Arial"/>
            </a:endParaRPr>
          </a:p>
        </p:txBody>
      </p:sp>
      <p:sp>
        <p:nvSpPr>
          <p:cNvPr id="15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考核标准</a:t>
            </a:r>
            <a:endParaRPr lang="en-US" sz="3000" b="0" strike="noStrike" spc="-1">
              <a:solidFill>
                <a:srgbClr val="000000"/>
              </a:solidFill>
              <a:latin typeface="Arial"/>
            </a:endParaRPr>
          </a:p>
        </p:txBody>
      </p:sp>
      <p:sp>
        <p:nvSpPr>
          <p:cNvPr id="16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考核标准</a:t>
            </a:r>
            <a:endParaRPr lang="en-US" sz="2200" b="0" strike="noStrike" spc="-1">
              <a:solidFill>
                <a:srgbClr val="000000"/>
              </a:solidFill>
              <a:latin typeface="Arial"/>
            </a:endParaRPr>
          </a:p>
        </p:txBody>
      </p:sp>
      <p:sp>
        <p:nvSpPr>
          <p:cNvPr id="16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建立考核指标体系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制定衡量标准</a:t>
            </a:r>
            <a:endParaRPr lang="en-US" sz="1500" b="0" strike="noStrike" spc="-1">
              <a:solidFill>
                <a:srgbClr val="000000"/>
              </a:solidFill>
              <a:latin typeface="Arial"/>
            </a:endParaRPr>
          </a:p>
        </p:txBody>
      </p:sp>
      <p:sp>
        <p:nvSpPr>
          <p:cNvPr id="16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激励策略</a:t>
            </a:r>
            <a:endParaRPr lang="en-US" sz="2200" b="0" strike="noStrike" spc="-1">
              <a:solidFill>
                <a:srgbClr val="000000"/>
              </a:solidFill>
              <a:latin typeface="Arial"/>
            </a:endParaRPr>
          </a:p>
        </p:txBody>
      </p:sp>
      <p:sp>
        <p:nvSpPr>
          <p:cNvPr id="16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奖惩机制</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表彰制度</a:t>
            </a:r>
            <a:endParaRPr lang="en-US" sz="1500" b="0" strike="noStrike" spc="-1">
              <a:solidFill>
                <a:srgbClr val="000000"/>
              </a:solidFill>
              <a:latin typeface="Arial"/>
            </a:endParaRPr>
          </a:p>
        </p:txBody>
      </p:sp>
      <p:sp>
        <p:nvSpPr>
          <p:cNvPr id="16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定期评估</a:t>
            </a:r>
            <a:endParaRPr lang="en-US" sz="2200" b="0" strike="noStrike" spc="-1">
              <a:solidFill>
                <a:srgbClr val="000000"/>
              </a:solidFill>
              <a:latin typeface="Arial"/>
            </a:endParaRPr>
          </a:p>
        </p:txBody>
      </p:sp>
      <p:sp>
        <p:nvSpPr>
          <p:cNvPr id="16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制定评估周期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建立反馈机制</a:t>
            </a:r>
            <a:endParaRPr lang="en-US" sz="1500" b="0" strike="noStrike" spc="-1">
              <a:solidFill>
                <a:srgbClr val="000000"/>
              </a:solidFill>
              <a:latin typeface="Arial"/>
            </a:endParaRPr>
          </a:p>
        </p:txBody>
      </p:sp>
      <p:sp>
        <p:nvSpPr>
          <p:cNvPr id="17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制定培训目标</a:t>
            </a:r>
            <a:endParaRPr lang="en-US" sz="3600" b="0" strike="noStrike" spc="-1">
              <a:solidFill>
                <a:schemeClr val="dk1"/>
              </a:solidFill>
              <a:latin typeface="Arial"/>
            </a:endParaRPr>
          </a:p>
        </p:txBody>
      </p:sp>
      <p:sp>
        <p:nvSpPr>
          <p:cNvPr id="17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明确目标</a:t>
            </a:r>
            <a:endParaRPr lang="en-US" sz="2200" b="0" strike="noStrike" spc="-1">
              <a:solidFill>
                <a:srgbClr val="000000"/>
              </a:solidFill>
              <a:latin typeface="Arial"/>
            </a:endParaRPr>
          </a:p>
        </p:txBody>
      </p:sp>
      <p:sp>
        <p:nvSpPr>
          <p:cNvPr id="17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设定团队合作目标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明确教育意识提升目标</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制定培训目标</a:t>
            </a:r>
            <a:endParaRPr lang="en-US" sz="3600" b="0" strike="noStrike" spc="-1">
              <a:solidFill>
                <a:schemeClr val="dk1"/>
              </a:solidFill>
              <a:latin typeface="Arial"/>
            </a:endParaRPr>
          </a:p>
        </p:txBody>
      </p:sp>
      <p:sp>
        <p:nvSpPr>
          <p:cNvPr id="17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制定培训目标是培训计划中的关键步骤之一。通过设定清晰的培训目标，可以引导员工明确学习方向，激发学习兴趣，提高学习效率。同时，定期评估培训目标的达成情况，有助于及时调整培训计划，确保取得预期成果。</a:t>
            </a:r>
            <a:endParaRPr lang="en-US" sz="2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开展团队建设活动</a:t>
            </a:r>
            <a:endParaRPr lang="en-US" sz="3600" b="0" strike="noStrike" spc="-1">
              <a:solidFill>
                <a:schemeClr val="dk1"/>
              </a:solidFill>
              <a:latin typeface="Arial"/>
            </a:endParaRPr>
          </a:p>
        </p:txBody>
      </p:sp>
      <p:sp>
        <p:nvSpPr>
          <p:cNvPr id="17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9"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团队合作训练</a:t>
            </a:r>
            <a:endParaRPr lang="en-US" sz="3600" b="0" strike="noStrike" spc="-1">
              <a:solidFill>
                <a:schemeClr val="dk1"/>
              </a:solidFill>
              <a:latin typeface="Arial"/>
            </a:endParaRPr>
          </a:p>
        </p:txBody>
      </p:sp>
      <p:sp>
        <p:nvSpPr>
          <p:cNvPr id="180"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团队合作训练是通过一系列团队协作活动和沟通训练来提升员工的团队合作能力。这些训练项目旨在促进团队成员之间的协作和相互理解，培养团队合作精神，提高团队整体绩效。员工在这些训练中将学会如何有效地与他人合作，解决问题，共同实现团队目标。</a:t>
            </a:r>
            <a:endParaRPr lang="en-US" sz="2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团队合作训练</a:t>
            </a:r>
            <a:endParaRPr lang="en-US" sz="3600" b="0" strike="noStrike" spc="-1">
              <a:solidFill>
                <a:schemeClr val="dk1"/>
              </a:solidFill>
              <a:latin typeface="Arial"/>
            </a:endParaRPr>
          </a:p>
        </p:txBody>
      </p:sp>
      <p:sp>
        <p:nvSpPr>
          <p:cNvPr id="18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参与团队项目</a:t>
            </a:r>
            <a:endParaRPr lang="en-US" sz="2000" b="0" strike="noStrike" spc="-1">
              <a:solidFill>
                <a:srgbClr val="000000"/>
              </a:solidFill>
              <a:latin typeface="Arial"/>
            </a:endParaRPr>
          </a:p>
        </p:txBody>
      </p:sp>
      <p:sp>
        <p:nvSpPr>
          <p:cNvPr id="18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团队协作训练</a:t>
            </a:r>
            <a:endParaRPr lang="en-US" sz="3000" b="0" strike="noStrike" spc="-1">
              <a:solidFill>
                <a:srgbClr val="000000"/>
              </a:solidFill>
              <a:latin typeface="Arial"/>
            </a:endParaRPr>
          </a:p>
        </p:txBody>
      </p:sp>
      <p:sp>
        <p:nvSpPr>
          <p:cNvPr id="18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共同目标达成</a:t>
            </a:r>
            <a:endParaRPr lang="en-US" sz="2000" b="0" strike="noStrike" spc="-1">
              <a:solidFill>
                <a:srgbClr val="000000"/>
              </a:solidFill>
              <a:latin typeface="Arial"/>
            </a:endParaRPr>
          </a:p>
        </p:txBody>
      </p:sp>
      <p:sp>
        <p:nvSpPr>
          <p:cNvPr id="18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目标设定</a:t>
            </a:r>
            <a:endParaRPr lang="en-US" sz="3000" b="0" strike="noStrike" spc="-1">
              <a:solidFill>
                <a:srgbClr val="000000"/>
              </a:solidFill>
              <a:latin typeface="Arial"/>
            </a:endParaRPr>
          </a:p>
        </p:txBody>
      </p:sp>
      <p:sp>
        <p:nvSpPr>
          <p:cNvPr id="18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有效沟通技巧</a:t>
            </a:r>
            <a:endParaRPr lang="en-US" sz="2000" b="0" strike="noStrike" spc="-1">
              <a:solidFill>
                <a:srgbClr val="000000"/>
              </a:solidFill>
              <a:latin typeface="Arial"/>
            </a:endParaRPr>
          </a:p>
        </p:txBody>
      </p:sp>
      <p:sp>
        <p:nvSpPr>
          <p:cNvPr id="18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沟通训练</a:t>
            </a:r>
            <a:endParaRPr lang="en-US" sz="3000" b="0" strike="noStrike" spc="-1">
              <a:solidFill>
                <a:srgbClr val="000000"/>
              </a:solidFill>
              <a:latin typeface="Arial"/>
            </a:endParaRPr>
          </a:p>
        </p:txBody>
      </p:sp>
      <p:sp>
        <p:nvSpPr>
          <p:cNvPr id="19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沟通训练</a:t>
            </a:r>
            <a:endParaRPr lang="en-US" sz="2200" b="0" strike="noStrike" spc="-1">
              <a:solidFill>
                <a:srgbClr val="000000"/>
              </a:solidFill>
              <a:latin typeface="Arial"/>
            </a:endParaRPr>
          </a:p>
        </p:txBody>
      </p:sp>
      <p:sp>
        <p:nvSpPr>
          <p:cNvPr id="19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倾听</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表达清晰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沟通技巧</a:t>
            </a:r>
            <a:endParaRPr lang="en-US" sz="1500" b="0" strike="noStrike" spc="-1">
              <a:solidFill>
                <a:srgbClr val="000000"/>
              </a:solidFill>
              <a:latin typeface="Arial"/>
            </a:endParaRPr>
          </a:p>
        </p:txBody>
      </p:sp>
      <p:sp>
        <p:nvSpPr>
          <p:cNvPr id="19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目标设定</a:t>
            </a:r>
            <a:endParaRPr lang="en-US" sz="2200" b="0" strike="noStrike" spc="-1">
              <a:solidFill>
                <a:srgbClr val="000000"/>
              </a:solidFill>
              <a:latin typeface="Arial"/>
            </a:endParaRPr>
          </a:p>
        </p:txBody>
      </p:sp>
      <p:sp>
        <p:nvSpPr>
          <p:cNvPr id="19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共同目标</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明确责任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团队目标</a:t>
            </a:r>
            <a:endParaRPr lang="en-US" sz="1500" b="0" strike="noStrike" spc="-1">
              <a:solidFill>
                <a:srgbClr val="000000"/>
              </a:solidFill>
              <a:latin typeface="Arial"/>
            </a:endParaRPr>
          </a:p>
        </p:txBody>
      </p:sp>
      <p:sp>
        <p:nvSpPr>
          <p:cNvPr id="19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团队精神</a:t>
            </a:r>
            <a:endParaRPr lang="en-US" sz="2200" b="0" strike="noStrike" spc="-1">
              <a:solidFill>
                <a:srgbClr val="000000"/>
              </a:solidFill>
              <a:latin typeface="Arial"/>
            </a:endParaRPr>
          </a:p>
        </p:txBody>
      </p:sp>
      <p:sp>
        <p:nvSpPr>
          <p:cNvPr id="19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团结一致</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互相信任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共同成长</a:t>
            </a:r>
            <a:endParaRPr lang="en-US" sz="1500" b="0" strike="noStrike" spc="-1">
              <a:solidFill>
                <a:srgbClr val="000000"/>
              </a:solidFill>
              <a:latin typeface="Arial"/>
            </a:endParaRPr>
          </a:p>
        </p:txBody>
      </p:sp>
      <p:sp>
        <p:nvSpPr>
          <p:cNvPr id="20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团队合作训练要点</a:t>
            </a:r>
            <a:endParaRPr lang="en-US" sz="3600" b="0" strike="noStrike" spc="-1">
              <a:solidFill>
                <a:schemeClr val="dk1"/>
              </a:solidFill>
              <a:latin typeface="Arial"/>
            </a:endParaRPr>
          </a:p>
        </p:txBody>
      </p:sp>
      <p:sp>
        <p:nvSpPr>
          <p:cNvPr id="20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团队协作训练</a:t>
            </a:r>
            <a:endParaRPr lang="en-US" sz="2200" b="0" strike="noStrike" spc="-1">
              <a:solidFill>
                <a:srgbClr val="000000"/>
              </a:solidFill>
              <a:latin typeface="Arial"/>
            </a:endParaRPr>
          </a:p>
        </p:txBody>
      </p:sp>
      <p:sp>
        <p:nvSpPr>
          <p:cNvPr id="20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协调合作</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团队配合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互相支持</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教育意识培养</a:t>
            </a:r>
            <a:endParaRPr lang="en-US" sz="3500" b="0" strike="noStrike" spc="-1">
              <a:solidFill>
                <a:srgbClr val="000000"/>
              </a:solidFill>
              <a:latin typeface="Arial"/>
            </a:endParaRPr>
          </a:p>
        </p:txBody>
      </p:sp>
      <p:sp>
        <p:nvSpPr>
          <p:cNvPr id="20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教育意识培养是通过促进知识分享、学习交流等活动，激发员工对学习和教育的热情和意识。员工通过参与教育活动，不仅可以不断拓展自己的知识面，还能够提升自身的思维能力和解决问题的能力。培养良好的教育意识，有助于员工在工作中更加积极主动地学习和成长，为团队和企业的发展贡献力量。</a:t>
            </a:r>
            <a:endParaRPr lang="en-US" sz="2500" b="0" strike="noStrike" spc="-1">
              <a:solidFill>
                <a:srgbClr val="000000"/>
              </a:solidFill>
              <a:latin typeface="Arial"/>
            </a:endParaRPr>
          </a:p>
        </p:txBody>
      </p:sp>
      <p:sp>
        <p:nvSpPr>
          <p:cNvPr id="20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教育意识培养关键方法</a:t>
            </a:r>
            <a:endParaRPr lang="en-US" sz="3600" b="0" strike="noStrike" spc="-1">
              <a:solidFill>
                <a:schemeClr val="dk1"/>
              </a:solidFill>
              <a:latin typeface="Arial"/>
            </a:endParaRPr>
          </a:p>
        </p:txBody>
      </p:sp>
      <p:sp>
        <p:nvSpPr>
          <p:cNvPr id="20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积极分享学习经验</a:t>
            </a:r>
            <a:endParaRPr lang="en-US" sz="1500" b="0" strike="noStrike" spc="-1">
              <a:solidFill>
                <a:srgbClr val="000000"/>
              </a:solidFill>
              <a:latin typeface="Arial"/>
            </a:endParaRPr>
          </a:p>
        </p:txBody>
      </p:sp>
      <p:sp>
        <p:nvSpPr>
          <p:cNvPr id="21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知识分享</a:t>
            </a:r>
            <a:endParaRPr lang="en-US" sz="2200" b="0" strike="noStrike" spc="-1">
              <a:solidFill>
                <a:srgbClr val="000000"/>
              </a:solidFill>
              <a:latin typeface="Arial"/>
            </a:endParaRPr>
          </a:p>
        </p:txBody>
      </p:sp>
      <p:sp>
        <p:nvSpPr>
          <p:cNvPr id="21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多元学习交流渠道</a:t>
            </a:r>
            <a:endParaRPr lang="en-US" sz="1500" b="0" strike="noStrike" spc="-1">
              <a:solidFill>
                <a:srgbClr val="000000"/>
              </a:solidFill>
              <a:latin typeface="Arial"/>
            </a:endParaRPr>
          </a:p>
        </p:txBody>
      </p:sp>
      <p:sp>
        <p:nvSpPr>
          <p:cNvPr id="21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学习交流</a:t>
            </a:r>
            <a:endParaRPr lang="en-US" sz="2200" b="0" strike="noStrike" spc="-1">
              <a:solidFill>
                <a:srgbClr val="000000"/>
              </a:solidFill>
              <a:latin typeface="Arial"/>
            </a:endParaRPr>
          </a:p>
        </p:txBody>
      </p:sp>
      <p:sp>
        <p:nvSpPr>
          <p:cNvPr id="21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提升专业技能</a:t>
            </a:r>
            <a:endParaRPr lang="en-US" sz="1500" b="0" strike="noStrike" spc="-1">
              <a:solidFill>
                <a:srgbClr val="000000"/>
              </a:solidFill>
              <a:latin typeface="Arial"/>
            </a:endParaRPr>
          </a:p>
        </p:txBody>
      </p:sp>
      <p:sp>
        <p:nvSpPr>
          <p:cNvPr id="21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专业培训</a:t>
            </a:r>
            <a:endParaRPr lang="en-US" sz="2200" b="0" strike="noStrike" spc="-1">
              <a:solidFill>
                <a:srgbClr val="000000"/>
              </a:solidFill>
              <a:latin typeface="Arial"/>
            </a:endParaRPr>
          </a:p>
        </p:txBody>
      </p:sp>
      <p:sp>
        <p:nvSpPr>
          <p:cNvPr id="21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制定个人学习目标</a:t>
            </a:r>
            <a:endParaRPr lang="en-US" sz="1500" b="0" strike="noStrike" spc="-1">
              <a:solidFill>
                <a:srgbClr val="000000"/>
              </a:solidFill>
              <a:latin typeface="Arial"/>
            </a:endParaRPr>
          </a:p>
        </p:txBody>
      </p:sp>
      <p:sp>
        <p:nvSpPr>
          <p:cNvPr id="21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学习计划</a:t>
            </a:r>
            <a:endParaRPr lang="en-US" sz="22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1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设立激励机制</a:t>
            </a:r>
            <a:endParaRPr lang="en-US" sz="3600" b="0" strike="noStrike" spc="-1">
              <a:solidFill>
                <a:schemeClr val="dk1"/>
              </a:solidFill>
              <a:latin typeface="Arial"/>
            </a:endParaRPr>
          </a:p>
        </p:txBody>
      </p:sp>
      <p:sp>
        <p:nvSpPr>
          <p:cNvPr id="21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2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建立奖励体系</a:t>
            </a:r>
            <a:endParaRPr lang="en-US" sz="3500" b="0" strike="noStrike" spc="-1">
              <a:solidFill>
                <a:srgbClr val="000000"/>
              </a:solidFill>
              <a:latin typeface="Arial"/>
            </a:endParaRPr>
          </a:p>
        </p:txBody>
      </p:sp>
      <p:sp>
        <p:nvSpPr>
          <p:cNvPr id="22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为了促进团队合作精神的培养，公司应设立符合团队合作和教育意识的奖励机制。这将激励员工更加积极地参与团队活动，提升整体团队效率。</a:t>
            </a:r>
            <a:endParaRPr lang="en-US" sz="2500" b="0" strike="noStrike" spc="-1">
              <a:solidFill>
                <a:srgbClr val="000000"/>
              </a:solidFill>
              <a:latin typeface="Arial"/>
            </a:endParaRPr>
          </a:p>
        </p:txBody>
      </p:sp>
      <p:sp>
        <p:nvSpPr>
          <p:cNvPr id="22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2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奖励制度</a:t>
            </a:r>
            <a:endParaRPr lang="en-US" sz="3600" b="0" strike="noStrike" spc="-1">
              <a:solidFill>
                <a:schemeClr val="dk1"/>
              </a:solidFill>
              <a:latin typeface="Arial"/>
            </a:endParaRPr>
          </a:p>
        </p:txBody>
      </p:sp>
      <p:sp>
        <p:nvSpPr>
          <p:cNvPr id="22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通过表现优异获得额外奖金激励</a:t>
            </a:r>
            <a:endParaRPr lang="en-US" sz="1500" b="0" strike="noStrike" spc="-1">
              <a:solidFill>
                <a:srgbClr val="000000"/>
              </a:solidFill>
              <a:latin typeface="Arial"/>
            </a:endParaRPr>
          </a:p>
        </p:txBody>
      </p:sp>
      <p:sp>
        <p:nvSpPr>
          <p:cNvPr id="22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奖金激励</a:t>
            </a:r>
            <a:endParaRPr lang="en-US" sz="2200" b="0" strike="noStrike" spc="-1">
              <a:solidFill>
                <a:srgbClr val="000000"/>
              </a:solidFill>
              <a:latin typeface="Arial"/>
            </a:endParaRPr>
          </a:p>
        </p:txBody>
      </p:sp>
      <p:sp>
        <p:nvSpPr>
          <p:cNvPr id="22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评选出团队合作表现突出者并颁发荣誉称号</a:t>
            </a:r>
            <a:endParaRPr lang="en-US" sz="1500" b="0" strike="noStrike" spc="-1">
              <a:solidFill>
                <a:srgbClr val="000000"/>
              </a:solidFill>
              <a:latin typeface="Arial"/>
            </a:endParaRPr>
          </a:p>
        </p:txBody>
      </p:sp>
      <p:sp>
        <p:nvSpPr>
          <p:cNvPr id="22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荣誉称号</a:t>
            </a:r>
            <a:endParaRPr lang="en-US" sz="2200" b="0" strike="noStrike" spc="-1">
              <a:solidFill>
                <a:srgbClr val="000000"/>
              </a:solidFill>
              <a:latin typeface="Arial"/>
            </a:endParaRPr>
          </a:p>
        </p:txBody>
      </p:sp>
      <p:sp>
        <p:nvSpPr>
          <p:cNvPr id="22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提供专业培训和教育资源作为奖励</a:t>
            </a:r>
            <a:endParaRPr lang="en-US" sz="1500" b="0" strike="noStrike" spc="-1">
              <a:solidFill>
                <a:srgbClr val="000000"/>
              </a:solidFill>
              <a:latin typeface="Arial"/>
            </a:endParaRPr>
          </a:p>
        </p:txBody>
      </p:sp>
      <p:sp>
        <p:nvSpPr>
          <p:cNvPr id="23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学习资源</a:t>
            </a:r>
            <a:endParaRPr lang="en-US" sz="2200" b="0" strike="noStrike" spc="-1">
              <a:solidFill>
                <a:srgbClr val="000000"/>
              </a:solidFill>
              <a:latin typeface="Arial"/>
            </a:endParaRPr>
          </a:p>
        </p:txBody>
      </p:sp>
      <p:sp>
        <p:nvSpPr>
          <p:cNvPr id="23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3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https://d.book118.com/416201200012010104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168</Paragraphs>
  <Slides>25</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25</vt:i4>
      </vt:variant>
    </vt:vector>
  </HeadingPairs>
  <TitlesOfParts>
    <vt:vector baseType="lpstr" size="33">
      <vt:lpstr>Arial</vt:lpstr>
      <vt:lpstr>Calibri</vt:lpstr>
      <vt:lpstr>微软雅黑</vt:lpstr>
      <vt:lpstr>Times New Roman</vt:lpstr>
      <vt:lpstr>Wingdings</vt:lpstr>
      <vt:lpstr>Symbol</vt:lpstr>
      <vt:lpstr>DejaVu Sans</vt:lpstr>
      <vt:lpstr>Office Theme</vt:lpstr>
      <vt:lpstr>帮助员工培养团队合作精神与辅助教育意识</vt:lpstr>
      <vt:lpstr>目录</vt:lpstr>
      <vt:lpstr>第一章 简介</vt:lpstr>
      <vt:lpstr> </vt:lpstr>
      <vt:lpstr>重要性</vt:lpstr>
      <vt:lpstr>方法</vt:lpstr>
      <vt:lpstr>团队建设活动</vt:lpstr>
      <vt:lpstr>激励机制</vt:lpstr>
      <vt:lpstr>第2章 制定培训计划</vt:lpstr>
      <vt:lpstr> </vt:lpstr>
      <vt:lpstr>确定培训内容</vt:lpstr>
      <vt:lpstr>制定培训目标</vt:lpstr>
      <vt:lpstr>制定培训目标</vt:lpstr>
      <vt:lpstr>制定培训目标</vt:lpstr>
      <vt:lpstr>制定培训目标</vt:lpstr>
      <vt:lpstr>第3章 开展团队建设活动</vt:lpstr>
      <vt:lpstr>团队合作训练</vt:lpstr>
      <vt:lpstr>团队合作训练</vt:lpstr>
      <vt:lpstr>团队合作训练要点</vt:lpstr>
      <vt:lpstr> </vt:lpstr>
      <vt:lpstr>教育意识培养关键方法</vt:lpstr>
      <vt:lpstr>第四章 设立激励机制</vt:lpstr>
      <vt:lpstr> </vt:lpstr>
      <vt:lpstr>奖励制度</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2024-09-29T14:27:03.013</cp:lastPrinted>
  <dcterms:created xsi:type="dcterms:W3CDTF">2024-09-29T06:27:03Z</dcterms:created>
  <dcterms:modified xsi:type="dcterms:W3CDTF">2024-09-29T06:27:05Z</dcterms:modified>
</cp:coreProperties>
</file>