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E9E423-F426-4F1E-8EA9-9CE03659FD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1A8DE-5944-4C28-9527-EA6C679711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76BE43-401E-4244-8178-D536B3D573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46181B-AAFB-45FC-8D76-11B68F2F11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091FD8-7213-4290-BCB6-4F71E03EDC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8E71C5-EDEF-4128-AE3F-09DC18F605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220806-9645-41C1-A827-7931B6C5B6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C68E81-95DB-4817-AA3E-CF0E2EE716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C0FDD6-B157-4A88-9417-4D01D83B79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34197F-BED5-4686-8669-A7F6CFD6D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6F9A22-97EC-439D-A0DE-A2175A418A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205024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安全生产管理制度的汽车工业安全管理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安全生产管理制度的核心内容</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汽车工业安全管理的特点</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安全生产管理制度在汽车工业的实施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汽车工业安全管理的挑战与对策</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161" b="516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保障员工安全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汽车工业生产过程中涉及众多重型机械和复杂工艺，安全生产管理制度的首要目的是确保员工的人身安全。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维护企业利益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安全事故不仅会造成人员伤亡，还会对企业声誉、经济利益造成重大损失，因此安全生产管理也是维护企业自身利益的需要。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履行社会责任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作为社会重要组成部分，汽车工业企业有责任确保生产过程不对社会和环境造成危害，通过安全生产管理积极履行社会责任。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安全生产管理制度的重要性</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7202" r="17202"/>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规范生产行为</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通过建立完善的安全生产管理制度，明确各级管理人员和操作人员的职责，规范生产过程中的各项行为。</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塑造企业形象</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具备健全安全生产管理制度的企业能够展现出对社会责任的承担和对员工安全的重视，有利于塑造良好的企业形象。</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预防安全事故</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安全生产管理制度通过制定安全操作规程、开展安全培训、进行安全检查等措施，有效预防安全事故的发生。</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提高生产效率</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合理的安全生产管理制度能够减少生产过程中的事故和故障，保障生产线的稳定运行，从而提高生产效率。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安全生产管理制度的核心内容</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a:t>
              </a:r>
            </a:p>
          </p:txBody>
        </p:sp>
      </p:grpSp>
      <p:grpSp>
        <p:nvGrpSpPr>
          <p:cNvPr id="25" name="Group 25"/>
          <p:cNvGrpSpPr/>
          <p:nvPr/>
        </p:nvGrpSpPr>
        <p:grpSpPr>
          <a:xfrm>
            <a:off x="2005013" y="2780824"/>
            <a:ext cx="2267763" cy="1552257"/>
            <a:chOff x="2005013" y="2780824"/>
            <a:chExt cx="2267763" cy="1552257"/>
          </a:xfrm>
        </p:grpSpPr>
        <p:sp>
          <p:nvSpPr>
            <p:cNvPr id="26" name="TextBox 26"/>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建立完善的安全生产责任体系，明确各级管理人员和操作人员的安全职责。</a:t>
              </a:r>
            </a:p>
          </p:txBody>
        </p:sp>
      </p:grpSp>
      <p:grpSp>
        <p:nvGrpSpPr>
          <p:cNvPr id="27" name="Group 27"/>
          <p:cNvGrpSpPr/>
          <p:nvPr/>
        </p:nvGrpSpPr>
        <p:grpSpPr>
          <a:xfrm>
            <a:off x="5850265" y="2780824"/>
            <a:ext cx="2267763" cy="1552257"/>
            <a:chOff x="5850265" y="2780824"/>
            <a:chExt cx="2267763" cy="1552257"/>
          </a:xfrm>
        </p:grpSpPr>
        <p:sp>
          <p:nvSpPr>
            <p:cNvPr id="28" name="TextBox 28"/>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制定安全生产目标和计划，确保安全生产工作的有效实施。</a:t>
              </a:r>
            </a:p>
          </p:txBody>
        </p:sp>
      </p:grpSp>
      <p:grpSp>
        <p:nvGrpSpPr>
          <p:cNvPr id="29" name="Group 29"/>
          <p:cNvGrpSpPr/>
          <p:nvPr/>
        </p:nvGrpSpPr>
        <p:grpSpPr>
          <a:xfrm>
            <a:off x="9743259" y="2780824"/>
            <a:ext cx="2267763" cy="1552257"/>
            <a:chOff x="9743259" y="2780824"/>
            <a:chExt cx="2267763" cy="1552257"/>
          </a:xfrm>
        </p:grpSpPr>
        <p:sp>
          <p:nvSpPr>
            <p:cNvPr id="30" name="TextBox 30"/>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设立安全生产管理机构，配备专职安全管理人员，负责安全生产的日常管理工作。</a:t>
              </a:r>
            </a:p>
          </p:txBody>
        </p:sp>
      </p:gr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47813" y="4407218"/>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38450"/>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9670"/>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7284451" y="1940227"/>
            <a:ext cx="550450" cy="526446"/>
            <a:chOff x="7284451" y="1940227"/>
            <a:chExt cx="550450" cy="526446"/>
          </a:xfrm>
        </p:grpSpPr>
        <p:sp>
          <p:nvSpPr>
            <p:cNvPr id="63" name="Freeform 63"/>
            <p:cNvSpPr/>
            <p:nvPr/>
          </p:nvSpPr>
          <p:spPr>
            <a:xfrm>
              <a:off x="7486190" y="2318655"/>
              <a:ext cx="148018" cy="148018"/>
            </a:xfrm>
            <a:custGeom>
              <a:rect l="l" t="t" r="r" b="b"/>
              <a:pathLst>
                <a:path w="412" h="412">
                  <a:moveTo>
                    <a:pt x="206" y="413"/>
                  </a:moveTo>
                  <a:lnTo>
                    <a:pt x="0" y="0"/>
                  </a:lnTo>
                  <a:lnTo>
                    <a:pt x="413" y="0"/>
                  </a:lnTo>
                  <a:lnTo>
                    <a:pt x="206" y="41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7284451" y="1940227"/>
              <a:ext cx="550450" cy="400622"/>
            </a:xfrm>
            <a:custGeom>
              <a:rect l="l" t="t" r="r" b="b"/>
              <a:pathLst>
                <a:path w="2438400" h="1774825">
                  <a:moveTo>
                    <a:pt x="290196" y="0"/>
                  </a:moveTo>
                  <a:cubicBezTo>
                    <a:pt x="2151973" y="0"/>
                    <a:pt x="2151973" y="0"/>
                    <a:pt x="2151973" y="0"/>
                  </a:cubicBezTo>
                  <a:cubicBezTo>
                    <a:pt x="2310262" y="0"/>
                    <a:pt x="2438400" y="128119"/>
                    <a:pt x="2438400" y="286384"/>
                  </a:cubicBezTo>
                  <a:lnTo>
                    <a:pt x="2438400" y="1484673"/>
                  </a:lnTo>
                  <a:cubicBezTo>
                    <a:pt x="2438400" y="1646706"/>
                    <a:pt x="2310262" y="1774825"/>
                    <a:pt x="2151973" y="1774825"/>
                  </a:cubicBezTo>
                  <a:cubicBezTo>
                    <a:pt x="290196" y="1774825"/>
                    <a:pt x="290196" y="1774825"/>
                    <a:pt x="290196" y="1774825"/>
                  </a:cubicBezTo>
                  <a:cubicBezTo>
                    <a:pt x="131907" y="1774825"/>
                    <a:pt x="0" y="1646706"/>
                    <a:pt x="0" y="1484673"/>
                  </a:cubicBezTo>
                  <a:cubicBezTo>
                    <a:pt x="0" y="286384"/>
                    <a:pt x="0" y="286384"/>
                    <a:pt x="0" y="286384"/>
                  </a:cubicBezTo>
                  <a:cubicBezTo>
                    <a:pt x="0" y="128119"/>
                    <a:pt x="131907" y="0"/>
                    <a:pt x="290196" y="0"/>
                  </a:cubicBezTo>
                  <a:close/>
                  <a:moveTo>
                    <a:pt x="471488" y="425450"/>
                  </a:moveTo>
                  <a:lnTo>
                    <a:pt x="471488" y="598488"/>
                  </a:lnTo>
                  <a:lnTo>
                    <a:pt x="1971676" y="598488"/>
                  </a:lnTo>
                  <a:lnTo>
                    <a:pt x="1971676" y="425450"/>
                  </a:lnTo>
                  <a:lnTo>
                    <a:pt x="471488" y="425450"/>
                  </a:lnTo>
                  <a:close/>
                  <a:moveTo>
                    <a:pt x="471488" y="801688"/>
                  </a:moveTo>
                  <a:lnTo>
                    <a:pt x="471488" y="971551"/>
                  </a:lnTo>
                  <a:lnTo>
                    <a:pt x="1971676" y="971551"/>
                  </a:lnTo>
                  <a:lnTo>
                    <a:pt x="1971676" y="801688"/>
                  </a:lnTo>
                  <a:lnTo>
                    <a:pt x="471488" y="801688"/>
                  </a:lnTo>
                  <a:close/>
                  <a:moveTo>
                    <a:pt x="471488" y="1174750"/>
                  </a:moveTo>
                  <a:lnTo>
                    <a:pt x="471488" y="1347788"/>
                  </a:lnTo>
                  <a:lnTo>
                    <a:pt x="1971676" y="1347788"/>
                  </a:lnTo>
                  <a:lnTo>
                    <a:pt x="1971676" y="1174750"/>
                  </a:lnTo>
                  <a:lnTo>
                    <a:pt x="471488" y="11747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5" name="Group 65"/>
          <p:cNvGrpSpPr/>
          <p:nvPr/>
        </p:nvGrpSpPr>
        <p:grpSpPr>
          <a:xfrm>
            <a:off x="4612704" y="3605816"/>
            <a:ext cx="534543" cy="529019"/>
            <a:chOff x="4612704" y="3605816"/>
            <a:chExt cx="534543" cy="529019"/>
          </a:xfrm>
        </p:grpSpPr>
        <p:sp>
          <p:nvSpPr>
            <p:cNvPr id="66" name="Freeform 66"/>
            <p:cNvSpPr/>
            <p:nvPr/>
          </p:nvSpPr>
          <p:spPr>
            <a:xfrm>
              <a:off x="4612704" y="3902234"/>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12704" y="3605816"/>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1862868" y="5125181"/>
            <a:ext cx="477964" cy="611315"/>
            <a:chOff x="1862868" y="5125181"/>
            <a:chExt cx="477964" cy="611315"/>
          </a:xfrm>
        </p:grpSpPr>
        <p:sp>
          <p:nvSpPr>
            <p:cNvPr id="69" name="Freeform 69"/>
            <p:cNvSpPr/>
            <p:nvPr/>
          </p:nvSpPr>
          <p:spPr>
            <a:xfrm>
              <a:off x="2040604" y="5125181"/>
              <a:ext cx="121158" cy="611219"/>
            </a:xfrm>
            <a:custGeom>
              <a:rect l="l" t="t" r="r" b="b"/>
              <a:pathLst>
                <a:path w="64" h="321">
                  <a:moveTo>
                    <a:pt x="64" y="289"/>
                  </a:moveTo>
                  <a:cubicBezTo>
                    <a:pt x="64" y="307"/>
                    <a:pt x="49" y="321"/>
                    <a:pt x="32" y="321"/>
                  </a:cubicBezTo>
                  <a:cubicBezTo>
                    <a:pt x="14" y="321"/>
                    <a:pt x="0" y="307"/>
                    <a:pt x="0" y="289"/>
                  </a:cubicBezTo>
                  <a:cubicBezTo>
                    <a:pt x="0" y="32"/>
                    <a:pt x="0" y="32"/>
                    <a:pt x="0" y="32"/>
                  </a:cubicBezTo>
                  <a:cubicBezTo>
                    <a:pt x="0" y="14"/>
                    <a:pt x="14" y="0"/>
                    <a:pt x="32" y="0"/>
                  </a:cubicBezTo>
                  <a:cubicBezTo>
                    <a:pt x="49" y="0"/>
                    <a:pt x="64" y="14"/>
                    <a:pt x="64" y="32"/>
                  </a:cubicBezTo>
                  <a:lnTo>
                    <a:pt x="64" y="2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1862868" y="5498180"/>
              <a:ext cx="119824" cy="238316"/>
            </a:xfrm>
            <a:custGeom>
              <a:rect l="l" t="t" r="r" b="b"/>
              <a:pathLst>
                <a:path w="62" h="125">
                  <a:moveTo>
                    <a:pt x="63" y="93"/>
                  </a:moveTo>
                  <a:cubicBezTo>
                    <a:pt x="63" y="111"/>
                    <a:pt x="49" y="125"/>
                    <a:pt x="32" y="125"/>
                  </a:cubicBezTo>
                  <a:cubicBezTo>
                    <a:pt x="14" y="125"/>
                    <a:pt x="0" y="111"/>
                    <a:pt x="0" y="93"/>
                  </a:cubicBezTo>
                  <a:cubicBezTo>
                    <a:pt x="0" y="32"/>
                    <a:pt x="0" y="32"/>
                    <a:pt x="0" y="32"/>
                  </a:cubicBezTo>
                  <a:cubicBezTo>
                    <a:pt x="0" y="14"/>
                    <a:pt x="14" y="0"/>
                    <a:pt x="32" y="0"/>
                  </a:cubicBezTo>
                  <a:cubicBezTo>
                    <a:pt x="49" y="0"/>
                    <a:pt x="63" y="14"/>
                    <a:pt x="63" y="32"/>
                  </a:cubicBezTo>
                  <a:lnTo>
                    <a:pt x="63" y="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2219674" y="5321777"/>
              <a:ext cx="121158" cy="414719"/>
            </a:xfrm>
            <a:custGeom>
              <a:rect l="l" t="t" r="r" b="b"/>
              <a:pathLst>
                <a:path w="64" h="218">
                  <a:moveTo>
                    <a:pt x="64" y="186"/>
                  </a:moveTo>
                  <a:cubicBezTo>
                    <a:pt x="64" y="204"/>
                    <a:pt x="49" y="218"/>
                    <a:pt x="32" y="218"/>
                  </a:cubicBezTo>
                  <a:cubicBezTo>
                    <a:pt x="14" y="218"/>
                    <a:pt x="0" y="204"/>
                    <a:pt x="0" y="186"/>
                  </a:cubicBezTo>
                  <a:cubicBezTo>
                    <a:pt x="0" y="32"/>
                    <a:pt x="0" y="32"/>
                    <a:pt x="0" y="32"/>
                  </a:cubicBezTo>
                  <a:cubicBezTo>
                    <a:pt x="0" y="14"/>
                    <a:pt x="14" y="0"/>
                    <a:pt x="32" y="0"/>
                  </a:cubicBezTo>
                  <a:cubicBezTo>
                    <a:pt x="49" y="0"/>
                    <a:pt x="64" y="14"/>
                    <a:pt x="64" y="32"/>
                  </a:cubicBezTo>
                  <a:lnTo>
                    <a:pt x="64" y="18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454963" y="93878"/>
            <a:ext cx="10641129" cy="914400"/>
            <a:chOff x="454963" y="93878"/>
            <a:chExt cx="10641129" cy="914400"/>
          </a:xfrm>
        </p:grpSpPr>
        <p:sp>
          <p:nvSpPr>
            <p:cNvPr id="73" name="AutoShape 7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TextBox 9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安全教育与培训</a:t>
              </a:r>
            </a:p>
          </p:txBody>
        </p:sp>
      </p:grpSp>
      <p:grpSp>
        <p:nvGrpSpPr>
          <p:cNvPr id="94" name="Group 94"/>
          <p:cNvGrpSpPr/>
          <p:nvPr/>
        </p:nvGrpSpPr>
        <p:grpSpPr>
          <a:xfrm>
            <a:off x="6318250" y="3326131"/>
            <a:ext cx="2267763" cy="1552257"/>
            <a:chOff x="6318250" y="3326131"/>
            <a:chExt cx="2267763" cy="1552257"/>
          </a:xfrm>
        </p:grpSpPr>
        <p:sp>
          <p:nvSpPr>
            <p:cNvPr id="95" name="TextBox 95"/>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定期开展安全培训和演练，提高员工应对突发事件的能力。</a:t>
              </a:r>
            </a:p>
          </p:txBody>
        </p:sp>
      </p:grpSp>
      <p:grpSp>
        <p:nvGrpSpPr>
          <p:cNvPr id="96" name="Group 96"/>
          <p:cNvGrpSpPr/>
          <p:nvPr/>
        </p:nvGrpSpPr>
        <p:grpSpPr>
          <a:xfrm>
            <a:off x="8927905" y="1448118"/>
            <a:ext cx="2267763" cy="1552257"/>
            <a:chOff x="8927905" y="1448118"/>
            <a:chExt cx="2267763" cy="1552257"/>
          </a:xfrm>
        </p:grpSpPr>
        <p:sp>
          <p:nvSpPr>
            <p:cNvPr id="97" name="TextBox 97"/>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加强对特种作业人员的培训和管理，确保其具备相应的安全操作技能。</a:t>
              </a:r>
            </a:p>
          </p:txBody>
        </p:sp>
      </p:grpSp>
      <p:grpSp>
        <p:nvGrpSpPr>
          <p:cNvPr id="98" name="Group 98"/>
          <p:cNvGrpSpPr/>
          <p:nvPr/>
        </p:nvGrpSpPr>
        <p:grpSpPr>
          <a:xfrm>
            <a:off x="3402013" y="4962843"/>
            <a:ext cx="2267763" cy="1552257"/>
            <a:chOff x="3402013" y="4962843"/>
            <a:chExt cx="2267763" cy="1552257"/>
          </a:xfrm>
        </p:grpSpPr>
        <p:sp>
          <p:nvSpPr>
            <p:cNvPr id="99" name="TextBox 99"/>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对新员工进行三级安全教育，提高员工的安全意识和操作技能。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7917" r="791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定期进行全面的安全检查，及时发现和消除安全隐患。</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对重大危险源进行定期检测和评估，确保其处于受控状态。</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建立事故隐患排查治理制度，对排查出的事故隐患进行及时整改和跟踪管理。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安全检查与评估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汽车工业安全管理的特点</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定期检查和维护设备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对生产线上的设备进行定期的安全检查和维护，确保设备处于良好状态，降低故障率。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强化危险源管理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识别生产线上的危险源，并采取相应的防护措施，如安装防护装置、设置安全警示标识等。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严格执行安全操作规程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确保员工遵守设备操作、工艺流程等方面的安全规定，防止事故发生。</a:t>
            </a:r>
          </a:p>
        </p:txBody>
      </p:sp>
      <p:pic>
        <p:nvPicPr>
          <p:cNvPr id="10" name="Picture 10"/>
          <p:cNvPicPr>
            <a:picLocks noChangeAspect="1"/>
          </p:cNvPicPr>
          <p:nvPr/>
        </p:nvPicPr>
        <p:blipFill>
          <a:blip r:embed="rId2"/>
          <a:srcRect l="16792" r="16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生产线安全管理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750" r="18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强化零部件追溯管理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建立完善的零部件追溯体系，确保在发生问题时能够及时准确地追溯到问题零部件的来源和去向。</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严格把控零部件质量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确保采购的零部件符合相关标准和要求，避免因零部件质量问题引发安全事故。</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规范零部件存储和运输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对零部件进行合理的分类、存储和运输，防止零部件在存储和运输过程中损坏或变质。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零部件安全管理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https://d.book118.com/416205024040010045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2024-09-13T22:05:03.119</cp:lastPrinted>
  <dcterms:created xsi:type="dcterms:W3CDTF">2024-09-13T14:05:03Z</dcterms:created>
  <dcterms:modified xsi:type="dcterms:W3CDTF">2024-09-13T14:05:05Z</dcterms:modified>
</cp:coreProperties>
</file>