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F60F2E-AE36-400B-8BB5-C567775AC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3626B-679B-415F-A0CD-C9FE985A8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735935-82FB-458B-A56C-C5B2BB241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B64F30-88B4-40B0-8C07-9352C786B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DF029A-091A-4BCB-B808-F3182D931F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A91164-50B4-4E92-9378-FC0D9E87BF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3D8162-C48A-4477-98EC-6D272FCA00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D4F8A-F100-4D6D-9FE9-2D6A92767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BB991-B55E-4090-91C8-A63D4D969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4AB22-7B13-4841-8F39-A3BC554E2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1391E-853D-4757-9BF1-16634AC9A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1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3.jpeg" /><Relationship Id="rId4" Type="http://schemas.openxmlformats.org/officeDocument/2006/relationships/image" Target="../media/image2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1000305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医院绩效考核方案</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考核对象与考核周期</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考核指标与权重分配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考核方法与评分标准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考核结果运用</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绩效考核的反馈与改进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通过绩效考核，激励医务人员提高医疗技能和服务水平，从而提高整体医疗服务质量。</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提高医疗服务质量</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优化资源配置</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提升医院竞争力</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3167" r="31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根据绩效考核结果，合理分配医疗资源，确保医疗服务的公平性和效率。</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通过绩效考核，提升医院整体运营效率和服务水平，增强医院在医疗市场中的竞争力。</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7901" b="7901"/>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绩效考核的意义</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促进个人与组织共同发展</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绩效考核不仅是对医务人员个人表现的评估，更是促进个人与医院整体发展的有效手段。</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提高员工积极性</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通过绩效考核，激励医务人员发挥自身潜力，提高工作积极性和主动性。</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发现和解决问题</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绩效考核过程中发现的问题可以为医院管理层提供改进和优化的依据，促进医院管理水平的提升。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考核对象与考核周期</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4387" r="24387"/>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7376" r="2737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9448" r="29448"/>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考核对象</a:t>
            </a:r>
          </a:p>
        </p:txBody>
      </p:sp>
      <p:sp>
        <p:nvSpPr>
          <p:cNvPr id="32" name="AutoShape 32"/>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考核对象应全面覆盖各个科室和岗位，以确保考核的公平性和客观性。</a:t>
            </a:r>
            <a:endParaRPr lang="en-US" sz="1100"/>
          </a:p>
        </p:txBody>
      </p:sp>
      <p:sp>
        <p:nvSpPr>
          <p:cNvPr id="33" name="AutoShape 33"/>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全院医护人员：包括医生、护士、技师等医疗技术人员以及行政、后勤等非医疗技术人员。</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0365" r="30365"/>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每季度进行一次绩效考核，以监测各科室和个人的工作表现。</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季度考核</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每年底进行一次全面的绩效考核，作为员工晋升、评优、薪酬调整的重要依据。</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年度考核</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考核周期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考核指标与权重分配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4875" r="14875"/>
          <a:stretch>
            <a:fillRect/>
          </a:stretch>
        </p:blipFill>
        <p:spPr>
          <a:xfrm>
            <a:off x="6416218" y="1873250"/>
            <a:ext cx="2285143" cy="2439670"/>
          </a:xfrm>
          <a:prstGeom prst="rect">
            <a:avLst/>
          </a:prstGeom>
        </p:spPr>
      </p:pic>
      <p:pic>
        <p:nvPicPr>
          <p:cNvPr id="5" name="Picture 5"/>
          <p:cNvPicPr>
            <a:picLocks noChangeAspect="1"/>
          </p:cNvPicPr>
          <p:nvPr/>
        </p:nvPicPr>
        <p:blipFill>
          <a:blip r:embed="rId4"/>
          <a:srcRect l="484" r="484"/>
          <a:stretch>
            <a:fillRect/>
          </a:stretch>
        </p:blipFill>
        <p:spPr>
          <a:xfrm>
            <a:off x="705451" y="1873250"/>
            <a:ext cx="2286000" cy="2308332"/>
          </a:xfrm>
          <a:prstGeom prst="rect">
            <a:avLst/>
          </a:prstGeom>
        </p:spPr>
      </p:pic>
      <p:pic>
        <p:nvPicPr>
          <p:cNvPr id="6" name="Picture 6"/>
          <p:cNvPicPr>
            <a:picLocks noChangeAspect="1"/>
          </p:cNvPicPr>
          <p:nvPr/>
        </p:nvPicPr>
        <p:blipFill>
          <a:blip r:embed="rId5"/>
          <a:srcRect l="14815" r="14815"/>
          <a:stretch>
            <a:fillRect/>
          </a:stretch>
        </p:blipFill>
        <p:spPr>
          <a:xfrm>
            <a:off x="9265251" y="1892300"/>
            <a:ext cx="2271183" cy="2420620"/>
          </a:xfrm>
          <a:prstGeom prst="rect">
            <a:avLst/>
          </a:prstGeom>
        </p:spPr>
      </p:pic>
      <p:pic>
        <p:nvPicPr>
          <p:cNvPr id="7" name="Picture 7"/>
          <p:cNvPicPr>
            <a:picLocks noChangeAspect="1"/>
          </p:cNvPicPr>
          <p:nvPr/>
        </p:nvPicPr>
        <p:blipFill>
          <a:blip r:embed="rId6"/>
          <a:srcRect l="3174" r="3174"/>
          <a:stretch>
            <a:fillRect/>
          </a:stretch>
        </p:blipFill>
        <p:spPr>
          <a:xfrm>
            <a:off x="3571418" y="1892300"/>
            <a:ext cx="2266949" cy="2420620"/>
          </a:xfrm>
          <a:prstGeom prst="rect">
            <a:avLst/>
          </a:prstGeom>
        </p:spPr>
      </p:pic>
      <p:sp>
        <p:nvSpPr>
          <p:cNvPr id="8" name="AutoShape 8"/>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医疗质量指标</a:t>
            </a:r>
          </a:p>
        </p:txBody>
      </p:sp>
      <p:sp>
        <p:nvSpPr>
          <p:cNvPr id="37" name="TextBox 3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衡量医院医疗技术水平的重要指标，反映医院对疾病的诊疗效果。</a:t>
            </a:r>
          </a:p>
        </p:txBody>
      </p:sp>
      <p:sp>
        <p:nvSpPr>
          <p:cNvPr id="38" name="TextBox 38"/>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衡量医院诊断水平的指标，反映医院对疾病的判断准确性。</a:t>
            </a:r>
          </a:p>
        </p:txBody>
      </p:sp>
      <p:sp>
        <p:nvSpPr>
          <p:cNvPr id="39" name="TextBox 39"/>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衡量医院外科手术水平的指标，反映医院手术的安全性和效果。</a:t>
            </a:r>
          </a:p>
        </p:txBody>
      </p:sp>
      <p:sp>
        <p:nvSpPr>
          <p:cNvPr id="40" name="TextBox 4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衡量医院病历管理水平的指标，反映医院病历书写的规范性和完整性。</a:t>
            </a:r>
          </a:p>
        </p:txBody>
      </p:sp>
      <p:sp>
        <p:nvSpPr>
          <p:cNvPr id="41" name="TextBox 41"/>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治愈率</a:t>
            </a:r>
          </a:p>
        </p:txBody>
      </p:sp>
      <p:sp>
        <p:nvSpPr>
          <p:cNvPr id="42" name="TextBox 42"/>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诊断准确率</a:t>
            </a:r>
          </a:p>
        </p:txBody>
      </p:sp>
      <p:sp>
        <p:nvSpPr>
          <p:cNvPr id="43" name="TextBox 43"/>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手术成功率</a:t>
            </a:r>
          </a:p>
        </p:txBody>
      </p:sp>
      <p:sp>
        <p:nvSpPr>
          <p:cNvPr id="44" name="TextBox 44"/>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病历合格率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患者满意度</a:t>
            </a:r>
            <a:endParaRPr lang="en-US" sz="1100"/>
          </a:p>
        </p:txBody>
      </p:sp>
      <p:sp>
        <p:nvSpPr>
          <p:cNvPr id="5" name="AutoShape 5"/>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投诉处理及时率</a:t>
            </a:r>
            <a:endParaRPr lang="en-US" sz="1100"/>
          </a:p>
        </p:txBody>
      </p:sp>
      <p:sp>
        <p:nvSpPr>
          <p:cNvPr id="6" name="AutoShape 6"/>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医疗纠纷发生率</a:t>
            </a:r>
            <a:endParaRPr lang="en-US" sz="1100"/>
          </a:p>
        </p:txBody>
      </p:sp>
      <p:sp>
        <p:nvSpPr>
          <p:cNvPr id="7" name="AutoShape 7"/>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护士护理质量</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服务质量指标</a:t>
            </a:r>
          </a:p>
        </p:txBody>
      </p:sp>
      <p:pic>
        <p:nvPicPr>
          <p:cNvPr id="29" name="Picture 29"/>
          <p:cNvPicPr>
            <a:picLocks noChangeAspect="1"/>
          </p:cNvPicPr>
          <p:nvPr/>
        </p:nvPicPr>
        <p:blipFill>
          <a:blip r:embed="rId3"/>
          <a:srcRect l="21810" r="21810"/>
          <a:stretch>
            <a:fillRect/>
          </a:stretch>
        </p:blipFill>
        <p:spPr>
          <a:xfrm>
            <a:off x="892584"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3570781"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6248977" y="1337857"/>
            <a:ext cx="2465519" cy="2459823"/>
          </a:xfrm>
          <a:prstGeom prst="rect">
            <a:avLst/>
          </a:prstGeom>
        </p:spPr>
      </p:pic>
      <p:pic>
        <p:nvPicPr>
          <p:cNvPr id="32" name="Picture 32"/>
          <p:cNvPicPr>
            <a:picLocks noChangeAspect="1"/>
          </p:cNvPicPr>
          <p:nvPr/>
        </p:nvPicPr>
        <p:blipFill>
          <a:blip r:embed="rId6"/>
          <a:srcRect t="116" b="116"/>
          <a:stretch>
            <a:fillRect/>
          </a:stretch>
        </p:blipFill>
        <p:spPr>
          <a:xfrm>
            <a:off x="8927174" y="1337857"/>
            <a:ext cx="2465519" cy="2459823"/>
          </a:xfrm>
          <a:prstGeom prst="rect">
            <a:avLst/>
          </a:prstGeom>
        </p:spPr>
      </p:pic>
      <p:sp>
        <p:nvSpPr>
          <p:cNvPr id="33" name="AutoShape 33"/>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8" name="TextBox 38"/>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9" name="TextBox 39"/>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40" name="TextBox 40"/>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1" name="AutoShape 41"/>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衡量医院服务质量的指标，反映患者对医院服务的评价和认可程度。</a:t>
            </a:r>
            <a:endParaRPr lang="en-US" sz="1100"/>
          </a:p>
        </p:txBody>
      </p:sp>
      <p:sp>
        <p:nvSpPr>
          <p:cNvPr id="42" name="AutoShape 42"/>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衡量医院处理患者投诉能力的指标，反映医院对投诉处理的及时性和有效性。</a:t>
            </a:r>
            <a:endParaRPr lang="en-US" sz="1100"/>
          </a:p>
        </p:txBody>
      </p:sp>
      <p:sp>
        <p:nvSpPr>
          <p:cNvPr id="43" name="AutoShape 43"/>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衡量医院医疗安全和患者权益保护的指标，反映医院医疗纠纷的发生情况。</a:t>
            </a:r>
            <a:endParaRPr lang="en-US" sz="1100"/>
          </a:p>
        </p:txBody>
      </p:sp>
      <p:sp>
        <p:nvSpPr>
          <p:cNvPr id="44" name="AutoShape 44"/>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衡量医院护理服务质量的指标，反映护士对患者护理的规范性和专业性。</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16" b="116"/>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267" r="126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衡量医院经济效益的指标，反映医院业务增长和盈利能力。</a:t>
            </a:r>
            <a:endParaRPr lang="en-US" sz="1100"/>
          </a:p>
        </p:txBody>
      </p:sp>
      <p:sp>
        <p:nvSpPr>
          <p:cNvPr id="17" name="AutoShape 17"/>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医疗收入增长率</a:t>
            </a:r>
            <a:endParaRPr lang="en-US" sz="1100"/>
          </a:p>
        </p:txBody>
      </p:sp>
      <p:sp>
        <p:nvSpPr>
          <p:cNvPr id="18" name="AutoShape 18"/>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衡量医院成本控制能力的指标，反映医院在保障医疗服务质量的前提下对成本的控制能力。</a:t>
            </a:r>
            <a:endParaRPr lang="en-US" sz="1100"/>
          </a:p>
        </p:txBody>
      </p:sp>
      <p:sp>
        <p:nvSpPr>
          <p:cNvPr id="19" name="AutoShape 19"/>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成本控制率</a:t>
            </a:r>
            <a:endParaRPr lang="en-US" sz="1100"/>
          </a:p>
        </p:txBody>
      </p:sp>
      <p:sp>
        <p:nvSpPr>
          <p:cNvPr id="20" name="AutoShape 20"/>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衡量医院药品费用占医疗总费用的比例，反映医院药品使用的合理性和成本控制情况。</a:t>
            </a:r>
            <a:endParaRPr lang="en-US" sz="1100"/>
          </a:p>
        </p:txBody>
      </p:sp>
      <p:sp>
        <p:nvSpPr>
          <p:cNvPr id="21" name="AutoShape 21"/>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药品比例</a:t>
            </a:r>
            <a:endParaRPr lang="en-US" sz="1100"/>
          </a:p>
        </p:txBody>
      </p:sp>
      <p:sp>
        <p:nvSpPr>
          <p:cNvPr id="22" name="AutoShape 22"/>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衡量医院资产利用效率的指标，反映医院资产的经济效益和盈利能力。</a:t>
            </a:r>
            <a:endParaRPr lang="en-US" sz="1100"/>
          </a:p>
        </p:txBody>
      </p:sp>
      <p:sp>
        <p:nvSpPr>
          <p:cNvPr id="23" name="AutoShape 23"/>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资产收益率</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经济效益指标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blip>
          <a:stretch>
            <a:fillRect/>
          </a:stretch>
        </p:blipFill>
        <p:spPr>
          <a:xfrm>
            <a:off x="-276408" y="1784333"/>
            <a:ext cx="3774096" cy="3774096"/>
          </a:xfrm>
          <a:prstGeom prst="ellipse">
            <a:avLst/>
          </a:prstGeom>
        </p:spPr>
      </p:pic>
      <p:sp>
        <p:nvSpPr>
          <p:cNvPr id="5" name="AutoShape 5"/>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衡量科室内部管理水平的指标，反映科室日常管理和工作流程的规范性和效率。</a:t>
            </a:r>
          </a:p>
        </p:txBody>
      </p:sp>
      <p:sp>
        <p:nvSpPr>
          <p:cNvPr id="8" name="TextBox 8"/>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科室管理规范性</a:t>
            </a:r>
          </a:p>
        </p:txBody>
      </p:sp>
      <p:sp>
        <p:nvSpPr>
          <p:cNvPr id="9" name="AutoShape 9"/>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人才培养与进修</a:t>
            </a:r>
          </a:p>
        </p:txBody>
      </p:sp>
      <p:sp>
        <p:nvSpPr>
          <p:cNvPr id="12" name="AutoShape 12"/>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科研成果</a:t>
            </a:r>
          </a:p>
        </p:txBody>
      </p:sp>
      <p:sp>
        <p:nvSpPr>
          <p:cNvPr id="15" name="AutoShape 15"/>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社会公益活动参与度</a:t>
            </a:r>
          </a:p>
        </p:txBody>
      </p:sp>
      <p:sp>
        <p:nvSpPr>
          <p:cNvPr id="18" name="TextBox 18"/>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衡量科室人才培养和进修情况的指标，反映科室对人才培养的重视程度和专业发展能力。</a:t>
            </a:r>
          </a:p>
        </p:txBody>
      </p:sp>
      <p:sp>
        <p:nvSpPr>
          <p:cNvPr id="19" name="TextBox 19"/>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衡量科室科研水平和创新能力的指标，反映科室在科研方面的贡献和学术地位。</a:t>
            </a:r>
          </a:p>
        </p:txBody>
      </p:sp>
      <p:sp>
        <p:nvSpPr>
          <p:cNvPr id="20" name="TextBox 20"/>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衡量科室参与社会公益活动情况的指标，反映科室的社会责任感和公益意识。</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科室综合指标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考核方法与评分标准</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04</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https://d.book118.com/416210003050010055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2024-09-22T18:36:49.905</cp:lastPrinted>
  <dcterms:created xsi:type="dcterms:W3CDTF">2024-09-22T10:36:49Z</dcterms:created>
  <dcterms:modified xsi:type="dcterms:W3CDTF">2024-09-22T10:36:52Z</dcterms:modified>
</cp:coreProperties>
</file>