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4C9E87-ED81-46B3-B929-70A748DB70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CE0492-766A-4DF6-A1A4-9E7C7972E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E7004D-5700-4DBC-9198-D661145A63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9EDEE0A-502C-4E4E-9B15-6438C5E092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B482198-B46F-4DB0-A75D-972DF7C6727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394C94-41B9-438C-AF03-11F3C7B0CB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5F3D87-0AD2-4CE3-B3EC-9AD8F14545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CE5A4C-16E6-4D76-AE6D-34AF1E04C6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011172-55EE-4BD6-8D36-B078C86AF7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79559-0A56-4BD7-90CC-A6685228D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1E1F4C-177A-4B16-A6C2-DBF405D2D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lumMod val="95000"/>
          </a:schemeClr>
        </a:solidFill>
        <a:effectLst/>
      </p:bgPr>
    </p:bg>
    <p:spTree>
      <p:nvGrpSpPr>
        <p:cNvPr id="1" name=""/>
        <p:cNvGrpSpPr/>
        <p:nvPr/>
      </p:nvGrpSpPr>
      <p:grpSpPr>
        <a:xfrm>
          <a:off x="0" y="0"/>
          <a:ext cx="0" cy="0"/>
        </a:xfrm>
      </p:grpSpPr>
      <p:pic>
        <p:nvPicPr>
          <p:cNvPr id="2" name="图片 6"/>
          <p:cNvPicPr>
            <a:picLocks noChangeAspect="1"/>
          </p:cNvPicPr>
          <p:nvPr userDrawn="1"/>
        </p:nvPicPr>
        <p:blipFill>
          <a:blip r:embed="rId1"/>
          <a:srcRect l="25000" r="25000"/>
          <a:stretch>
            <a:fillRect/>
          </a:stretch>
        </p:blipFill>
        <p:spPr>
          <a:xfrm>
            <a:off x="6096000" y="-1"/>
            <a:ext cx="6096000" cy="6858000"/>
          </a:xfrm>
          <a:prstGeom prst="rect">
            <a:avLst/>
          </a:prstGeom>
        </p:spPr>
      </p:pic>
      <p:sp>
        <p:nvSpPr>
          <p:cNvPr id="3" name="标题 1"/>
          <p:cNvSpPr>
            <a:spLocks noGrp="1"/>
          </p:cNvSpPr>
          <p:nvPr>
            <p:ph type="ctrTitle" idx="2147483647"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lumMod val="95000"/>
          </a:schemeClr>
        </a:solidFill>
        <a:effectLst/>
      </p:bgPr>
    </p:bg>
    <p:spTree>
      <p:nvGrpSpPr>
        <p:cNvPr id="5" name=""/>
        <p:cNvGrpSpPr/>
        <p:nvPr/>
      </p:nvGrpSpPr>
      <p:grpSpPr>
        <a:xfrm>
          <a:off x="0" y="0"/>
          <a:ext cx="0" cy="0"/>
        </a:xfrm>
      </p:grpSpPr>
      <p:sp>
        <p:nvSpPr>
          <p:cNvPr id="6"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lumMod val="95000"/>
          </a:schemeClr>
        </a:solidFill>
        <a:effectLst/>
      </p:bgPr>
    </p:bg>
    <p:spTree>
      <p:nvGrpSpPr>
        <p:cNvPr id="1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solidFill>
          <a:schemeClr val="bg1">
            <a:lumMod val="95000"/>
          </a:schemeClr>
        </a:solidFill>
        <a:effectLst/>
      </p:bgPr>
    </p:bg>
    <p:spTree>
      <p:nvGrpSpPr>
        <p:cNvPr id="16"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lumMod val="95000"/>
                </a:schemeClr>
              </a:gs>
              <a:gs pos="100000">
                <a:schemeClr val="bg1">
                  <a:lumMod val="95000"/>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bg>
      <p:bgPr>
        <a:solidFill>
          <a:schemeClr val="bg1">
            <a:lumMod val="95000"/>
          </a:schemeClr>
        </a:solidFill>
        <a:effectLst/>
      </p:bgPr>
    </p:bg>
    <p:spTree>
      <p:nvGrpSpPr>
        <p:cNvPr id="22"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lumMod val="95000"/>
          </a:schemeClr>
        </a:solidFill>
        <a:effectLst/>
      </p:bgPr>
    </p:bg>
    <p:spTree>
      <p:nvGrpSpPr>
        <p:cNvPr id="26" name=""/>
        <p:cNvGrpSpPr/>
        <p:nvPr/>
      </p:nvGrpSpPr>
      <p:grpSpPr>
        <a:xfrm>
          <a:off x="0" y="0"/>
          <a:ext cx="0" cy="0"/>
        </a:xfrm>
      </p:grpSpPr>
      <p:pic>
        <p:nvPicPr>
          <p:cNvPr id="27" name="图片 2"/>
          <p:cNvPicPr>
            <a:picLocks noChangeAspect="1"/>
          </p:cNvPicPr>
          <p:nvPr userDrawn="1"/>
        </p:nvPicPr>
        <p:blipFill>
          <a:blip r:embed="rId1"/>
          <a:srcRect l="25000" r="25000"/>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28"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 Id="rId3"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6240221003010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现代教育学本科教育与社会发展\n## 1.现代教育学本科教育概述\n### 1.1现代教育学本科教育的定义与目标\n### 1.2现代教育学本科教育的发展历程\n### 1.3现代教育学本科教育的现状与挑战\n## 2.社会发展对现代教育学本科教育的影响\n### 2.1社会发展对教育需求的多样性\n### 2.2社会发展对教育资源配置的影响\n### 2.3社会发展对教育人才培养的要求\n## 3.现代教育学本科教育与社会发展的互动关系\n### 3.1现代教育学本科教育对社会发展的推动作用\n### 3.2社会发展对现代教育学本科教育的促进作用\n### 3.3现代教育学本科教育与社会发展的协同发展\n## 4.适应社会发展的现代教育学本科教育改革\n### 4.1更新教育观念，明确教育改革目标\n### 4.2优化课程体系，提高教育质量\n### 4.3加强实践教学，培养应用型人才\n## 5.现代教育学本科教育与社会发展的未来展望\n### 5.1现代教育学本科教育的发展趋势\n### 5.2社会发展对现代教育学本科教育的期待\n### 5.3现代教育学本科教育与社会发展的共赢策略\n&quot;,&quot;templateId&quot;:&quot;1conbzikijrczy9ypxfn8ygnta&quot;}}"/>
        <p:cNvGrpSpPr/>
        <p:nvPr/>
      </p:nvGrpSpPr>
      <p:grpSpPr>
        <a:xfrm>
          <a:off x="0" y="0"/>
          <a:ext cx="0" cy="0"/>
        </a:xfrm>
      </p:grpSpPr>
      <p:sp>
        <p:nvSpPr>
          <p:cNvPr id="2" name="标题 4" descr="{&quot;isTemplate&quot;:true,&quot;type&quot;:&quot;title&quot;,&quot;canOmit&quot;:false,&quot;range&quot;:0}"/>
          <p:cNvSpPr>
            <a:spLocks noGrp="1"/>
          </p:cNvSpPr>
          <p:nvPr>
            <p:ph type="ctrTitle" idx="2147483647"/>
          </p:nvPr>
        </p:nvSpPr>
        <p:spPr>
          <a:xfrm>
            <a:off x="391695" y="5553433"/>
            <a:ext cx="9931400" cy="914400"/>
          </a:xfrm>
        </p:spPr>
        <p:txBody>
          <a:bodyPr vert="horz" wrap="square" lIns="91440" tIns="45720" rIns="91440" bIns="45720" anchor="t">
            <a:spAutoFit/>
          </a:bodyPr>
          <a:lstStyle/>
          <a:p>
            <a:pPr>
              <a:buNone/>
            </a:pPr>
            <a:r>
              <a:rPr lang="zh-CN" sz="5100"/>
              <a:t>现代教育学本科教育与社会发展</a:t>
            </a:r>
            <a:endParaRPr lang="zh-CN"/>
          </a:p>
        </p:txBody>
      </p:sp>
      <p:sp>
        <p:nvSpPr>
          <p:cNvPr id="3" name="文本占位符 3"/>
          <p:cNvSpPr>
            <a:spLocks noGrp="1"/>
          </p:cNvSpPr>
          <p:nvPr>
            <p:ph type="body" sz="quarter" idx="10"/>
          </p:nvPr>
        </p:nvSpPr>
        <p:spPr>
          <a:xfrm>
            <a:off x="391695" y="5051672"/>
            <a:ext cx="5848350" cy="482600"/>
          </a:xfrm>
        </p:spPr>
        <p:txBody>
          <a:bodyPr>
            <a:normAutofit/>
          </a:bodyPr>
          <a:lstStyle/>
          <a:p>
            <a:r>
              <a:rPr lang="en-US"/>
              <a:t> </a:t>
            </a:r>
            <a:endParaRPr lang="zh-CN" spc="0">
              <a:solidFill>
                <a:schemeClr val="bg1">
                  <a:lumMod val="50000"/>
                  <a:alpha val="100000"/>
                </a:schemeClr>
              </a:solidFill>
            </a:endParaRPr>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p:cNvSpPr txBox="1"/>
          <p:nvPr/>
        </p:nvSpPr>
        <p:spPr>
          <a:xfrm>
            <a:off x="10314921" y="6131138"/>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现代教育学本科教育概述</a:t>
            </a:r>
            <a:endParaRPr/>
          </a:p>
        </p:txBody>
      </p:sp>
      <p:sp>
        <p:nvSpPr>
          <p:cNvPr id="12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2" name="" descr="{&quot;isTemplate&quot;:true,&quot;type&quot;:3}"/>
        <p:cNvGrpSpPr/>
        <p:nvPr/>
      </p:nvGrpSpPr>
      <p:grpSpPr>
        <a:xfrm>
          <a:off x="0" y="0"/>
          <a:ext cx="0" cy="0"/>
        </a:xfrm>
      </p:grpSpPr>
      <p:grpSp>
        <p:nvGrpSpPr>
          <p:cNvPr id="173"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4" name=""/>
            <p:cNvGrpSpPr/>
            <p:nvPr/>
          </p:nvGrpSpPr>
          <p:grpSpPr>
            <a:xfrm>
              <a:off x="685801" y="3146904"/>
              <a:ext cx="4207178" cy="3287791"/>
              <a:chOff x="685801" y="3146904"/>
              <a:chExt cx="4207178" cy="3287791"/>
            </a:xfrm>
          </p:grpSpPr>
          <p:sp>
            <p:nvSpPr>
              <p:cNvPr id="175"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现代教育学本科教育是指培养具备教育理论知识和实践能力的专业人才</a:t>
                </a:r>
                <a:endParaRPr kumimoji="1" lang="en-US" altLang="zh-CN" sz="1800" b="1">
                  <a:solidFill>
                    <a:schemeClr val="bg1"/>
                  </a:solidFill>
                  <a:latin typeface="+mj-ea"/>
                  <a:ea typeface="+mj-ea"/>
                </a:endParaRPr>
              </a:p>
            </p:txBody>
          </p:sp>
          <p:sp>
            <p:nvSpPr>
              <p:cNvPr id="176"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教育学理论知识包括教育原理、教育史、教育心理学等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实践能力包括教育教学方法、教育组织管理、教育评价等</a:t>
                </a:r>
                <a:endParaRPr/>
              </a:p>
            </p:txBody>
          </p:sp>
        </p:grpSp>
        <p:grpSp>
          <p:nvGrpSpPr>
            <p:cNvPr id="177" name=""/>
            <p:cNvGrpSpPr/>
            <p:nvPr/>
          </p:nvGrpSpPr>
          <p:grpSpPr>
            <a:xfrm>
              <a:off x="4408278" y="3146904"/>
              <a:ext cx="3798485" cy="3287791"/>
              <a:chOff x="4408278" y="3146904"/>
              <a:chExt cx="3798485" cy="3287791"/>
            </a:xfrm>
          </p:grpSpPr>
          <p:sp>
            <p:nvSpPr>
              <p:cNvPr id="178"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现代教育学本科教育的目标是为社会培养合格的教育人才</a:t>
                </a:r>
                <a:endParaRPr kumimoji="1" lang="en-US" altLang="zh-CN" sz="1800" b="1">
                  <a:solidFill>
                    <a:schemeClr val="bg1"/>
                  </a:solidFill>
                  <a:latin typeface="+mj-ea"/>
                  <a:ea typeface="+mj-ea"/>
                </a:endParaRPr>
              </a:p>
            </p:txBody>
          </p:sp>
          <p:sp>
            <p:nvSpPr>
              <p:cNvPr id="179"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培养具有创新精神和实践能力的教育人才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培养具有教育研究和教育实践能力的教育人才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培养具有教育管理和教育指导能力的教育人才</a:t>
                </a:r>
                <a:endParaRPr/>
              </a:p>
            </p:txBody>
          </p:sp>
        </p:grpSp>
        <p:grpSp>
          <p:nvGrpSpPr>
            <p:cNvPr id="180" name=""/>
            <p:cNvGrpSpPr/>
            <p:nvPr/>
          </p:nvGrpSpPr>
          <p:grpSpPr>
            <a:xfrm>
              <a:off x="7707715" y="3146904"/>
              <a:ext cx="3798485" cy="3287791"/>
              <a:chOff x="7707715" y="3146904"/>
              <a:chExt cx="3798485" cy="3287791"/>
            </a:xfrm>
          </p:grpSpPr>
          <p:sp>
            <p:nvSpPr>
              <p:cNvPr id="181"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现代教育学本科教育注重学生的全面发展</a:t>
                </a:r>
                <a:endParaRPr kumimoji="1" lang="en-US" altLang="zh-CN" sz="1800" b="1">
                  <a:solidFill>
                    <a:schemeClr val="bg1"/>
                  </a:solidFill>
                  <a:latin typeface="+mj-ea"/>
                  <a:ea typeface="+mj-ea"/>
                </a:endParaRPr>
              </a:p>
            </p:txBody>
          </p:sp>
          <p:sp>
            <p:nvSpPr>
              <p:cNvPr id="182"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注重学生品德教育，培养德智体美劳全面发展的教育人才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注重学生知识结构的完善，培养学生的综合素质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注重学生实践能力培养，提高学生的教育教学能力</a:t>
                </a:r>
                <a:endParaRPr/>
              </a:p>
            </p:txBody>
          </p:sp>
        </p:grpSp>
      </p:grpSp>
      <p:sp>
        <p:nvSpPr>
          <p:cNvPr id="183"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现代教育学本科教育的定义与目标</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4" name="" descr="{&quot;isTemplate&quot;:true,&quot;type&quot;:3}"/>
        <p:cNvGrpSpPr/>
        <p:nvPr/>
      </p:nvGrpSpPr>
      <p:grpSpPr>
        <a:xfrm>
          <a:off x="0" y="0"/>
          <a:ext cx="0" cy="0"/>
        </a:xfrm>
      </p:grpSpPr>
      <p:grpSp>
        <p:nvGrpSpPr>
          <p:cNvPr id="185"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86" name=""/>
            <p:cNvGrpSpPr/>
            <p:nvPr/>
          </p:nvGrpSpPr>
          <p:grpSpPr>
            <a:xfrm>
              <a:off x="4252327" y="1207692"/>
              <a:ext cx="8485777" cy="1440001"/>
              <a:chOff x="4252327" y="1207692"/>
              <a:chExt cx="8485777" cy="1440001"/>
            </a:xfrm>
          </p:grpSpPr>
          <p:sp>
            <p:nvSpPr>
              <p:cNvPr id="187"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8"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20世纪初，教育学本科教育开始兴起</a:t>
                </a:r>
                <a:endParaRPr lang="en-US" altLang="zh-CN" sz="2000" b="1">
                  <a:latin typeface="Microsoft YaHei" panose="020b0503020204020204" pitchFamily="34" charset="-122"/>
                  <a:ea typeface="Microsoft YaHei" panose="020b0503020204020204" pitchFamily="34" charset="-122"/>
                </a:endParaRPr>
              </a:p>
            </p:txBody>
          </p:sp>
          <p:sp>
            <p:nvSpPr>
              <p:cNvPr id="189"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教育学成为一门独立的学科，教育学本科教育应运而生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教育学本科教育注重教育理论知识的传授</a:t>
                </a:r>
                <a:endParaRPr/>
              </a:p>
            </p:txBody>
          </p:sp>
          <p:pic>
            <p:nvPicPr>
              <p:cNvPr id="190"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91" name=""/>
            <p:cNvGrpSpPr/>
            <p:nvPr/>
          </p:nvGrpSpPr>
          <p:grpSpPr>
            <a:xfrm>
              <a:off x="4252325" y="2998393"/>
              <a:ext cx="8485779" cy="1440000"/>
              <a:chOff x="4252325" y="2998393"/>
              <a:chExt cx="8485779" cy="1440000"/>
            </a:xfrm>
          </p:grpSpPr>
          <p:sp>
            <p:nvSpPr>
              <p:cNvPr id="192"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3"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20世纪中期，教育学本科教育得到进一步发展</a:t>
                </a:r>
                <a:endParaRPr lang="en-US" altLang="zh-CN" sz="2000" b="1">
                  <a:latin typeface="Microsoft YaHei" panose="020b0503020204020204" pitchFamily="34" charset="-122"/>
                  <a:ea typeface="Microsoft YaHei" panose="020b0503020204020204" pitchFamily="34" charset="-122"/>
                </a:endParaRPr>
              </a:p>
            </p:txBody>
          </p:sp>
          <p:sp>
            <p:nvSpPr>
              <p:cNvPr id="194"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教育学本科教育开始关注学生的实践能力培养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教育学本科教育开始关注学生的综合素质培养</a:t>
                </a:r>
                <a:endParaRPr/>
              </a:p>
            </p:txBody>
          </p:sp>
          <p:pic>
            <p:nvPicPr>
              <p:cNvPr id="195"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96" name=""/>
            <p:cNvGrpSpPr/>
            <p:nvPr/>
          </p:nvGrpSpPr>
          <p:grpSpPr>
            <a:xfrm>
              <a:off x="4252323" y="4789093"/>
              <a:ext cx="8485781" cy="1440002"/>
              <a:chOff x="4252323" y="4789093"/>
              <a:chExt cx="8485781" cy="1440002"/>
            </a:xfrm>
          </p:grpSpPr>
          <p:sp>
            <p:nvSpPr>
              <p:cNvPr id="197"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8"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21世纪初，教育学本科教育进入改革和创新阶段</a:t>
                </a:r>
                <a:endParaRPr lang="en-US" altLang="zh-CN" sz="2000" b="1">
                  <a:latin typeface="Microsoft YaHei" panose="020b0503020204020204" pitchFamily="34" charset="-122"/>
                  <a:ea typeface="Microsoft YaHei" panose="020b0503020204020204" pitchFamily="34" charset="-122"/>
                </a:endParaRPr>
              </a:p>
            </p:txBody>
          </p:sp>
          <p:sp>
            <p:nvSpPr>
              <p:cNvPr id="199"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教育学本科教育开始关注社会发展的需求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教育学本科教育开始关注教育人才培养的质量</a:t>
                </a:r>
                <a:endParaRPr/>
              </a:p>
            </p:txBody>
          </p:sp>
          <p:pic>
            <p:nvPicPr>
              <p:cNvPr id="200" name="图片 6" descr="{&quot;isTemplate&quot;:true,&quot;type&quot;:&quot;image&quot;,&quot;canOmit&quot;:false}"/>
              <p:cNvPicPr>
                <a:picLocks noChangeAspect="1"/>
              </p:cNvPicPr>
              <p:nvPr/>
            </p:nvPicPr>
            <p:blipFill>
              <a:blip r:embed="rId3"/>
              <a:srcRect l="21874" r="21874"/>
              <a:stretch>
                <a:fillRect/>
              </a:stretch>
            </p:blipFill>
            <p:spPr>
              <a:xfrm>
                <a:off x="4252323" y="4789096"/>
                <a:ext cx="1440000" cy="1439999"/>
              </a:xfrm>
              <a:prstGeom prst="rect">
                <a:avLst/>
              </a:prstGeom>
            </p:spPr>
          </p:pic>
        </p:grpSp>
      </p:grpSp>
      <p:sp>
        <p:nvSpPr>
          <p:cNvPr id="201"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现代教育学本科教育的发展历程</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2" name="" descr="{&quot;isTemplate&quot;:true,&quot;type&quot;:3}"/>
        <p:cNvGrpSpPr/>
        <p:nvPr/>
      </p:nvGrpSpPr>
      <p:grpSpPr>
        <a:xfrm>
          <a:off x="0" y="0"/>
          <a:ext cx="0" cy="0"/>
        </a:xfrm>
      </p:grpSpPr>
      <p:pic>
        <p:nvPicPr>
          <p:cNvPr id="20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5" name="Group 598"/>
            <p:cNvGrpSpPr/>
            <p:nvPr/>
          </p:nvGrpSpPr>
          <p:grpSpPr>
            <a:xfrm>
              <a:off x="763829" y="1414808"/>
              <a:ext cx="6972294" cy="2337649"/>
              <a:chOff x="763829" y="1414808"/>
              <a:chExt cx="6972294" cy="2337649"/>
            </a:xfrm>
          </p:grpSpPr>
          <p:sp>
            <p:nvSpPr>
              <p:cNvPr id="20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现代教育学本科教育取得了显著的成果</a:t>
                </a:r>
                <a:endParaRPr/>
              </a:p>
            </p:txBody>
          </p:sp>
          <p:sp>
            <p:nvSpPr>
              <p:cNvPr id="20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培养了大量优秀的教育人才，为社会发展做出了贡献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教育学本科教育课程体系不断完善，教育质量得到提高</a:t>
                </a:r>
                <a:endParaRPr/>
              </a:p>
            </p:txBody>
          </p:sp>
          <p:sp>
            <p:nvSpPr>
              <p:cNvPr id="20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2" name="Group 591"/>
            <p:cNvGrpSpPr/>
            <p:nvPr/>
          </p:nvGrpSpPr>
          <p:grpSpPr>
            <a:xfrm>
              <a:off x="689593" y="3949139"/>
              <a:ext cx="7078256" cy="2128975"/>
              <a:chOff x="689593" y="3949139"/>
              <a:chExt cx="7078256" cy="2128975"/>
            </a:xfrm>
          </p:grpSpPr>
          <p:sp>
            <p:nvSpPr>
              <p:cNvPr id="21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现代教育学本科教育面临着诸多挑战</a:t>
                </a:r>
                <a:endParaRPr/>
              </a:p>
            </p:txBody>
          </p:sp>
          <p:sp>
            <p:nvSpPr>
              <p:cNvPr id="21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社会发展对教育人才需求多样化，教育学本科教育需要调整培养目标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教育资源分配不均，教育学本科教育需要优化资源配置</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教育人才培养质量有待提高，教育学本科教育需要加强教育改革</a:t>
                </a:r>
                <a:endParaRPr/>
              </a:p>
            </p:txBody>
          </p:sp>
          <p:sp>
            <p:nvSpPr>
              <p:cNvPr id="21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现代教育学本科教育的现状与挑战</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2}"/>
        <p:cNvGrpSpPr/>
        <p:nvPr/>
      </p:nvGrpSpPr>
      <p:grpSpPr>
        <a:xfrm>
          <a:off x="0" y="0"/>
          <a:ext cx="0" cy="0"/>
        </a:xfrm>
      </p:grpSpPr>
      <p:sp>
        <p:nvSpPr>
          <p:cNvPr id="221"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社会发展对现代教育学本科教育的影响</a:t>
            </a:r>
            <a:endParaRPr/>
          </a:p>
        </p:txBody>
      </p:sp>
      <p:sp>
        <p:nvSpPr>
          <p:cNvPr id="222"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3" name="" descr="{&quot;isTemplate&quot;:true,&quot;type&quot;:3}"/>
        <p:cNvGrpSpPr/>
        <p:nvPr/>
      </p:nvGrpSpPr>
      <p:grpSpPr>
        <a:xfrm>
          <a:off x="0" y="0"/>
          <a:ext cx="0" cy="0"/>
        </a:xfrm>
      </p:grpSpPr>
      <p:sp>
        <p:nvSpPr>
          <p:cNvPr id="2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社会发展对教育需求的多样性</a:t>
            </a:r>
            <a:endParaRPr lang="en-US" altLang="zh-CN" sz="2800" b="1">
              <a:latin typeface="+mj-ea"/>
              <a:ea typeface="+mj-ea"/>
            </a:endParaRPr>
          </a:p>
        </p:txBody>
      </p:sp>
      <p:grpSp>
        <p:nvGrpSpPr>
          <p:cNvPr id="22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6" name=""/>
            <p:cNvGrpSpPr/>
            <p:nvPr/>
          </p:nvGrpSpPr>
          <p:grpSpPr>
            <a:xfrm>
              <a:off x="660399" y="2074672"/>
              <a:ext cx="5100082" cy="4536540"/>
              <a:chOff x="660399" y="2074672"/>
              <a:chExt cx="5100082" cy="4536540"/>
            </a:xfrm>
          </p:grpSpPr>
          <p:sp>
            <p:nvSpPr>
              <p:cNvPr id="22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社会发展对教育人才需求多样化</a:t>
                </a:r>
                <a:endParaRPr lang="en-US" altLang="zh-CN" sz="2000" b="1">
                  <a:latin typeface="Microsoft YaHei" panose="020b0503020204020204" pitchFamily="34" charset="-122"/>
                  <a:ea typeface="Microsoft YaHei" panose="020b0503020204020204" pitchFamily="34" charset="-122"/>
                </a:endParaRPr>
              </a:p>
            </p:txBody>
          </p:sp>
          <p:sp>
            <p:nvSpPr>
              <p:cNvPr id="22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基础教育需要大量优秀的教师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高等教育需要大量优秀的研究型人才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职业教育需要大量具有实践能力的技术人才</a:t>
                </a:r>
                <a:endParaRPr/>
              </a:p>
            </p:txBody>
          </p:sp>
          <p:pic>
            <p:nvPicPr>
              <p:cNvPr id="23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1" name=""/>
            <p:cNvGrpSpPr/>
            <p:nvPr/>
          </p:nvGrpSpPr>
          <p:grpSpPr>
            <a:xfrm>
              <a:off x="6431519" y="2074672"/>
              <a:ext cx="5100082" cy="4536540"/>
              <a:chOff x="660399" y="2074672"/>
              <a:chExt cx="5100082" cy="4536540"/>
            </a:xfrm>
          </p:grpSpPr>
          <p:sp>
            <p:nvSpPr>
              <p:cNvPr id="2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社会发展对教育人才培养模式的多样性</a:t>
                </a:r>
                <a:endParaRPr lang="en-US" altLang="zh-CN" sz="2000" b="1">
                  <a:latin typeface="Microsoft YaHei" panose="020b0503020204020204" pitchFamily="34" charset="-122"/>
                  <a:ea typeface="Microsoft YaHei" panose="020b0503020204020204" pitchFamily="34" charset="-122"/>
                </a:endParaRPr>
              </a:p>
            </p:txBody>
          </p:sp>
          <p:sp>
            <p:nvSpPr>
              <p:cNvPr id="2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教育学本科教育需要培养具有创新精神的人才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教育学本科教育需要培养具有实践能力的人才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教育学本科教育需要培养具有综合素质的人才</a:t>
                </a:r>
                <a:endParaRPr/>
              </a:p>
            </p:txBody>
          </p:sp>
          <p:pic>
            <p:nvPicPr>
              <p:cNvPr id="23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6" name="" descr="{&quot;isTemplate&quot;:true,&quot;type&quot;:3}"/>
        <p:cNvGrpSpPr/>
        <p:nvPr/>
      </p:nvGrpSpPr>
      <p:grpSpPr>
        <a:xfrm>
          <a:off x="0" y="0"/>
          <a:ext cx="0" cy="0"/>
        </a:xfrm>
      </p:grpSpPr>
      <p:sp>
        <p:nvSpPr>
          <p:cNvPr id="23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社会发展对教育资源配置的影响</a:t>
            </a:r>
            <a:endParaRPr lang="en-US" altLang="zh-CN" sz="2800" b="1">
              <a:latin typeface="+mj-ea"/>
              <a:ea typeface="+mj-ea"/>
            </a:endParaRPr>
          </a:p>
        </p:txBody>
      </p:sp>
      <p:grpSp>
        <p:nvGrpSpPr>
          <p:cNvPr id="23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39" name=""/>
            <p:cNvGrpSpPr/>
            <p:nvPr/>
          </p:nvGrpSpPr>
          <p:grpSpPr>
            <a:xfrm>
              <a:off x="660399" y="2074672"/>
              <a:ext cx="5100082" cy="4536540"/>
              <a:chOff x="660399" y="2074672"/>
              <a:chExt cx="5100082" cy="4536540"/>
            </a:xfrm>
          </p:grpSpPr>
          <p:sp>
            <p:nvSpPr>
              <p:cNvPr id="24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社会发展对教育资源配置的影响</a:t>
                </a:r>
                <a:endParaRPr lang="en-US" altLang="zh-CN" sz="2000" b="1">
                  <a:latin typeface="Microsoft YaHei" panose="020b0503020204020204" pitchFamily="34" charset="-122"/>
                  <a:ea typeface="Microsoft YaHei" panose="020b0503020204020204" pitchFamily="34" charset="-122"/>
                </a:endParaRPr>
              </a:p>
            </p:txBody>
          </p:sp>
          <p:sp>
            <p:nvSpPr>
              <p:cNvPr id="24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经济发展水平影响教育资源的投入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社会发展水平影响教育资源的配置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政策导向影响教育资源的分配</a:t>
                </a:r>
                <a:endParaRPr/>
              </a:p>
            </p:txBody>
          </p:sp>
          <p:pic>
            <p:nvPicPr>
              <p:cNvPr id="24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44" name=""/>
            <p:cNvGrpSpPr/>
            <p:nvPr/>
          </p:nvGrpSpPr>
          <p:grpSpPr>
            <a:xfrm>
              <a:off x="6431519" y="2074672"/>
              <a:ext cx="5100082" cy="4536540"/>
              <a:chOff x="660399" y="2074672"/>
              <a:chExt cx="5100082" cy="4536540"/>
            </a:xfrm>
          </p:grpSpPr>
          <p:sp>
            <p:nvSpPr>
              <p:cNvPr id="24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教育学本科教育需要优化资源配置</a:t>
                </a:r>
                <a:endParaRPr lang="en-US" altLang="zh-CN" sz="2000" b="1">
                  <a:latin typeface="Microsoft YaHei" panose="020b0503020204020204" pitchFamily="34" charset="-122"/>
                  <a:ea typeface="Microsoft YaHei" panose="020b0503020204020204" pitchFamily="34" charset="-122"/>
                </a:endParaRPr>
              </a:p>
            </p:txBody>
          </p:sp>
          <p:sp>
            <p:nvSpPr>
              <p:cNvPr id="24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提高教育资源的利用效率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加大对教育实践资源的投入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加强对教育人才资源的培养</a:t>
                </a:r>
                <a:endParaRPr/>
              </a:p>
            </p:txBody>
          </p:sp>
          <p:pic>
            <p:nvPicPr>
              <p:cNvPr id="24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9" name="" descr="{&quot;isTemplate&quot;:true,&quot;type&quot;:3}"/>
        <p:cNvGrpSpPr/>
        <p:nvPr/>
      </p:nvGrpSpPr>
      <p:grpSpPr>
        <a:xfrm>
          <a:off x="0" y="0"/>
          <a:ext cx="0" cy="0"/>
        </a:xfrm>
      </p:grpSpPr>
      <p:pic>
        <p:nvPicPr>
          <p:cNvPr id="250"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1"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2" name="Group 598"/>
            <p:cNvGrpSpPr/>
            <p:nvPr/>
          </p:nvGrpSpPr>
          <p:grpSpPr>
            <a:xfrm>
              <a:off x="763829" y="1414808"/>
              <a:ext cx="6972294" cy="2337649"/>
              <a:chOff x="763829" y="1414808"/>
              <a:chExt cx="6972294" cy="2337649"/>
            </a:xfrm>
          </p:grpSpPr>
          <p:sp>
            <p:nvSpPr>
              <p:cNvPr id="253"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社会发展对教育人才培养的要求</a:t>
                </a:r>
                <a:endParaRPr/>
              </a:p>
            </p:txBody>
          </p:sp>
          <p:sp>
            <p:nvSpPr>
              <p:cNvPr id="254"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培养具有创新精神和实践能力的人才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培养具有教育研究和教育实践能力的人才</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培养具有教育管理和教育指导能力的人才</a:t>
                </a:r>
                <a:endParaRPr/>
              </a:p>
            </p:txBody>
          </p:sp>
          <p:sp>
            <p:nvSpPr>
              <p:cNvPr id="255"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8"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9" name="Group 591"/>
            <p:cNvGrpSpPr/>
            <p:nvPr/>
          </p:nvGrpSpPr>
          <p:grpSpPr>
            <a:xfrm>
              <a:off x="689593" y="3949139"/>
              <a:ext cx="7078256" cy="2128975"/>
              <a:chOff x="689593" y="3949139"/>
              <a:chExt cx="7078256" cy="2128975"/>
            </a:xfrm>
          </p:grpSpPr>
          <p:sp>
            <p:nvSpPr>
              <p:cNvPr id="260"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教育学本科教育需要调整培养目标</a:t>
                </a:r>
                <a:endParaRPr/>
              </a:p>
            </p:txBody>
          </p:sp>
          <p:sp>
            <p:nvSpPr>
              <p:cNvPr id="261"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适应社会发展的需求，调整教育人才培养目标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加强教育改革，提高教育人才培养质量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优化课程体系，培养学生的综合素质</a:t>
                </a:r>
                <a:endParaRPr/>
              </a:p>
            </p:txBody>
          </p:sp>
          <p:sp>
            <p:nvSpPr>
              <p:cNvPr id="262"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3"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4"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5"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社会发展对教育人才培养的要求</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346592"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现代教育学本科教育与社会发展的互动关系</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pic>
        <p:nvPicPr>
          <p:cNvPr id="1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3" name="Group 598"/>
            <p:cNvGrpSpPr/>
            <p:nvPr/>
          </p:nvGrpSpPr>
          <p:grpSpPr>
            <a:xfrm>
              <a:off x="763829" y="1414808"/>
              <a:ext cx="6972294" cy="2337649"/>
              <a:chOff x="763829" y="1414808"/>
              <a:chExt cx="6972294" cy="2337649"/>
            </a:xfrm>
          </p:grpSpPr>
          <p:sp>
            <p:nvSpPr>
              <p:cNvPr id="1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现代教育学本科教育为社会发展培养合格的教育人才</a:t>
                </a:r>
                <a:endParaRPr/>
              </a:p>
            </p:txBody>
          </p:sp>
          <p:sp>
            <p:nvSpPr>
              <p:cNvPr id="1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为基础教育培养优秀教师，提高教育质量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为高等教育培养优秀研究型人才，推动科学研究</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为职业教育培养具有实践能力的技术人才，提高职业教育水平</a:t>
                </a:r>
                <a:endParaRPr/>
              </a:p>
            </p:txBody>
          </p:sp>
          <p:sp>
            <p:nvSpPr>
              <p:cNvPr id="1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0" name="Group 591"/>
            <p:cNvGrpSpPr/>
            <p:nvPr/>
          </p:nvGrpSpPr>
          <p:grpSpPr>
            <a:xfrm>
              <a:off x="689593" y="3949139"/>
              <a:ext cx="7078256" cy="2128975"/>
              <a:chOff x="689593" y="3949139"/>
              <a:chExt cx="7078256" cy="2128975"/>
            </a:xfrm>
          </p:grpSpPr>
          <p:sp>
            <p:nvSpPr>
              <p:cNvPr id="2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现代教育学本科教育推动社会文化的传承与创新</a:t>
                </a:r>
                <a:endParaRPr/>
              </a:p>
            </p:txBody>
          </p:sp>
          <p:sp>
            <p:nvSpPr>
              <p:cNvPr id="2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通过教育传承优秀传统文化，提高民族文化素质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通过教育培养创新人才，推动社会创新发展</a:t>
                </a:r>
                <a:endParaRPr/>
              </a:p>
            </p:txBody>
          </p:sp>
          <p:sp>
            <p:nvSpPr>
              <p:cNvPr id="2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现代教育学本科教育对社会发展的推动作用</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https://d.book118.com/416240221003010054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gray">
      <a:dk1>
        <a:srgbClr val="000000"/>
      </a:dk1>
      <a:lt1>
        <a:srgbClr val="FFFFFF"/>
      </a:lt1>
      <a:dk2>
        <a:srgbClr val="000000"/>
      </a:dk2>
      <a:lt2>
        <a:srgbClr val="FFFEFF"/>
      </a:lt2>
      <a:accent1>
        <a:srgbClr val="414042"/>
      </a:accent1>
      <a:accent2>
        <a:srgbClr val="B8B9B6"/>
      </a:accent2>
      <a:accent3>
        <a:srgbClr val="727371"/>
      </a:accent3>
      <a:accent4>
        <a:srgbClr val="1D1C1E"/>
      </a:accent4>
      <a:accent5>
        <a:srgbClr val="71756B"/>
      </a:accent5>
      <a:accent6>
        <a:srgbClr val="464A40"/>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现代教育学本科教育与社会发展</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2024-09-20T23:12:32.066</cp:lastPrinted>
  <dcterms:created xsi:type="dcterms:W3CDTF">2024-09-20T15:12:32Z</dcterms:created>
  <dcterms:modified xsi:type="dcterms:W3CDTF">2024-09-20T15:12:34Z</dcterms:modified>
</cp:coreProperties>
</file>