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4" r:id="rId27"/>
  </p:sldIdLst>
  <p:sldSz cx="12192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tags" Target="tags/tag1.xml" /><Relationship Id="rId29" Type="http://schemas.openxmlformats.org/officeDocument/2006/relationships/presProps" Target="presProps.xml" /><Relationship Id="rId3" Type="http://schemas.openxmlformats.org/officeDocument/2006/relationships/slideMaster" Target="slideMasters/slideMaster3.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EB197494-B785-49A5-A123-8D4253355219}"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5" name="PlaceHolder 1"/>
          <p:cNvSpPr>
            <a:spLocks noGrp="1"/>
          </p:cNvSpPr>
          <p:nvPr>
            <p:ph type="sldImg"/>
          </p:nvPr>
        </p:nvSpPr>
        <p:spPr>
          <a:xfrm>
            <a:off x="685800" y="1143000"/>
            <a:ext cx="5486040" cy="3085920"/>
          </a:xfrm>
          <a:prstGeom prst="rect">
            <a:avLst/>
          </a:prstGeom>
          <a:ln w="0">
            <a:noFill/>
          </a:ln>
        </p:spPr>
      </p:sp>
      <p:sp>
        <p:nvSpPr>
          <p:cNvPr id="436"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7"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8" name="PlaceHolder 1"/>
          <p:cNvSpPr>
            <a:spLocks noGrp="1"/>
          </p:cNvSpPr>
          <p:nvPr>
            <p:ph type="sldImg"/>
          </p:nvPr>
        </p:nvSpPr>
        <p:spPr>
          <a:xfrm>
            <a:off x="685800" y="1143000"/>
            <a:ext cx="5486040" cy="3085920"/>
          </a:xfrm>
          <a:prstGeom prst="rect">
            <a:avLst/>
          </a:prstGeom>
          <a:ln w="0">
            <a:noFill/>
          </a:ln>
        </p:spPr>
      </p:sp>
      <p:sp>
        <p:nvSpPr>
          <p:cNvPr id="439"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40"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41" name="PlaceHolder 1"/>
          <p:cNvSpPr>
            <a:spLocks noGrp="1"/>
          </p:cNvSpPr>
          <p:nvPr>
            <p:ph type="sldImg"/>
          </p:nvPr>
        </p:nvSpPr>
        <p:spPr>
          <a:xfrm>
            <a:off x="685800" y="1143000"/>
            <a:ext cx="5486040" cy="3085920"/>
          </a:xfrm>
          <a:prstGeom prst="rect">
            <a:avLst/>
          </a:prstGeom>
          <a:ln w="0">
            <a:noFill/>
          </a:ln>
        </p:spPr>
      </p:sp>
      <p:sp>
        <p:nvSpPr>
          <p:cNvPr id="442"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43"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44" name="PlaceHolder 1"/>
          <p:cNvSpPr>
            <a:spLocks noGrp="1"/>
          </p:cNvSpPr>
          <p:nvPr>
            <p:ph type="sldImg"/>
          </p:nvPr>
        </p:nvSpPr>
        <p:spPr>
          <a:xfrm>
            <a:off x="685800" y="1143000"/>
            <a:ext cx="5486040" cy="3085920"/>
          </a:xfrm>
          <a:prstGeom prst="rect">
            <a:avLst/>
          </a:prstGeom>
          <a:ln w="0">
            <a:noFill/>
          </a:ln>
        </p:spPr>
      </p:sp>
      <p:sp>
        <p:nvSpPr>
          <p:cNvPr id="445"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46"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47" name="PlaceHolder 1"/>
          <p:cNvSpPr>
            <a:spLocks noGrp="1"/>
          </p:cNvSpPr>
          <p:nvPr>
            <p:ph type="sldImg"/>
          </p:nvPr>
        </p:nvSpPr>
        <p:spPr>
          <a:xfrm>
            <a:off x="685800" y="1143000"/>
            <a:ext cx="5486040" cy="3085920"/>
          </a:xfrm>
          <a:prstGeom prst="rect">
            <a:avLst/>
          </a:prstGeom>
          <a:ln w="0">
            <a:noFill/>
          </a:ln>
        </p:spPr>
      </p:sp>
      <p:sp>
        <p:nvSpPr>
          <p:cNvPr id="448"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49"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50" name="PlaceHolder 1"/>
          <p:cNvSpPr>
            <a:spLocks noGrp="1"/>
          </p:cNvSpPr>
          <p:nvPr>
            <p:ph type="sldImg"/>
          </p:nvPr>
        </p:nvSpPr>
        <p:spPr>
          <a:xfrm>
            <a:off x="685800" y="1143000"/>
            <a:ext cx="5486040" cy="3085920"/>
          </a:xfrm>
          <a:prstGeom prst="rect">
            <a:avLst/>
          </a:prstGeom>
          <a:ln w="0">
            <a:noFill/>
          </a:ln>
        </p:spPr>
      </p:sp>
      <p:sp>
        <p:nvSpPr>
          <p:cNvPr id="451"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52"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328059E-EA27-447D-AB31-0EF3F0A329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FB8013-2641-42F8-8440-05ED2BAEEE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BD31207-F9B8-4136-8121-68896D505B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8837DC8-7D00-4F6A-8520-0CD17F7842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30847DC-DB4C-40A6-9CBD-FDBB61EEC70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159B37A-A4F6-49E9-A8DE-0FBED44BD27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EF27589-B6A9-4954-9FED-A30C18E33D0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8B3C1E-43D7-4212-9C4F-BD20E7701D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BAB786-EFFD-47EE-A514-425526DB26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F3F90F-E2B9-460B-8023-739292B84E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256A3B-872F-4650-A65F-F1A33CE0EC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8EA690FE-F792-45F7-8CD0-8846D7E696B2}"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CDE9741E-A9B6-44FA-95CA-4FE9E2D978FC}"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6243101012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2" name="任意多边形: 形状 18"/>
          <p:cNvSpPr/>
          <p:nvPr/>
        </p:nvSpPr>
        <p:spPr>
          <a:xfrm>
            <a:off x="6073920" y="-2743200"/>
            <a:ext cx="7200720" cy="7200720"/>
          </a:xfrm>
          <a:custGeom>
            <a:gdLst>
              <a:gd name="textAreaLeft" fmla="*/ 0 w 7200720"/>
              <a:gd name="textAreaRight" fmla="*/ 7201080 w 7200720"/>
              <a:gd name="textAreaTop" fmla="*/ 0 h 7200720"/>
              <a:gd name="textAreaBottom" fmla="*/ 7201080 h 72007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73"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设备操作与维修培训的维修案例分析</a:t>
            </a:r>
            <a:endParaRPr lang="en-US" sz="6000" b="0" strike="noStrike" spc="-1">
              <a:solidFill>
                <a:schemeClr val="dk1"/>
              </a:solidFill>
              <a:latin typeface="Arial"/>
            </a:endParaRPr>
          </a:p>
        </p:txBody>
      </p:sp>
      <p:sp>
        <p:nvSpPr>
          <p:cNvPr id="74"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dk1"/>
                </a:solidFill>
                <a:latin typeface="Arial"/>
                <a:ea typeface="微软雅黑"/>
              </a:rPr>
              <a:t> </a:t>
            </a:r>
            <a:endParaRPr lang="en-US" sz="2400" b="0" strike="noStrike" spc="-1">
              <a:solidFill>
                <a:srgbClr val="000000"/>
              </a:solidFill>
              <a:latin typeface="Arial"/>
            </a:endParaRPr>
          </a:p>
        </p:txBody>
      </p:sp>
      <p:sp>
        <p:nvSpPr>
          <p:cNvPr id="75"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dk1"/>
                </a:solidFill>
                <a:latin typeface="Arial"/>
                <a:ea typeface="微软雅黑"/>
              </a:rPr>
              <a:t>  </a:t>
            </a:r>
            <a:r>
              <a:rPr lang="zh-CN" sz="1800" b="0" strike="noStrike" spc="-1">
                <a:solidFill>
                  <a:schemeClr val="dk1"/>
                </a:solidFill>
                <a:latin typeface="Arial"/>
                <a:ea typeface="微软雅黑"/>
              </a:rPr>
              <a:t>汇报人：魏老师                                              </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6" name="任意多边形: 形状 15"/>
          <p:cNvSpPr/>
          <p:nvPr/>
        </p:nvSpPr>
        <p:spPr>
          <a:xfrm>
            <a:off x="-2549520" y="2349360"/>
            <a:ext cx="7200720" cy="7200720"/>
          </a:xfrm>
          <a:custGeom>
            <a:gdLst>
              <a:gd name="textAreaLeft" fmla="*/ 0 w 7200720"/>
              <a:gd name="textAreaRight" fmla="*/ 7201080 w 7200720"/>
              <a:gd name="textAreaTop" fmla="*/ 0 h 7200720"/>
              <a:gd name="textAreaBottom" fmla="*/ 7201080 h 72007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7" name="任意多边形: 形状 16"/>
          <p:cNvSpPr/>
          <p:nvPr/>
        </p:nvSpPr>
        <p:spPr>
          <a:xfrm>
            <a:off x="10299600" y="-1333440"/>
            <a:ext cx="3784320" cy="3784320"/>
          </a:xfrm>
          <a:custGeom>
            <a:gdLst>
              <a:gd name="textAreaLeft" fmla="*/ 0 w 3784320"/>
              <a:gd name="textAreaRight" fmla="*/ 3784680 w 3784320"/>
              <a:gd name="textAreaTop" fmla="*/ 0 h 3784320"/>
              <a:gd name="textAreaBottom" fmla="*/ 3784680 h 37843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0E3754">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8"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目录</a:t>
            </a:r>
            <a:endParaRPr lang="en-US" sz="3600" b="0" strike="noStrike" spc="-1">
              <a:solidFill>
                <a:schemeClr val="dk1"/>
              </a:solidFill>
              <a:latin typeface="Arial"/>
            </a:endParaRPr>
          </a:p>
        </p:txBody>
      </p:sp>
      <p:sp>
        <p:nvSpPr>
          <p:cNvPr id="79"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1</a:t>
            </a:r>
            <a:r>
              <a:rPr lang="zh-CN" sz="2400" b="0" strike="noStrike" spc="-1">
                <a:solidFill>
                  <a:schemeClr val="dk1"/>
                </a:solidFill>
                <a:latin typeface="微软雅黑"/>
                <a:ea typeface="微软雅黑"/>
              </a:rPr>
              <a:t>章  简介</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2</a:t>
            </a:r>
            <a:r>
              <a:rPr lang="zh-CN" sz="2400" b="0" strike="noStrike" spc="-1">
                <a:solidFill>
                  <a:schemeClr val="dk1"/>
                </a:solidFill>
                <a:latin typeface="微软雅黑"/>
                <a:ea typeface="微软雅黑"/>
              </a:rPr>
              <a:t>章  设备操作培训</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3</a:t>
            </a:r>
            <a:r>
              <a:rPr lang="zh-CN" sz="2400" b="0" strike="noStrike" spc="-1">
                <a:solidFill>
                  <a:schemeClr val="dk1"/>
                </a:solidFill>
                <a:latin typeface="微软雅黑"/>
                <a:ea typeface="微软雅黑"/>
              </a:rPr>
              <a:t>章  设备维修培训</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4</a:t>
            </a:r>
            <a:r>
              <a:rPr lang="zh-CN" sz="2400" b="0" strike="noStrike" spc="-1">
                <a:solidFill>
                  <a:schemeClr val="dk1"/>
                </a:solidFill>
                <a:latin typeface="微软雅黑"/>
                <a:ea typeface="微软雅黑"/>
              </a:rPr>
              <a:t>章  维修案例分析</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5</a:t>
            </a:r>
            <a:r>
              <a:rPr lang="zh-CN" sz="2400" b="0" strike="noStrike" spc="-1">
                <a:solidFill>
                  <a:schemeClr val="dk1"/>
                </a:solidFill>
                <a:latin typeface="微软雅黑"/>
                <a:ea typeface="微软雅黑"/>
              </a:rPr>
              <a:t>章  总结</a:t>
            </a:r>
            <a:endParaRPr lang="en-US" sz="2400" b="0" strike="noStrike" spc="-1">
              <a:solidFill>
                <a:srgbClr val="000000"/>
              </a:solidFill>
              <a:latin typeface="Arial"/>
            </a:endParaRPr>
          </a:p>
          <a:p>
            <a:pPr defTabSz="914400">
              <a:lnSpc>
                <a:spcPct val="100000"/>
              </a:lnSpc>
            </a:pPr>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6</a:t>
            </a:r>
            <a:r>
              <a:rPr lang="zh-CN" sz="2400" b="0" strike="noStrike" spc="-1">
                <a:solidFill>
                  <a:schemeClr val="dk1"/>
                </a:solidFill>
                <a:latin typeface="微软雅黑"/>
                <a:ea typeface="微软雅黑"/>
              </a:rPr>
              <a:t>章  总结与展望</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0" name="任意多边形: 形状 46"/>
          <p:cNvSpPr/>
          <p:nvPr/>
        </p:nvSpPr>
        <p:spPr>
          <a:xfrm>
            <a:off x="-398520" y="-2743200"/>
            <a:ext cx="7200720" cy="7200720"/>
          </a:xfrm>
          <a:custGeom>
            <a:gdLst>
              <a:gd name="textAreaLeft" fmla="*/ 0 w 7200720"/>
              <a:gd name="textAreaRight" fmla="*/ 7201080 w 7200720"/>
              <a:gd name="textAreaTop" fmla="*/ 0 h 7200720"/>
              <a:gd name="textAreaBottom" fmla="*/ 7201080 h 72007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8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第一章 简介</a:t>
            </a:r>
            <a:endParaRPr lang="en-US" sz="3600" b="0" strike="noStrike" spc="-1">
              <a:solidFill>
                <a:schemeClr val="dk1"/>
              </a:solidFill>
              <a:latin typeface="Arial"/>
            </a:endParaRPr>
          </a:p>
        </p:txBody>
      </p:sp>
      <p:sp>
        <p:nvSpPr>
          <p:cNvPr id="8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p:bgPr>
    </p:bg>
    <p:spTree>
      <p:nvGrpSpPr>
        <p:cNvPr id="1" name=""/>
        <p:cNvGrpSpPr/>
        <p:nvPr/>
      </p:nvGrpSpPr>
      <p:grpSpPr>
        <a:xfrm>
          <a:off x="0" y="0"/>
          <a:ext cx="0" cy="0"/>
        </a:xfrm>
      </p:grpSpPr>
      <p:sp>
        <p:nvSpPr>
          <p:cNvPr id="84"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fontScale="65555"/>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设备操作与维修培训的维修案例分析</a:t>
            </a:r>
            <a:endParaRPr lang="en-US" sz="3600" b="0" strike="noStrike" spc="-1">
              <a:solidFill>
                <a:schemeClr val="dk1"/>
              </a:solidFill>
              <a:latin typeface="Arial"/>
            </a:endParaRPr>
          </a:p>
        </p:txBody>
      </p:sp>
      <p:sp>
        <p:nvSpPr>
          <p:cNvPr id="85" name="content"/>
          <p:cNvSpPr/>
          <p:nvPr/>
        </p:nvSpPr>
        <p:spPr>
          <a:xfrm>
            <a:off x="246960" y="1633320"/>
            <a:ext cx="5336640" cy="3968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设备操作与维修培训是企业中非常重要的一环，通过维修案例分析可以更好地培训员工，提高设备的使用效率和维修水平。本次</a:t>
            </a:r>
            <a:r>
              <a:rPr lang="en-US" sz="2000" b="0" strike="noStrike" spc="-1">
                <a:solidFill>
                  <a:schemeClr val="dk1"/>
                </a:solidFill>
                <a:latin typeface="微软雅黑"/>
                <a:ea typeface="微软雅黑"/>
              </a:rPr>
              <a:t>PPT</a:t>
            </a:r>
            <a:r>
              <a:rPr lang="zh-CN" sz="2000" b="0" strike="noStrike" spc="-1">
                <a:solidFill>
                  <a:schemeClr val="dk1"/>
                </a:solidFill>
                <a:latin typeface="微软雅黑"/>
                <a:ea typeface="微软雅黑"/>
              </a:rPr>
              <a:t>旨在深入探讨设备操作与维修培训中的案例分析，帮助读者更好地理解和应用知识。</a:t>
            </a:r>
            <a:endParaRPr lang="en-US" sz="2000" b="0" strike="noStrike" spc="-1">
              <a:solidFill>
                <a:srgbClr val="000000"/>
              </a:solidFill>
              <a:latin typeface="Arial"/>
            </a:endParaRPr>
          </a:p>
        </p:txBody>
      </p:sp>
      <p:sp>
        <p:nvSpPr>
          <p:cNvPr id="86" name="任意多边形: 形状 3"/>
          <p:cNvSpPr/>
          <p:nvPr/>
        </p:nvSpPr>
        <p:spPr>
          <a:xfrm>
            <a:off x="5425560" y="4414680"/>
            <a:ext cx="1340640" cy="1340640"/>
          </a:xfrm>
          <a:custGeom>
            <a:gdLst>
              <a:gd name="textAreaLeft" fmla="*/ 0 w 1340640"/>
              <a:gd name="textAreaRight" fmla="*/ 1341000 w 1340640"/>
              <a:gd name="textAreaTop" fmla="*/ 0 h 1340640"/>
              <a:gd name="textAreaBottom" fmla="*/ 1341000 h 13406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7" name="平行四边形 1"/>
          <p:cNvSpPr/>
          <p:nvPr/>
        </p:nvSpPr>
        <p:spPr>
          <a:xfrm>
            <a:off x="7625880" y="0"/>
            <a:ext cx="2914200" cy="685764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8" name="任意多边形: 形状 7"/>
          <p:cNvSpPr/>
          <p:nvPr/>
        </p:nvSpPr>
        <p:spPr>
          <a:xfrm>
            <a:off x="9192960" y="1080720"/>
            <a:ext cx="4168440" cy="4168440"/>
          </a:xfrm>
          <a:custGeom>
            <a:gdLst>
              <a:gd name="textAreaLeft" fmla="*/ 0 w 4168440"/>
              <a:gd name="textAreaRight" fmla="*/ 4168800 w 4168440"/>
              <a:gd name="textAreaTop" fmla="*/ 0 h 4168440"/>
              <a:gd name="textAreaBottom" fmla="*/ 4168800 h 41684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9" name="任意多边形: 形状 7"/>
          <p:cNvSpPr/>
          <p:nvPr/>
        </p:nvSpPr>
        <p:spPr>
          <a:xfrm>
            <a:off x="1636920" y="1780560"/>
            <a:ext cx="8917920" cy="8917920"/>
          </a:xfrm>
          <a:custGeom>
            <a:gdLst>
              <a:gd name="textAreaLeft" fmla="*/ 0 w 8917920"/>
              <a:gd name="textAreaRight" fmla="*/ 8918280 w 8917920"/>
              <a:gd name="textAreaTop" fmla="*/ 0 h 8917920"/>
              <a:gd name="textAreaBottom" fmla="*/ 8918280 h 89179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0"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设备操作培训的意义</a:t>
            </a:r>
            <a:endParaRPr lang="en-US" sz="3600" b="0" strike="noStrike" spc="-1">
              <a:solidFill>
                <a:schemeClr val="dk1"/>
              </a:solidFill>
              <a:latin typeface="Arial"/>
            </a:endParaRPr>
          </a:p>
        </p:txBody>
      </p:sp>
      <p:sp>
        <p:nvSpPr>
          <p:cNvPr id="91"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有效操作设备</a:t>
            </a:r>
            <a:endParaRPr lang="en-US" sz="1600" b="0" strike="noStrike" spc="-1">
              <a:solidFill>
                <a:srgbClr val="000000"/>
              </a:solidFill>
              <a:latin typeface="Arial"/>
            </a:endParaRPr>
          </a:p>
        </p:txBody>
      </p:sp>
      <p:sp>
        <p:nvSpPr>
          <p:cNvPr id="92"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提高员工操作技能</a:t>
            </a:r>
            <a:endParaRPr lang="en-US" sz="2000" b="0" strike="noStrike" spc="-1">
              <a:solidFill>
                <a:srgbClr val="000000"/>
              </a:solidFill>
              <a:latin typeface="Arial"/>
            </a:endParaRPr>
          </a:p>
        </p:txBody>
      </p:sp>
      <p:sp>
        <p:nvSpPr>
          <p:cNvPr id="93"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预防维修问题</a:t>
            </a:r>
            <a:endParaRPr lang="en-US" sz="1600" b="0" strike="noStrike" spc="-1">
              <a:solidFill>
                <a:srgbClr val="000000"/>
              </a:solidFill>
              <a:latin typeface="Arial"/>
            </a:endParaRPr>
          </a:p>
        </p:txBody>
      </p:sp>
      <p:sp>
        <p:nvSpPr>
          <p:cNvPr id="94"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减少设备故障次数</a:t>
            </a:r>
            <a:endParaRPr lang="en-US" sz="2000" b="0" strike="noStrike" spc="-1">
              <a:solidFill>
                <a:srgbClr val="000000"/>
              </a:solidFill>
              <a:latin typeface="Arial"/>
            </a:endParaRPr>
          </a:p>
        </p:txBody>
      </p:sp>
      <p:sp>
        <p:nvSpPr>
          <p:cNvPr id="95"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提升工作效率</a:t>
            </a:r>
            <a:endParaRPr lang="en-US" sz="1600" b="0" strike="noStrike" spc="-1">
              <a:solidFill>
                <a:srgbClr val="000000"/>
              </a:solidFill>
              <a:latin typeface="Arial"/>
            </a:endParaRPr>
          </a:p>
        </p:txBody>
      </p:sp>
      <p:sp>
        <p:nvSpPr>
          <p:cNvPr id="96"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提高生产效率</a:t>
            </a:r>
            <a:endParaRPr lang="en-US" sz="2000" b="0" strike="noStrike" spc="-1">
              <a:solidFill>
                <a:srgbClr val="000000"/>
              </a:solidFill>
              <a:latin typeface="Arial"/>
            </a:endParaRPr>
          </a:p>
        </p:txBody>
      </p:sp>
      <p:sp>
        <p:nvSpPr>
          <p:cNvPr id="97"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98"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p:bgPr>
    </p:bg>
    <p:spTree>
      <p:nvGrpSpPr>
        <p:cNvPr id="1" name=""/>
        <p:cNvGrpSpPr/>
        <p:nvPr/>
      </p:nvGrpSpPr>
      <p:grpSpPr>
        <a:xfrm>
          <a:off x="0" y="0"/>
          <a:ext cx="0" cy="0"/>
        </a:xfrm>
      </p:grpSpPr>
      <p:sp>
        <p:nvSpPr>
          <p:cNvPr id="9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0" name="title"/>
          <p:cNvSpPr/>
          <p:nvPr/>
        </p:nvSpPr>
        <p:spPr>
          <a:xfrm>
            <a:off x="263520" y="980280"/>
            <a:ext cx="3102840" cy="123552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维修培训的重要性</a:t>
            </a:r>
            <a:endParaRPr lang="en-US" sz="2800" b="0" strike="noStrike" spc="-1">
              <a:solidFill>
                <a:srgbClr val="000000"/>
              </a:solidFill>
              <a:latin typeface="Arial"/>
            </a:endParaRPr>
          </a:p>
        </p:txBody>
      </p:sp>
      <p:sp>
        <p:nvSpPr>
          <p:cNvPr id="101" name="content"/>
          <p:cNvSpPr/>
          <p:nvPr/>
        </p:nvSpPr>
        <p:spPr>
          <a:xfrm>
            <a:off x="689760" y="2841480"/>
            <a:ext cx="2280600" cy="232956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维修培训是保障设备正常运行的关键，通过培训可以提高维修人员的技能水平，减少维修成本和停机时间，确保设备的可靠性和稳定性。</a:t>
            </a:r>
            <a:endParaRPr lang="en-US" sz="1800" b="0" strike="noStrike" spc="-1">
              <a:solidFill>
                <a:srgbClr val="000000"/>
              </a:solidFill>
              <a:latin typeface="Arial"/>
            </a:endParaRPr>
          </a:p>
        </p:txBody>
      </p:sp>
      <p:sp>
        <p:nvSpPr>
          <p:cNvPr id="10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
        <p:nvSpPr>
          <p:cNvPr id="103" name="任意多边形: 形状 3"/>
          <p:cNvSpPr/>
          <p:nvPr/>
        </p:nvSpPr>
        <p:spPr>
          <a:xfrm>
            <a:off x="5425560" y="4414680"/>
            <a:ext cx="1340640" cy="1340640"/>
          </a:xfrm>
          <a:custGeom>
            <a:gdLst>
              <a:gd name="textAreaLeft" fmla="*/ 0 w 1340640"/>
              <a:gd name="textAreaRight" fmla="*/ 1341000 w 1340640"/>
              <a:gd name="textAreaTop" fmla="*/ 0 h 1340640"/>
              <a:gd name="textAreaBottom" fmla="*/ 1341000 h 13406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平行四边形 8"/>
          <p:cNvSpPr/>
          <p:nvPr/>
        </p:nvSpPr>
        <p:spPr>
          <a:xfrm>
            <a:off x="7625880" y="0"/>
            <a:ext cx="2914200" cy="685764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5" name="任意多边形: 形状 7"/>
          <p:cNvSpPr/>
          <p:nvPr/>
        </p:nvSpPr>
        <p:spPr>
          <a:xfrm>
            <a:off x="9192960" y="1080720"/>
            <a:ext cx="4168440" cy="4168440"/>
          </a:xfrm>
          <a:custGeom>
            <a:gdLst>
              <a:gd name="textAreaLeft" fmla="*/ 0 w 4168440"/>
              <a:gd name="textAreaRight" fmla="*/ 4168800 w 4168440"/>
              <a:gd name="textAreaTop" fmla="*/ 0 h 4168440"/>
              <a:gd name="textAreaBottom" fmla="*/ 4168800 h 41684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7"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理解设备工作原理</a:t>
            </a:r>
            <a:endParaRPr lang="en-US" sz="1800" b="0" strike="noStrike" spc="-1">
              <a:solidFill>
                <a:srgbClr val="000000"/>
              </a:solidFill>
              <a:latin typeface="Arial"/>
            </a:endParaRPr>
          </a:p>
        </p:txBody>
      </p:sp>
      <p:sp>
        <p:nvSpPr>
          <p:cNvPr id="108"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深入了解设备结构</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掌握工作原理</a:t>
            </a:r>
            <a:endParaRPr lang="en-US" sz="1400" b="0" strike="noStrike" spc="-1">
              <a:solidFill>
                <a:srgbClr val="000000"/>
              </a:solidFill>
              <a:latin typeface="Arial"/>
            </a:endParaRPr>
          </a:p>
        </p:txBody>
      </p:sp>
      <p:sp>
        <p:nvSpPr>
          <p:cNvPr id="10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0"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提高工作应变能力</a:t>
            </a:r>
            <a:endParaRPr lang="en-US" sz="1800" b="0" strike="noStrike" spc="-1">
              <a:solidFill>
                <a:srgbClr val="000000"/>
              </a:solidFill>
              <a:latin typeface="Arial"/>
            </a:endParaRPr>
          </a:p>
        </p:txBody>
      </p:sp>
      <p:sp>
        <p:nvSpPr>
          <p:cNvPr id="111"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灵活处理各种情况</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提高工作效率</a:t>
            </a:r>
            <a:endParaRPr lang="en-US" sz="1400" b="0" strike="noStrike" spc="-1">
              <a:solidFill>
                <a:srgbClr val="000000"/>
              </a:solidFill>
              <a:latin typeface="Arial"/>
            </a:endParaRPr>
          </a:p>
        </p:txBody>
      </p:sp>
      <p:sp>
        <p:nvSpPr>
          <p:cNvPr id="11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3"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14"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115"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案例分析的价值</a:t>
            </a:r>
            <a:endParaRPr lang="en-US" sz="3600" b="0" strike="noStrike" spc="-1">
              <a:solidFill>
                <a:schemeClr val="dk1"/>
              </a:solidFill>
              <a:latin typeface="Arial"/>
            </a:endParaRPr>
          </a:p>
        </p:txBody>
      </p:sp>
      <p:sp>
        <p:nvSpPr>
          <p:cNvPr id="11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7"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学习解决问题的方法</a:t>
            </a:r>
            <a:endParaRPr lang="en-US" sz="1800" b="0" strike="noStrike" spc="-1">
              <a:solidFill>
                <a:srgbClr val="000000"/>
              </a:solidFill>
              <a:latin typeface="Arial"/>
            </a:endParaRPr>
          </a:p>
        </p:txBody>
      </p:sp>
      <p:sp>
        <p:nvSpPr>
          <p:cNvPr id="118"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通过真实案例学习</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提升问题解决能力</a:t>
            </a:r>
            <a:endParaRPr lang="en-US" sz="14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9" name="任意多边形: 形状 7"/>
          <p:cNvSpPr/>
          <p:nvPr/>
        </p:nvSpPr>
        <p:spPr>
          <a:xfrm>
            <a:off x="1636920" y="1780560"/>
            <a:ext cx="8917920" cy="8917920"/>
          </a:xfrm>
          <a:custGeom>
            <a:gdLst>
              <a:gd name="textAreaLeft" fmla="*/ 0 w 8917920"/>
              <a:gd name="textAreaRight" fmla="*/ 8918280 w 8917920"/>
              <a:gd name="textAreaTop" fmla="*/ 0 h 8917920"/>
              <a:gd name="textAreaBottom" fmla="*/ 8918280 h 89179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0"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培训案例分析的步骤</a:t>
            </a:r>
            <a:endParaRPr lang="en-US" sz="3600" b="0" strike="noStrike" spc="-1">
              <a:solidFill>
                <a:schemeClr val="dk1"/>
              </a:solidFill>
              <a:latin typeface="Arial"/>
            </a:endParaRPr>
          </a:p>
        </p:txBody>
      </p:sp>
      <p:sp>
        <p:nvSpPr>
          <p:cNvPr id="121"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明确学习重点</a:t>
            </a:r>
            <a:endParaRPr lang="en-US" sz="1600" b="0" strike="noStrike" spc="-1">
              <a:solidFill>
                <a:srgbClr val="000000"/>
              </a:solidFill>
              <a:latin typeface="Arial"/>
            </a:endParaRPr>
          </a:p>
        </p:txBody>
      </p:sp>
      <p:sp>
        <p:nvSpPr>
          <p:cNvPr id="122"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确定案例目标</a:t>
            </a:r>
            <a:endParaRPr lang="en-US" sz="2000" b="0" strike="noStrike" spc="-1">
              <a:solidFill>
                <a:srgbClr val="000000"/>
              </a:solidFill>
              <a:latin typeface="Arial"/>
            </a:endParaRPr>
          </a:p>
        </p:txBody>
      </p:sp>
      <p:sp>
        <p:nvSpPr>
          <p:cNvPr id="123"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了解案例环境</a:t>
            </a:r>
            <a:endParaRPr lang="en-US" sz="1600" b="0" strike="noStrike" spc="-1">
              <a:solidFill>
                <a:srgbClr val="000000"/>
              </a:solidFill>
              <a:latin typeface="Arial"/>
            </a:endParaRPr>
          </a:p>
        </p:txBody>
      </p:sp>
      <p:sp>
        <p:nvSpPr>
          <p:cNvPr id="124"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分析案例背景</a:t>
            </a:r>
            <a:endParaRPr lang="en-US" sz="2000" b="0" strike="noStrike" spc="-1">
              <a:solidFill>
                <a:srgbClr val="000000"/>
              </a:solidFill>
              <a:latin typeface="Arial"/>
            </a:endParaRPr>
          </a:p>
        </p:txBody>
      </p:sp>
      <p:sp>
        <p:nvSpPr>
          <p:cNvPr id="125"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归纳问题解决</a:t>
            </a:r>
            <a:endParaRPr lang="en-US" sz="1600" b="0" strike="noStrike" spc="-1">
              <a:solidFill>
                <a:srgbClr val="000000"/>
              </a:solidFill>
              <a:latin typeface="Arial"/>
            </a:endParaRPr>
          </a:p>
        </p:txBody>
      </p:sp>
      <p:sp>
        <p:nvSpPr>
          <p:cNvPr id="126"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总结解决方案</a:t>
            </a:r>
            <a:endParaRPr lang="en-US" sz="2000" b="0" strike="noStrike" spc="-1">
              <a:solidFill>
                <a:srgbClr val="000000"/>
              </a:solidFill>
              <a:latin typeface="Arial"/>
            </a:endParaRPr>
          </a:p>
        </p:txBody>
      </p:sp>
      <p:sp>
        <p:nvSpPr>
          <p:cNvPr id="127"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提炼实践经验</a:t>
            </a:r>
            <a:endParaRPr lang="en-US" sz="1600" b="0" strike="noStrike" spc="-1">
              <a:solidFill>
                <a:srgbClr val="000000"/>
              </a:solidFill>
              <a:latin typeface="Arial"/>
            </a:endParaRPr>
          </a:p>
        </p:txBody>
      </p:sp>
      <p:sp>
        <p:nvSpPr>
          <p:cNvPr id="128"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分享经验教训</a:t>
            </a:r>
            <a:endParaRPr lang="en-US" sz="20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9" name="矩形 9"/>
          <p:cNvSpPr/>
          <p:nvPr/>
        </p:nvSpPr>
        <p:spPr>
          <a:xfrm>
            <a:off x="0" y="0"/>
            <a:ext cx="12191760" cy="6857640"/>
          </a:xfrm>
          <a:custGeom>
            <a:gdLst>
              <a:gd name="textAreaLeft" fmla="*/ 0 w 12191760"/>
              <a:gd name="textAreaRight" fmla="*/ 12192120 w 12191760"/>
              <a:gd name="textAreaTop" fmla="*/ 0 h 6857640"/>
              <a:gd name="textAreaBottom" fmla="*/ 6858000 h 6857640"/>
            </a:gdLst>
            <a:rect l="textAreaLeft" t="textAreaTop" r="textAreaRight" b="textAreaBottom"/>
            <a:pathLst>
              <a:path w="12192000" h="6858000">
                <a:moveTo>
                  <a:pt x="0" y="0"/>
                </a:moveTo>
                <a:lnTo>
                  <a:pt x="12192000" y="0"/>
                </a:lnTo>
                <a:cubicBezTo>
                  <a:pt x="12189041" y="1025371"/>
                  <a:pt x="12186081" y="2050741"/>
                  <a:pt x="12183122" y="3076112"/>
                </a:cubicBezTo>
                <a:lnTo>
                  <a:pt x="0" y="6858000"/>
                </a:lnTo>
                <a:lnTo>
                  <a:pt x="0" y="0"/>
                </a:ln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0"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案例分析实例</a:t>
            </a:r>
            <a:endParaRPr lang="en-US" sz="3600" b="0" strike="noStrike" spc="-1">
              <a:solidFill>
                <a:schemeClr val="dk1"/>
              </a:solidFill>
              <a:latin typeface="Arial"/>
            </a:endParaRPr>
          </a:p>
        </p:txBody>
      </p:sp>
      <p:sp>
        <p:nvSpPr>
          <p:cNvPr id="131"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分析设备故障原因</a:t>
            </a:r>
            <a:endParaRPr lang="en-US" sz="1600" b="0" strike="noStrike" spc="-1">
              <a:solidFill>
                <a:srgbClr val="000000"/>
              </a:solidFill>
              <a:latin typeface="Arial"/>
            </a:endParaRPr>
          </a:p>
        </p:txBody>
      </p:sp>
      <p:sp>
        <p:nvSpPr>
          <p:cNvPr id="132"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故障排查</a:t>
            </a:r>
            <a:endParaRPr lang="en-US" sz="2000" b="0" strike="noStrike" spc="-1">
              <a:solidFill>
                <a:srgbClr val="000000"/>
              </a:solidFill>
              <a:latin typeface="Arial"/>
            </a:endParaRPr>
          </a:p>
        </p:txBody>
      </p:sp>
      <p:sp>
        <p:nvSpPr>
          <p:cNvPr id="13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34"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定期保养设备</a:t>
            </a:r>
            <a:endParaRPr lang="en-US" sz="1600" b="0" strike="noStrike" spc="-1">
              <a:solidFill>
                <a:srgbClr val="000000"/>
              </a:solidFill>
              <a:latin typeface="Arial"/>
            </a:endParaRPr>
          </a:p>
        </p:txBody>
      </p:sp>
      <p:sp>
        <p:nvSpPr>
          <p:cNvPr id="135"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维护保养</a:t>
            </a:r>
            <a:endParaRPr lang="en-US" sz="2000" b="0" strike="noStrike" spc="-1">
              <a:solidFill>
                <a:srgbClr val="000000"/>
              </a:solidFill>
              <a:latin typeface="Arial"/>
            </a:endParaRPr>
          </a:p>
        </p:txBody>
      </p:sp>
      <p:sp>
        <p:nvSpPr>
          <p:cNvPr id="13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137"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制定维修方案</a:t>
            </a:r>
            <a:endParaRPr lang="en-US" sz="1600" b="0" strike="noStrike" spc="-1">
              <a:solidFill>
                <a:srgbClr val="000000"/>
              </a:solidFill>
              <a:latin typeface="Arial"/>
            </a:endParaRPr>
          </a:p>
        </p:txBody>
      </p:sp>
      <p:sp>
        <p:nvSpPr>
          <p:cNvPr id="138"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技术维修</a:t>
            </a:r>
            <a:endParaRPr lang="en-US" sz="2000" b="0" strike="noStrike" spc="-1">
              <a:solidFill>
                <a:srgbClr val="000000"/>
              </a:solidFill>
              <a:latin typeface="Arial"/>
            </a:endParaRPr>
          </a:p>
        </p:txBody>
      </p:sp>
      <p:sp>
        <p:nvSpPr>
          <p:cNvPr id="139" name="椭圆 1"/>
          <p:cNvSpPr/>
          <p:nvPr/>
        </p:nvSpPr>
        <p:spPr>
          <a:xfrm>
            <a:off x="669240" y="47948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0" name="任意多边形: 形状 46"/>
          <p:cNvSpPr/>
          <p:nvPr/>
        </p:nvSpPr>
        <p:spPr>
          <a:xfrm>
            <a:off x="-398520" y="-2743200"/>
            <a:ext cx="7200720" cy="7200720"/>
          </a:xfrm>
          <a:custGeom>
            <a:gdLst>
              <a:gd name="textAreaLeft" fmla="*/ 0 w 7200720"/>
              <a:gd name="textAreaRight" fmla="*/ 7201080 w 7200720"/>
              <a:gd name="textAreaTop" fmla="*/ 0 h 7200720"/>
              <a:gd name="textAreaBottom" fmla="*/ 7201080 h 72007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4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4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2</a:t>
            </a:r>
            <a:r>
              <a:rPr lang="zh-CN" sz="3600" b="1" strike="noStrike" spc="299">
                <a:solidFill>
                  <a:schemeClr val="dk1"/>
                </a:solidFill>
                <a:latin typeface="Arial"/>
                <a:ea typeface="微软雅黑"/>
              </a:rPr>
              <a:t>章 设备操作培训</a:t>
            </a:r>
            <a:endParaRPr lang="en-US" sz="3600" b="0" strike="noStrike" spc="-1">
              <a:solidFill>
                <a:schemeClr val="dk1"/>
              </a:solidFill>
              <a:latin typeface="Arial"/>
            </a:endParaRPr>
          </a:p>
        </p:txBody>
      </p:sp>
      <p:sp>
        <p:nvSpPr>
          <p:cNvPr id="14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p:bgPr>
    </p:bg>
    <p:spTree>
      <p:nvGrpSpPr>
        <p:cNvPr id="1" name=""/>
        <p:cNvGrpSpPr/>
        <p:nvPr/>
      </p:nvGrpSpPr>
      <p:grpSpPr>
        <a:xfrm>
          <a:off x="0" y="0"/>
          <a:ext cx="0" cy="0"/>
        </a:xfrm>
      </p:grpSpPr>
      <p:sp>
        <p:nvSpPr>
          <p:cNvPr id="14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45" name="title"/>
          <p:cNvSpPr/>
          <p:nvPr/>
        </p:nvSpPr>
        <p:spPr>
          <a:xfrm>
            <a:off x="263520" y="980280"/>
            <a:ext cx="3102840" cy="123552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设备功能介绍</a:t>
            </a:r>
            <a:endParaRPr lang="en-US" sz="2800" b="0" strike="noStrike" spc="-1">
              <a:solidFill>
                <a:srgbClr val="000000"/>
              </a:solidFill>
              <a:latin typeface="Arial"/>
            </a:endParaRPr>
          </a:p>
        </p:txBody>
      </p:sp>
      <p:sp>
        <p:nvSpPr>
          <p:cNvPr id="146" name="content"/>
          <p:cNvSpPr/>
          <p:nvPr/>
        </p:nvSpPr>
        <p:spPr>
          <a:xfrm>
            <a:off x="689760" y="2841480"/>
            <a:ext cx="2280600" cy="232956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设备功能介绍页面展示了设备的各项功能以及如何操作设备的基本步骤。员工通过学习设备功能介绍，能够更好地掌握设备操作要点，提高工作效率。</a:t>
            </a:r>
            <a:endParaRPr lang="en-US" sz="1800" b="0" strike="noStrike" spc="-1">
              <a:solidFill>
                <a:srgbClr val="000000"/>
              </a:solidFill>
              <a:latin typeface="Arial"/>
            </a:endParaRPr>
          </a:p>
        </p:txBody>
      </p:sp>
      <p:sp>
        <p:nvSpPr>
          <p:cNvPr id="14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
        <p:nvSpPr>
          <p:cNvPr id="148" name="任意多边形: 形状 3"/>
          <p:cNvSpPr/>
          <p:nvPr/>
        </p:nvSpPr>
        <p:spPr>
          <a:xfrm>
            <a:off x="5425560" y="4414680"/>
            <a:ext cx="1340640" cy="1340640"/>
          </a:xfrm>
          <a:custGeom>
            <a:gdLst>
              <a:gd name="textAreaLeft" fmla="*/ 0 w 1340640"/>
              <a:gd name="textAreaRight" fmla="*/ 1341000 w 1340640"/>
              <a:gd name="textAreaTop" fmla="*/ 0 h 1340640"/>
              <a:gd name="textAreaBottom" fmla="*/ 1341000 h 13406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9" name="平行四边形 8"/>
          <p:cNvSpPr/>
          <p:nvPr/>
        </p:nvSpPr>
        <p:spPr>
          <a:xfrm>
            <a:off x="7625880" y="0"/>
            <a:ext cx="2914200" cy="685764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0" name="任意多边形: 形状 7"/>
          <p:cNvSpPr/>
          <p:nvPr/>
        </p:nvSpPr>
        <p:spPr>
          <a:xfrm>
            <a:off x="9192960" y="1080720"/>
            <a:ext cx="4168440" cy="4168440"/>
          </a:xfrm>
          <a:custGeom>
            <a:gdLst>
              <a:gd name="textAreaLeft" fmla="*/ 0 w 4168440"/>
              <a:gd name="textAreaRight" fmla="*/ 4168800 w 4168440"/>
              <a:gd name="textAreaTop" fmla="*/ 0 h 4168440"/>
              <a:gd name="textAreaBottom" fmla="*/ 4168800 h 41684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1" name="任意多边形: 形状 7"/>
          <p:cNvSpPr/>
          <p:nvPr/>
        </p:nvSpPr>
        <p:spPr>
          <a:xfrm>
            <a:off x="1636920" y="1780560"/>
            <a:ext cx="8917920" cy="8917920"/>
          </a:xfrm>
          <a:custGeom>
            <a:gdLst>
              <a:gd name="textAreaLeft" fmla="*/ 0 w 8917920"/>
              <a:gd name="textAreaRight" fmla="*/ 8918280 w 8917920"/>
              <a:gd name="textAreaTop" fmla="*/ 0 h 8917920"/>
              <a:gd name="textAreaBottom" fmla="*/ 8918280 h 89179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操作流程演示</a:t>
            </a:r>
            <a:endParaRPr lang="en-US" sz="3600" b="0" strike="noStrike" spc="-1">
              <a:solidFill>
                <a:schemeClr val="dk1"/>
              </a:solidFill>
              <a:latin typeface="Arial"/>
            </a:endParaRPr>
          </a:p>
        </p:txBody>
      </p:sp>
      <p:sp>
        <p:nvSpPr>
          <p:cNvPr id="153"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准备工作</a:t>
            </a:r>
            <a:endParaRPr lang="en-US" sz="1600" b="0" strike="noStrike" spc="-1">
              <a:solidFill>
                <a:srgbClr val="000000"/>
              </a:solidFill>
              <a:latin typeface="Arial"/>
            </a:endParaRPr>
          </a:p>
        </p:txBody>
      </p:sp>
      <p:sp>
        <p:nvSpPr>
          <p:cNvPr id="154"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步骤一</a:t>
            </a:r>
            <a:endParaRPr lang="en-US" sz="2000" b="0" strike="noStrike" spc="-1">
              <a:solidFill>
                <a:srgbClr val="000000"/>
              </a:solidFill>
              <a:latin typeface="Arial"/>
            </a:endParaRPr>
          </a:p>
        </p:txBody>
      </p:sp>
      <p:sp>
        <p:nvSpPr>
          <p:cNvPr id="155"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操作流程</a:t>
            </a:r>
            <a:endParaRPr lang="en-US" sz="1600" b="0" strike="noStrike" spc="-1">
              <a:solidFill>
                <a:srgbClr val="000000"/>
              </a:solidFill>
              <a:latin typeface="Arial"/>
            </a:endParaRPr>
          </a:p>
        </p:txBody>
      </p:sp>
      <p:sp>
        <p:nvSpPr>
          <p:cNvPr id="156"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步骤二</a:t>
            </a:r>
            <a:endParaRPr lang="en-US" sz="2000" b="0" strike="noStrike" spc="-1">
              <a:solidFill>
                <a:srgbClr val="000000"/>
              </a:solidFill>
              <a:latin typeface="Arial"/>
            </a:endParaRPr>
          </a:p>
        </p:txBody>
      </p:sp>
      <p:sp>
        <p:nvSpPr>
          <p:cNvPr id="157"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结束操作</a:t>
            </a:r>
            <a:endParaRPr lang="en-US" sz="1600" b="0" strike="noStrike" spc="-1">
              <a:solidFill>
                <a:srgbClr val="000000"/>
              </a:solidFill>
              <a:latin typeface="Arial"/>
            </a:endParaRPr>
          </a:p>
        </p:txBody>
      </p:sp>
      <p:sp>
        <p:nvSpPr>
          <p:cNvPr id="158"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步骤三</a:t>
            </a:r>
            <a:endParaRPr lang="en-US" sz="2000" b="0" strike="noStrike" spc="-1">
              <a:solidFill>
                <a:srgbClr val="000000"/>
              </a:solidFill>
              <a:latin typeface="Arial"/>
            </a:endParaRPr>
          </a:p>
        </p:txBody>
      </p:sp>
      <p:sp>
        <p:nvSpPr>
          <p:cNvPr id="159"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60"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1" name="任意多边形: 形状 7"/>
          <p:cNvSpPr/>
          <p:nvPr/>
        </p:nvSpPr>
        <p:spPr>
          <a:xfrm>
            <a:off x="1636920" y="1780560"/>
            <a:ext cx="8917920" cy="8917920"/>
          </a:xfrm>
          <a:custGeom>
            <a:gdLst>
              <a:gd name="textAreaLeft" fmla="*/ 0 w 8917920"/>
              <a:gd name="textAreaRight" fmla="*/ 8918280 w 8917920"/>
              <a:gd name="textAreaTop" fmla="*/ 0 h 8917920"/>
              <a:gd name="textAreaBottom" fmla="*/ 8918280 h 89179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常见故障排除</a:t>
            </a:r>
            <a:endParaRPr lang="en-US" sz="3600" b="0" strike="noStrike" spc="-1">
              <a:solidFill>
                <a:schemeClr val="dk1"/>
              </a:solidFill>
              <a:latin typeface="Arial"/>
            </a:endParaRPr>
          </a:p>
        </p:txBody>
      </p:sp>
      <p:sp>
        <p:nvSpPr>
          <p:cNvPr id="163"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电源故障</a:t>
            </a:r>
            <a:endParaRPr lang="en-US" sz="1600" b="0" strike="noStrike" spc="-1">
              <a:solidFill>
                <a:srgbClr val="000000"/>
              </a:solidFill>
              <a:latin typeface="Arial"/>
            </a:endParaRPr>
          </a:p>
        </p:txBody>
      </p:sp>
      <p:sp>
        <p:nvSpPr>
          <p:cNvPr id="164"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故障一</a:t>
            </a:r>
            <a:endParaRPr lang="en-US" sz="2000" b="0" strike="noStrike" spc="-1">
              <a:solidFill>
                <a:srgbClr val="000000"/>
              </a:solidFill>
              <a:latin typeface="Arial"/>
            </a:endParaRPr>
          </a:p>
        </p:txBody>
      </p:sp>
      <p:sp>
        <p:nvSpPr>
          <p:cNvPr id="165"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设备卡顿</a:t>
            </a:r>
            <a:endParaRPr lang="en-US" sz="1600" b="0" strike="noStrike" spc="-1">
              <a:solidFill>
                <a:srgbClr val="000000"/>
              </a:solidFill>
              <a:latin typeface="Arial"/>
            </a:endParaRPr>
          </a:p>
        </p:txBody>
      </p:sp>
      <p:sp>
        <p:nvSpPr>
          <p:cNvPr id="166"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故障二</a:t>
            </a:r>
            <a:endParaRPr lang="en-US" sz="2000" b="0" strike="noStrike" spc="-1">
              <a:solidFill>
                <a:srgbClr val="000000"/>
              </a:solidFill>
              <a:latin typeface="Arial"/>
            </a:endParaRPr>
          </a:p>
        </p:txBody>
      </p:sp>
      <p:sp>
        <p:nvSpPr>
          <p:cNvPr id="167"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信号丢失</a:t>
            </a:r>
            <a:endParaRPr lang="en-US" sz="1600" b="0" strike="noStrike" spc="-1">
              <a:solidFill>
                <a:srgbClr val="000000"/>
              </a:solidFill>
              <a:latin typeface="Arial"/>
            </a:endParaRPr>
          </a:p>
        </p:txBody>
      </p:sp>
      <p:sp>
        <p:nvSpPr>
          <p:cNvPr id="168"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故障三</a:t>
            </a:r>
            <a:endParaRPr lang="en-US" sz="2000" b="0" strike="noStrike" spc="-1">
              <a:solidFill>
                <a:srgbClr val="000000"/>
              </a:solidFill>
              <a:latin typeface="Arial"/>
            </a:endParaRPr>
          </a:p>
        </p:txBody>
      </p:sp>
      <p:sp>
        <p:nvSpPr>
          <p:cNvPr id="169"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70"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1" name="任意多边形: 形状 7"/>
          <p:cNvSpPr/>
          <p:nvPr/>
        </p:nvSpPr>
        <p:spPr>
          <a:xfrm>
            <a:off x="1636920" y="1780560"/>
            <a:ext cx="8917920" cy="8917920"/>
          </a:xfrm>
          <a:custGeom>
            <a:gdLst>
              <a:gd name="textAreaLeft" fmla="*/ 0 w 8917920"/>
              <a:gd name="textAreaRight" fmla="*/ 8918280 w 8917920"/>
              <a:gd name="textAreaTop" fmla="*/ 0 h 8917920"/>
              <a:gd name="textAreaBottom" fmla="*/ 8918280 h 89179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操作技巧分享</a:t>
            </a:r>
            <a:endParaRPr lang="en-US" sz="3600" b="0" strike="noStrike" spc="-1">
              <a:solidFill>
                <a:schemeClr val="dk1"/>
              </a:solidFill>
              <a:latin typeface="Arial"/>
            </a:endParaRPr>
          </a:p>
        </p:txBody>
      </p:sp>
      <p:sp>
        <p:nvSpPr>
          <p:cNvPr id="173"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熟练操作</a:t>
            </a:r>
            <a:endParaRPr lang="en-US" sz="1600" b="0" strike="noStrike" spc="-1">
              <a:solidFill>
                <a:srgbClr val="000000"/>
              </a:solidFill>
              <a:latin typeface="Arial"/>
            </a:endParaRPr>
          </a:p>
        </p:txBody>
      </p:sp>
      <p:sp>
        <p:nvSpPr>
          <p:cNvPr id="174"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技巧一</a:t>
            </a:r>
            <a:endParaRPr lang="en-US" sz="2000" b="0" strike="noStrike" spc="-1">
              <a:solidFill>
                <a:srgbClr val="000000"/>
              </a:solidFill>
              <a:latin typeface="Arial"/>
            </a:endParaRPr>
          </a:p>
        </p:txBody>
      </p:sp>
      <p:sp>
        <p:nvSpPr>
          <p:cNvPr id="175"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注意安全</a:t>
            </a:r>
            <a:endParaRPr lang="en-US" sz="1600" b="0" strike="noStrike" spc="-1">
              <a:solidFill>
                <a:srgbClr val="000000"/>
              </a:solidFill>
              <a:latin typeface="Arial"/>
            </a:endParaRPr>
          </a:p>
        </p:txBody>
      </p:sp>
      <p:sp>
        <p:nvSpPr>
          <p:cNvPr id="176"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技巧二</a:t>
            </a:r>
            <a:endParaRPr lang="en-US" sz="2000" b="0" strike="noStrike" spc="-1">
              <a:solidFill>
                <a:srgbClr val="000000"/>
              </a:solidFill>
              <a:latin typeface="Arial"/>
            </a:endParaRPr>
          </a:p>
        </p:txBody>
      </p:sp>
      <p:sp>
        <p:nvSpPr>
          <p:cNvPr id="177"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节约能源</a:t>
            </a:r>
            <a:endParaRPr lang="en-US" sz="1600" b="0" strike="noStrike" spc="-1">
              <a:solidFill>
                <a:srgbClr val="000000"/>
              </a:solidFill>
              <a:latin typeface="Arial"/>
            </a:endParaRPr>
          </a:p>
        </p:txBody>
      </p:sp>
      <p:sp>
        <p:nvSpPr>
          <p:cNvPr id="178"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技巧三</a:t>
            </a:r>
            <a:endParaRPr lang="en-US" sz="2000" b="0" strike="noStrike" spc="-1">
              <a:solidFill>
                <a:srgbClr val="000000"/>
              </a:solidFill>
              <a:latin typeface="Arial"/>
            </a:endParaRPr>
          </a:p>
        </p:txBody>
      </p:sp>
      <p:sp>
        <p:nvSpPr>
          <p:cNvPr id="179"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80"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82"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现场实操</a:t>
            </a:r>
            <a:endParaRPr lang="en-US" sz="1800" b="0" strike="noStrike" spc="-1">
              <a:solidFill>
                <a:srgbClr val="000000"/>
              </a:solidFill>
              <a:latin typeface="Arial"/>
            </a:endParaRPr>
          </a:p>
        </p:txBody>
      </p:sp>
      <p:sp>
        <p:nvSpPr>
          <p:cNvPr id="183"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真实场景</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操作体验</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问题解决</a:t>
            </a:r>
            <a:endParaRPr lang="en-US" sz="1400" b="0" strike="noStrike" spc="-1">
              <a:solidFill>
                <a:srgbClr val="000000"/>
              </a:solidFill>
              <a:latin typeface="Arial"/>
            </a:endParaRPr>
          </a:p>
        </p:txBody>
      </p:sp>
      <p:sp>
        <p:nvSpPr>
          <p:cNvPr id="18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85"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视频教学</a:t>
            </a:r>
            <a:endParaRPr lang="en-US" sz="1800" b="0" strike="noStrike" spc="-1">
              <a:solidFill>
                <a:srgbClr val="000000"/>
              </a:solidFill>
              <a:latin typeface="Arial"/>
            </a:endParaRPr>
          </a:p>
        </p:txBody>
      </p:sp>
      <p:sp>
        <p:nvSpPr>
          <p:cNvPr id="186"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随时学习</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复习方便</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在线提问</a:t>
            </a:r>
            <a:endParaRPr lang="en-US" sz="1400" b="0" strike="noStrike" spc="-1">
              <a:solidFill>
                <a:srgbClr val="000000"/>
              </a:solidFill>
              <a:latin typeface="Arial"/>
            </a:endParaRPr>
          </a:p>
        </p:txBody>
      </p:sp>
      <p:sp>
        <p:nvSpPr>
          <p:cNvPr id="18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88"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远程培训</a:t>
            </a:r>
            <a:endParaRPr lang="en-US" sz="1800" b="0" strike="noStrike" spc="-1">
              <a:solidFill>
                <a:srgbClr val="000000"/>
              </a:solidFill>
              <a:latin typeface="Arial"/>
            </a:endParaRPr>
          </a:p>
        </p:txBody>
      </p:sp>
      <p:sp>
        <p:nvSpPr>
          <p:cNvPr id="189"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节约成本</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实时互动</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全球同步</a:t>
            </a:r>
            <a:endParaRPr lang="en-US" sz="1400" b="0" strike="noStrike" spc="-1">
              <a:solidFill>
                <a:srgbClr val="000000"/>
              </a:solidFill>
              <a:latin typeface="Arial"/>
            </a:endParaRPr>
          </a:p>
        </p:txBody>
      </p:sp>
      <p:sp>
        <p:nvSpPr>
          <p:cNvPr id="190"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操作培训方法</a:t>
            </a:r>
            <a:endParaRPr lang="en-US" sz="3600" b="0" strike="noStrike" spc="-1">
              <a:solidFill>
                <a:schemeClr val="dk1"/>
              </a:solidFill>
              <a:latin typeface="Arial"/>
            </a:endParaRPr>
          </a:p>
        </p:txBody>
      </p:sp>
      <p:sp>
        <p:nvSpPr>
          <p:cNvPr id="19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92"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班内培训</a:t>
            </a:r>
            <a:endParaRPr lang="en-US" sz="1800" b="0" strike="noStrike" spc="-1">
              <a:solidFill>
                <a:srgbClr val="000000"/>
              </a:solidFill>
              <a:latin typeface="Arial"/>
            </a:endParaRPr>
          </a:p>
        </p:txBody>
      </p:sp>
      <p:sp>
        <p:nvSpPr>
          <p:cNvPr id="193"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集中学习</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互动讨论</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模拟操作</a:t>
            </a:r>
            <a:endParaRPr lang="en-US" sz="14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 name="矩形 9"/>
          <p:cNvSpPr/>
          <p:nvPr/>
        </p:nvSpPr>
        <p:spPr>
          <a:xfrm>
            <a:off x="0" y="0"/>
            <a:ext cx="12191760" cy="6857640"/>
          </a:xfrm>
          <a:custGeom>
            <a:gdLst>
              <a:gd name="textAreaLeft" fmla="*/ 0 w 12191760"/>
              <a:gd name="textAreaRight" fmla="*/ 12192120 w 12191760"/>
              <a:gd name="textAreaTop" fmla="*/ 0 h 6857640"/>
              <a:gd name="textAreaBottom" fmla="*/ 6858000 h 6857640"/>
            </a:gdLst>
            <a:rect l="textAreaLeft" t="textAreaTop" r="textAreaRight" b="textAreaBottom"/>
            <a:pathLst>
              <a:path w="12192000" h="6858000">
                <a:moveTo>
                  <a:pt x="0" y="0"/>
                </a:moveTo>
                <a:lnTo>
                  <a:pt x="12192000" y="0"/>
                </a:lnTo>
                <a:cubicBezTo>
                  <a:pt x="12189041" y="1025371"/>
                  <a:pt x="12186081" y="2050741"/>
                  <a:pt x="12183122" y="3076112"/>
                </a:cubicBezTo>
                <a:lnTo>
                  <a:pt x="0" y="6858000"/>
                </a:lnTo>
                <a:lnTo>
                  <a:pt x="0" y="0"/>
                </a:ln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95"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操作培训效果评估</a:t>
            </a:r>
            <a:endParaRPr lang="en-US" sz="3600" b="0" strike="noStrike" spc="-1">
              <a:solidFill>
                <a:schemeClr val="dk1"/>
              </a:solidFill>
              <a:latin typeface="Arial"/>
            </a:endParaRPr>
          </a:p>
        </p:txBody>
      </p:sp>
      <p:sp>
        <p:nvSpPr>
          <p:cNvPr id="196"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考核学习成果</a:t>
            </a:r>
            <a:endParaRPr lang="en-US" sz="1600" b="0" strike="noStrike" spc="-1">
              <a:solidFill>
                <a:srgbClr val="000000"/>
              </a:solidFill>
              <a:latin typeface="Arial"/>
            </a:endParaRPr>
          </a:p>
        </p:txBody>
      </p:sp>
      <p:sp>
        <p:nvSpPr>
          <p:cNvPr id="197"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考试测试</a:t>
            </a:r>
            <a:endParaRPr lang="en-US" sz="2000" b="0" strike="noStrike" spc="-1">
              <a:solidFill>
                <a:srgbClr val="000000"/>
              </a:solidFill>
              <a:latin typeface="Arial"/>
            </a:endParaRPr>
          </a:p>
        </p:txBody>
      </p:sp>
      <p:sp>
        <p:nvSpPr>
          <p:cNvPr id="198"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99"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收集学员反馈</a:t>
            </a:r>
            <a:endParaRPr lang="en-US" sz="1600" b="0" strike="noStrike" spc="-1">
              <a:solidFill>
                <a:srgbClr val="000000"/>
              </a:solidFill>
              <a:latin typeface="Arial"/>
            </a:endParaRPr>
          </a:p>
        </p:txBody>
      </p:sp>
      <p:sp>
        <p:nvSpPr>
          <p:cNvPr id="200"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满意度调查</a:t>
            </a:r>
            <a:endParaRPr lang="en-US" sz="2000" b="0" strike="noStrike" spc="-1">
              <a:solidFill>
                <a:srgbClr val="000000"/>
              </a:solidFill>
              <a:latin typeface="Arial"/>
            </a:endParaRPr>
          </a:p>
        </p:txBody>
      </p:sp>
      <p:sp>
        <p:nvSpPr>
          <p:cNvPr id="20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202"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实时评估操作水平</a:t>
            </a:r>
            <a:endParaRPr lang="en-US" sz="1600" b="0" strike="noStrike" spc="-1">
              <a:solidFill>
                <a:srgbClr val="000000"/>
              </a:solidFill>
              <a:latin typeface="Arial"/>
            </a:endParaRPr>
          </a:p>
        </p:txBody>
      </p:sp>
      <p:sp>
        <p:nvSpPr>
          <p:cNvPr id="203"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操作演示评分</a:t>
            </a:r>
            <a:endParaRPr lang="en-US" sz="2000" b="0" strike="noStrike" spc="-1">
              <a:solidFill>
                <a:srgbClr val="000000"/>
              </a:solidFill>
              <a:latin typeface="Arial"/>
            </a:endParaRPr>
          </a:p>
        </p:txBody>
      </p:sp>
      <p:sp>
        <p:nvSpPr>
          <p:cNvPr id="204" name="椭圆 1"/>
          <p:cNvSpPr/>
          <p:nvPr/>
        </p:nvSpPr>
        <p:spPr>
          <a:xfrm>
            <a:off x="669240" y="47948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p:bgPr>
    </p:bg>
    <p:spTree>
      <p:nvGrpSpPr>
        <p:cNvPr id="1" name=""/>
        <p:cNvGrpSpPr/>
        <p:nvPr/>
      </p:nvGrpSpPr>
      <p:grpSpPr>
        <a:xfrm>
          <a:off x="0" y="0"/>
          <a:ext cx="0" cy="0"/>
        </a:xfrm>
      </p:grpSpPr>
      <p:sp>
        <p:nvSpPr>
          <p:cNvPr id="205"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操作培训案例分析</a:t>
            </a:r>
            <a:endParaRPr lang="en-US" sz="3600" b="0" strike="noStrike" spc="-1">
              <a:solidFill>
                <a:schemeClr val="dk1"/>
              </a:solidFill>
              <a:latin typeface="Arial"/>
            </a:endParaRPr>
          </a:p>
        </p:txBody>
      </p:sp>
      <p:sp>
        <p:nvSpPr>
          <p:cNvPr id="206" name="content"/>
          <p:cNvSpPr/>
          <p:nvPr/>
        </p:nvSpPr>
        <p:spPr>
          <a:xfrm>
            <a:off x="246960" y="1633320"/>
            <a:ext cx="5336640" cy="3968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在操作培训案例分析中，我们会深入研究员工常犯的操作错误，总结操作培训的效果，并提出改进建议。通过案例分析，可以更好地优化培训内容，提高培训效果。</a:t>
            </a:r>
            <a:endParaRPr lang="en-US" sz="2000" b="0" strike="noStrike" spc="-1">
              <a:solidFill>
                <a:srgbClr val="000000"/>
              </a:solidFill>
              <a:latin typeface="Arial"/>
            </a:endParaRPr>
          </a:p>
        </p:txBody>
      </p:sp>
      <p:sp>
        <p:nvSpPr>
          <p:cNvPr id="207" name="任意多边形: 形状 3"/>
          <p:cNvSpPr/>
          <p:nvPr/>
        </p:nvSpPr>
        <p:spPr>
          <a:xfrm>
            <a:off x="5425560" y="4414680"/>
            <a:ext cx="1340640" cy="1340640"/>
          </a:xfrm>
          <a:custGeom>
            <a:gdLst>
              <a:gd name="textAreaLeft" fmla="*/ 0 w 1340640"/>
              <a:gd name="textAreaRight" fmla="*/ 1341000 w 1340640"/>
              <a:gd name="textAreaTop" fmla="*/ 0 h 1340640"/>
              <a:gd name="textAreaBottom" fmla="*/ 1341000 h 13406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8" name="平行四边形 1"/>
          <p:cNvSpPr/>
          <p:nvPr/>
        </p:nvSpPr>
        <p:spPr>
          <a:xfrm>
            <a:off x="7625880" y="0"/>
            <a:ext cx="2914200" cy="685764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9" name="任意多边形: 形状 7"/>
          <p:cNvSpPr/>
          <p:nvPr/>
        </p:nvSpPr>
        <p:spPr>
          <a:xfrm>
            <a:off x="9192960" y="1080720"/>
            <a:ext cx="4168440" cy="4168440"/>
          </a:xfrm>
          <a:custGeom>
            <a:gdLst>
              <a:gd name="textAreaLeft" fmla="*/ 0 w 4168440"/>
              <a:gd name="textAreaRight" fmla="*/ 4168800 w 4168440"/>
              <a:gd name="textAreaTop" fmla="*/ 0 h 4168440"/>
              <a:gd name="textAreaBottom" fmla="*/ 4168800 h 41684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0" name="任意多边形: 形状 46"/>
          <p:cNvSpPr/>
          <p:nvPr/>
        </p:nvSpPr>
        <p:spPr>
          <a:xfrm>
            <a:off x="-398520" y="-2743200"/>
            <a:ext cx="7200720" cy="7200720"/>
          </a:xfrm>
          <a:custGeom>
            <a:gdLst>
              <a:gd name="textAreaLeft" fmla="*/ 0 w 7200720"/>
              <a:gd name="textAreaRight" fmla="*/ 7201080 w 7200720"/>
              <a:gd name="textAreaTop" fmla="*/ 0 h 7200720"/>
              <a:gd name="textAreaBottom" fmla="*/ 7201080 h 72007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1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21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3</a:t>
            </a:r>
            <a:r>
              <a:rPr lang="zh-CN" sz="3600" b="1" strike="noStrike" spc="299">
                <a:solidFill>
                  <a:schemeClr val="dk1"/>
                </a:solidFill>
                <a:latin typeface="Arial"/>
                <a:ea typeface="微软雅黑"/>
              </a:rPr>
              <a:t>章 设备维修培训</a:t>
            </a:r>
            <a:endParaRPr lang="en-US" sz="3600" b="0" strike="noStrike" spc="-1">
              <a:solidFill>
                <a:schemeClr val="dk1"/>
              </a:solidFill>
              <a:latin typeface="Arial"/>
            </a:endParaRPr>
          </a:p>
        </p:txBody>
      </p:sp>
      <p:sp>
        <p:nvSpPr>
          <p:cNvPr id="21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p:bgPr>
    </p:bg>
    <p:spTree>
      <p:nvGrpSpPr>
        <p:cNvPr id="1" name=""/>
        <p:cNvGrpSpPr/>
        <p:nvPr/>
      </p:nvGrpSpPr>
      <p:grpSpPr>
        <a:xfrm>
          <a:off x="0" y="0"/>
          <a:ext cx="0" cy="0"/>
        </a:xfrm>
      </p:grpSpPr>
      <p:sp>
        <p:nvSpPr>
          <p:cNvPr id="21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15" name="title"/>
          <p:cNvSpPr/>
          <p:nvPr/>
        </p:nvSpPr>
        <p:spPr>
          <a:xfrm>
            <a:off x="263520" y="980280"/>
            <a:ext cx="3102840" cy="123552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设备维修流程介绍</a:t>
            </a:r>
            <a:endParaRPr lang="en-US" sz="2800" b="0" strike="noStrike" spc="-1">
              <a:solidFill>
                <a:srgbClr val="000000"/>
              </a:solidFill>
              <a:latin typeface="Arial"/>
            </a:endParaRPr>
          </a:p>
        </p:txBody>
      </p:sp>
      <p:sp>
        <p:nvSpPr>
          <p:cNvPr id="216" name="content"/>
          <p:cNvSpPr/>
          <p:nvPr/>
        </p:nvSpPr>
        <p:spPr>
          <a:xfrm>
            <a:off x="689760" y="2841480"/>
            <a:ext cx="2280600" cy="232956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设备维修流程介绍是维修培训的首要内容，包括故障诊断、维修操作、测试等环节。通过系统的流程介绍，学员能够掌握正确的操作顺序和方法，提高维修效率和质量。</a:t>
            </a:r>
            <a:endParaRPr lang="en-US" sz="1800" b="0" strike="noStrike" spc="-1">
              <a:solidFill>
                <a:srgbClr val="000000"/>
              </a:solidFill>
              <a:latin typeface="Arial"/>
            </a:endParaRPr>
          </a:p>
        </p:txBody>
      </p:sp>
      <p:sp>
        <p:nvSpPr>
          <p:cNvPr id="21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
        <p:nvSpPr>
          <p:cNvPr id="218" name="任意多边形: 形状 3"/>
          <p:cNvSpPr/>
          <p:nvPr/>
        </p:nvSpPr>
        <p:spPr>
          <a:xfrm>
            <a:off x="5425560" y="4414680"/>
            <a:ext cx="1340640" cy="1340640"/>
          </a:xfrm>
          <a:custGeom>
            <a:gdLst>
              <a:gd name="textAreaLeft" fmla="*/ 0 w 1340640"/>
              <a:gd name="textAreaRight" fmla="*/ 1341000 w 1340640"/>
              <a:gd name="textAreaTop" fmla="*/ 0 h 1340640"/>
              <a:gd name="textAreaBottom" fmla="*/ 1341000 h 13406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9" name="平行四边形 8"/>
          <p:cNvSpPr/>
          <p:nvPr/>
        </p:nvSpPr>
        <p:spPr>
          <a:xfrm>
            <a:off x="7625880" y="0"/>
            <a:ext cx="2914200" cy="685764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0" name="任意多边形: 形状 7"/>
          <p:cNvSpPr/>
          <p:nvPr/>
        </p:nvSpPr>
        <p:spPr>
          <a:xfrm>
            <a:off x="9192960" y="1080720"/>
            <a:ext cx="4168440" cy="4168440"/>
          </a:xfrm>
          <a:custGeom>
            <a:gdLst>
              <a:gd name="textAreaLeft" fmla="*/ 0 w 4168440"/>
              <a:gd name="textAreaRight" fmla="*/ 4168800 w 4168440"/>
              <a:gd name="textAreaTop" fmla="*/ 0 h 4168440"/>
              <a:gd name="textAreaBottom" fmla="*/ 4168800 h 41684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1" name="任意多边形: 形状 7"/>
          <p:cNvSpPr/>
          <p:nvPr/>
        </p:nvSpPr>
        <p:spPr>
          <a:xfrm>
            <a:off x="1636920" y="1780560"/>
            <a:ext cx="8917920" cy="8917920"/>
          </a:xfrm>
          <a:custGeom>
            <a:gdLst>
              <a:gd name="textAreaLeft" fmla="*/ 0 w 8917920"/>
              <a:gd name="textAreaRight" fmla="*/ 8918280 w 8917920"/>
              <a:gd name="textAreaTop" fmla="*/ 0 h 8917920"/>
              <a:gd name="textAreaBottom" fmla="*/ 8918280 h 89179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常见故障诊断与排除</a:t>
            </a:r>
            <a:endParaRPr lang="en-US" sz="3600" b="0" strike="noStrike" spc="-1">
              <a:solidFill>
                <a:schemeClr val="dk1"/>
              </a:solidFill>
              <a:latin typeface="Arial"/>
            </a:endParaRPr>
          </a:p>
        </p:txBody>
      </p:sp>
      <p:sp>
        <p:nvSpPr>
          <p:cNvPr id="223"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检查电源线是否接触良好</a:t>
            </a:r>
            <a:endParaRPr lang="en-US" sz="1600" b="0" strike="noStrike" spc="-1">
              <a:solidFill>
                <a:srgbClr val="000000"/>
              </a:solidFill>
              <a:latin typeface="Arial"/>
            </a:endParaRPr>
          </a:p>
        </p:txBody>
      </p:sp>
      <p:sp>
        <p:nvSpPr>
          <p:cNvPr id="224"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电源故障</a:t>
            </a:r>
            <a:endParaRPr lang="en-US" sz="2000" b="0" strike="noStrike" spc="-1">
              <a:solidFill>
                <a:srgbClr val="000000"/>
              </a:solidFill>
              <a:latin typeface="Arial"/>
            </a:endParaRPr>
          </a:p>
        </p:txBody>
      </p:sp>
      <p:sp>
        <p:nvSpPr>
          <p:cNvPr id="225"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查看机器内部是否有异物</a:t>
            </a:r>
            <a:endParaRPr lang="en-US" sz="1600" b="0" strike="noStrike" spc="-1">
              <a:solidFill>
                <a:srgbClr val="000000"/>
              </a:solidFill>
              <a:latin typeface="Arial"/>
            </a:endParaRPr>
          </a:p>
        </p:txBody>
      </p:sp>
      <p:sp>
        <p:nvSpPr>
          <p:cNvPr id="226"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机械故障</a:t>
            </a:r>
            <a:endParaRPr lang="en-US" sz="2000" b="0" strike="noStrike" spc="-1">
              <a:solidFill>
                <a:srgbClr val="000000"/>
              </a:solidFill>
              <a:latin typeface="Arial"/>
            </a:endParaRPr>
          </a:p>
        </p:txBody>
      </p:sp>
      <p:sp>
        <p:nvSpPr>
          <p:cNvPr id="227"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检测传感器是否工作正常</a:t>
            </a:r>
            <a:endParaRPr lang="en-US" sz="1600" b="0" strike="noStrike" spc="-1">
              <a:solidFill>
                <a:srgbClr val="000000"/>
              </a:solidFill>
              <a:latin typeface="Arial"/>
            </a:endParaRPr>
          </a:p>
        </p:txBody>
      </p:sp>
      <p:sp>
        <p:nvSpPr>
          <p:cNvPr id="228"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传感器故障</a:t>
            </a:r>
            <a:endParaRPr lang="en-US" sz="2000" b="0" strike="noStrike" spc="-1">
              <a:solidFill>
                <a:srgbClr val="000000"/>
              </a:solidFill>
              <a:latin typeface="Arial"/>
            </a:endParaRPr>
          </a:p>
        </p:txBody>
      </p:sp>
      <p:sp>
        <p:nvSpPr>
          <p:cNvPr id="229"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30"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1" name="矩形 9"/>
          <p:cNvSpPr/>
          <p:nvPr/>
        </p:nvSpPr>
        <p:spPr>
          <a:xfrm>
            <a:off x="0" y="0"/>
            <a:ext cx="12191760" cy="6857640"/>
          </a:xfrm>
          <a:custGeom>
            <a:gdLst>
              <a:gd name="textAreaLeft" fmla="*/ 0 w 12191760"/>
              <a:gd name="textAreaRight" fmla="*/ 12192120 w 12191760"/>
              <a:gd name="textAreaTop" fmla="*/ 0 h 6857640"/>
              <a:gd name="textAreaBottom" fmla="*/ 6858000 h 6857640"/>
            </a:gdLst>
            <a:rect l="textAreaLeft" t="textAreaTop" r="textAreaRight" b="textAreaBottom"/>
            <a:pathLst>
              <a:path w="12192000" h="6858000">
                <a:moveTo>
                  <a:pt x="0" y="0"/>
                </a:moveTo>
                <a:lnTo>
                  <a:pt x="12192000" y="0"/>
                </a:lnTo>
                <a:cubicBezTo>
                  <a:pt x="12189041" y="1025371"/>
                  <a:pt x="12186081" y="2050741"/>
                  <a:pt x="12183122" y="3076112"/>
                </a:cubicBezTo>
                <a:lnTo>
                  <a:pt x="0" y="6858000"/>
                </a:lnTo>
                <a:lnTo>
                  <a:pt x="0" y="0"/>
                </a:ln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32"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维修工具和材料使用</a:t>
            </a:r>
            <a:endParaRPr lang="en-US" sz="3600" b="0" strike="noStrike" spc="-1">
              <a:solidFill>
                <a:schemeClr val="dk1"/>
              </a:solidFill>
              <a:latin typeface="Arial"/>
            </a:endParaRPr>
          </a:p>
        </p:txBody>
      </p:sp>
      <p:sp>
        <p:nvSpPr>
          <p:cNvPr id="233"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用于拆装设备螺丝</a:t>
            </a:r>
            <a:endParaRPr lang="en-US" sz="1600" b="0" strike="noStrike" spc="-1">
              <a:solidFill>
                <a:srgbClr val="000000"/>
              </a:solidFill>
              <a:latin typeface="Arial"/>
            </a:endParaRPr>
          </a:p>
        </p:txBody>
      </p:sp>
      <p:sp>
        <p:nvSpPr>
          <p:cNvPr id="234"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螺丝刀</a:t>
            </a:r>
            <a:endParaRPr lang="en-US" sz="2000" b="0" strike="noStrike" spc="-1">
              <a:solidFill>
                <a:srgbClr val="000000"/>
              </a:solidFill>
              <a:latin typeface="Arial"/>
            </a:endParaRPr>
          </a:p>
        </p:txBody>
      </p:sp>
      <p:sp>
        <p:nvSpPr>
          <p:cNvPr id="235"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236"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用于焊接电路元件</a:t>
            </a:r>
            <a:endParaRPr lang="en-US" sz="1600" b="0" strike="noStrike" spc="-1">
              <a:solidFill>
                <a:srgbClr val="000000"/>
              </a:solidFill>
              <a:latin typeface="Arial"/>
            </a:endParaRPr>
          </a:p>
        </p:txBody>
      </p:sp>
      <p:sp>
        <p:nvSpPr>
          <p:cNvPr id="237"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焊接设备</a:t>
            </a:r>
            <a:endParaRPr lang="en-US" sz="2000" b="0" strike="noStrike" spc="-1">
              <a:solidFill>
                <a:srgbClr val="000000"/>
              </a:solidFill>
              <a:latin typeface="Arial"/>
            </a:endParaRPr>
          </a:p>
        </p:txBody>
      </p:sp>
      <p:sp>
        <p:nvSpPr>
          <p:cNvPr id="23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239"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测量电路是否通路</a:t>
            </a:r>
            <a:endParaRPr lang="en-US" sz="1600" b="0" strike="noStrike" spc="-1">
              <a:solidFill>
                <a:srgbClr val="000000"/>
              </a:solidFill>
              <a:latin typeface="Arial"/>
            </a:endParaRPr>
          </a:p>
        </p:txBody>
      </p:sp>
      <p:sp>
        <p:nvSpPr>
          <p:cNvPr id="240"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万用表</a:t>
            </a:r>
            <a:endParaRPr lang="en-US" sz="2000" b="0" strike="noStrike" spc="-1">
              <a:solidFill>
                <a:srgbClr val="000000"/>
              </a:solidFill>
              <a:latin typeface="Arial"/>
            </a:endParaRPr>
          </a:p>
        </p:txBody>
      </p:sp>
      <p:sp>
        <p:nvSpPr>
          <p:cNvPr id="241" name="椭圆 1"/>
          <p:cNvSpPr/>
          <p:nvPr/>
        </p:nvSpPr>
        <p:spPr>
          <a:xfrm>
            <a:off x="669240" y="47948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43"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设备断电</a:t>
            </a:r>
            <a:endParaRPr lang="en-US" sz="1800" b="0" strike="noStrike" spc="-1">
              <a:solidFill>
                <a:srgbClr val="000000"/>
              </a:solidFill>
              <a:latin typeface="Arial"/>
            </a:endParaRPr>
          </a:p>
        </p:txBody>
      </p:sp>
      <p:sp>
        <p:nvSpPr>
          <p:cNvPr id="244"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确保设备处于断电状态</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避免电击危险</a:t>
            </a:r>
            <a:endParaRPr lang="en-US" sz="1400" b="0" strike="noStrike" spc="-1">
              <a:solidFill>
                <a:srgbClr val="000000"/>
              </a:solidFill>
              <a:latin typeface="Arial"/>
            </a:endParaRPr>
          </a:p>
        </p:txBody>
      </p:sp>
      <p:sp>
        <p:nvSpPr>
          <p:cNvPr id="24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46"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注意电路走向</a:t>
            </a:r>
            <a:endParaRPr lang="en-US" sz="1800" b="0" strike="noStrike" spc="-1">
              <a:solidFill>
                <a:srgbClr val="000000"/>
              </a:solidFill>
              <a:latin typeface="Arial"/>
            </a:endParaRPr>
          </a:p>
        </p:txBody>
      </p:sp>
      <p:sp>
        <p:nvSpPr>
          <p:cNvPr id="247"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避免误触高压元件</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防止电路短路</a:t>
            </a:r>
            <a:endParaRPr lang="en-US" sz="1400" b="0" strike="noStrike" spc="-1">
              <a:solidFill>
                <a:srgbClr val="000000"/>
              </a:solidFill>
              <a:latin typeface="Arial"/>
            </a:endParaRPr>
          </a:p>
        </p:txBody>
      </p:sp>
      <p:sp>
        <p:nvSpPr>
          <p:cNvPr id="24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49"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固定设备</a:t>
            </a:r>
            <a:endParaRPr lang="en-US" sz="1800" b="0" strike="noStrike" spc="-1">
              <a:solidFill>
                <a:srgbClr val="000000"/>
              </a:solidFill>
              <a:latin typeface="Arial"/>
            </a:endParaRPr>
          </a:p>
        </p:txBody>
      </p:sp>
      <p:sp>
        <p:nvSpPr>
          <p:cNvPr id="250"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维修时将设备固定</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防止意外移动</a:t>
            </a:r>
            <a:endParaRPr lang="en-US" sz="1400" b="0" strike="noStrike" spc="-1">
              <a:solidFill>
                <a:srgbClr val="000000"/>
              </a:solidFill>
              <a:latin typeface="Arial"/>
            </a:endParaRPr>
          </a:p>
        </p:txBody>
      </p:sp>
      <p:sp>
        <p:nvSpPr>
          <p:cNvPr id="251"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安全操作注意事项</a:t>
            </a:r>
            <a:endParaRPr lang="en-US" sz="3600" b="0" strike="noStrike" spc="-1">
              <a:solidFill>
                <a:schemeClr val="dk1"/>
              </a:solidFill>
              <a:latin typeface="Arial"/>
            </a:endParaRPr>
          </a:p>
        </p:txBody>
      </p:sp>
      <p:sp>
        <p:nvSpPr>
          <p:cNvPr id="25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53"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穿戴防护装备</a:t>
            </a:r>
            <a:endParaRPr lang="en-US" sz="1800" b="0" strike="noStrike" spc="-1">
              <a:solidFill>
                <a:srgbClr val="000000"/>
              </a:solidFill>
              <a:latin typeface="Arial"/>
            </a:endParaRPr>
          </a:p>
        </p:txBody>
      </p:sp>
      <p:sp>
        <p:nvSpPr>
          <p:cNvPr id="254"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戴好安全帽</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穿戴护目镜</a:t>
            </a:r>
            <a:endParaRPr lang="en-US" sz="1400" b="0" strike="noStrike" spc="-1">
              <a:solidFill>
                <a:srgbClr val="000000"/>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https://d.book118.com/416243101012010104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159</Paragraphs>
  <Slides>23</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23</vt:i4>
      </vt:variant>
    </vt:vector>
  </HeadingPairs>
  <TitlesOfParts>
    <vt:vector baseType="lpstr" size="31">
      <vt:lpstr>Arial</vt:lpstr>
      <vt:lpstr>Calibri</vt:lpstr>
      <vt:lpstr>微软雅黑</vt:lpstr>
      <vt:lpstr>Times New Roman</vt:lpstr>
      <vt:lpstr>Wingdings</vt:lpstr>
      <vt:lpstr>Symbol</vt:lpstr>
      <vt:lpstr>DejaVu Sans</vt:lpstr>
      <vt:lpstr>Office Theme</vt:lpstr>
      <vt:lpstr>设备操作与维修培训的维修案例分析</vt:lpstr>
      <vt:lpstr>目录</vt:lpstr>
      <vt:lpstr>第一章 简介</vt:lpstr>
      <vt:lpstr>设备操作与维修培训的维修案例分析</vt:lpstr>
      <vt:lpstr>设备操作培训的意义</vt:lpstr>
      <vt:lpstr> </vt:lpstr>
      <vt:lpstr>案例分析的价值</vt:lpstr>
      <vt:lpstr>培训案例分析的步骤</vt:lpstr>
      <vt:lpstr>案例分析实例</vt:lpstr>
      <vt:lpstr>第2章 设备操作培训</vt:lpstr>
      <vt:lpstr> </vt:lpstr>
      <vt:lpstr>操作流程演示</vt:lpstr>
      <vt:lpstr>常见故障排除</vt:lpstr>
      <vt:lpstr>操作技巧分享</vt:lpstr>
      <vt:lpstr>操作培训方法</vt:lpstr>
      <vt:lpstr>操作培训效果评估</vt:lpstr>
      <vt:lpstr>操作培训案例分析</vt:lpstr>
      <vt:lpstr>第3章 设备维修培训</vt:lpstr>
      <vt:lpstr> </vt:lpstr>
      <vt:lpstr>常见故障诊断与排除</vt:lpstr>
      <vt:lpstr>维修工具和材料使用</vt:lpstr>
      <vt:lpstr>安全操作注意事项</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2024-09-29T14:43:45.462</cp:lastPrinted>
  <dcterms:created xsi:type="dcterms:W3CDTF">2024-09-29T06:43:45Z</dcterms:created>
  <dcterms:modified xsi:type="dcterms:W3CDTF">2024-09-29T06:43:47Z</dcterms:modified>
</cp:coreProperties>
</file>