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3"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57233EC8-2CDA-4811-B531-593AC3E09936}"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83" name="PlaceHolder 1"/>
          <p:cNvSpPr>
            <a:spLocks noGrp="1"/>
          </p:cNvSpPr>
          <p:nvPr>
            <p:ph type="sldImg"/>
          </p:nvPr>
        </p:nvSpPr>
        <p:spPr>
          <a:xfrm>
            <a:off x="685800" y="1143000"/>
            <a:ext cx="5486040" cy="3085920"/>
          </a:xfrm>
          <a:prstGeom prst="rect">
            <a:avLst/>
          </a:prstGeom>
          <a:ln w="0">
            <a:noFill/>
          </a:ln>
        </p:spPr>
      </p:sp>
      <p:sp>
        <p:nvSpPr>
          <p:cNvPr id="784"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85"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86" name="PlaceHolder 1"/>
          <p:cNvSpPr>
            <a:spLocks noGrp="1"/>
          </p:cNvSpPr>
          <p:nvPr>
            <p:ph type="sldImg"/>
          </p:nvPr>
        </p:nvSpPr>
        <p:spPr>
          <a:xfrm>
            <a:off x="685800" y="1143000"/>
            <a:ext cx="5486040" cy="3085920"/>
          </a:xfrm>
          <a:prstGeom prst="rect">
            <a:avLst/>
          </a:prstGeom>
          <a:ln w="0">
            <a:noFill/>
          </a:ln>
        </p:spPr>
      </p:sp>
      <p:sp>
        <p:nvSpPr>
          <p:cNvPr id="787"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88"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89" name="PlaceHolder 1"/>
          <p:cNvSpPr>
            <a:spLocks noGrp="1"/>
          </p:cNvSpPr>
          <p:nvPr>
            <p:ph type="sldImg"/>
          </p:nvPr>
        </p:nvSpPr>
        <p:spPr>
          <a:xfrm>
            <a:off x="685800" y="1143000"/>
            <a:ext cx="5486040" cy="3085920"/>
          </a:xfrm>
          <a:prstGeom prst="rect">
            <a:avLst/>
          </a:prstGeom>
          <a:ln w="0">
            <a:noFill/>
          </a:ln>
        </p:spPr>
      </p:sp>
      <p:sp>
        <p:nvSpPr>
          <p:cNvPr id="790"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91"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92" name="PlaceHolder 1"/>
          <p:cNvSpPr>
            <a:spLocks noGrp="1"/>
          </p:cNvSpPr>
          <p:nvPr>
            <p:ph type="sldImg"/>
          </p:nvPr>
        </p:nvSpPr>
        <p:spPr>
          <a:xfrm>
            <a:off x="685800" y="1143000"/>
            <a:ext cx="5486040" cy="3085920"/>
          </a:xfrm>
          <a:prstGeom prst="rect">
            <a:avLst/>
          </a:prstGeom>
          <a:ln w="0">
            <a:noFill/>
          </a:ln>
        </p:spPr>
      </p:sp>
      <p:sp>
        <p:nvSpPr>
          <p:cNvPr id="793"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94"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95" name="PlaceHolder 1"/>
          <p:cNvSpPr>
            <a:spLocks noGrp="1"/>
          </p:cNvSpPr>
          <p:nvPr>
            <p:ph type="sldImg"/>
          </p:nvPr>
        </p:nvSpPr>
        <p:spPr>
          <a:xfrm>
            <a:off x="685800" y="1143000"/>
            <a:ext cx="5486040" cy="3085920"/>
          </a:xfrm>
          <a:prstGeom prst="rect">
            <a:avLst/>
          </a:prstGeom>
          <a:ln w="0">
            <a:noFill/>
          </a:ln>
        </p:spPr>
      </p:sp>
      <p:sp>
        <p:nvSpPr>
          <p:cNvPr id="796"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797"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98" name="PlaceHolder 1"/>
          <p:cNvSpPr>
            <a:spLocks noGrp="1"/>
          </p:cNvSpPr>
          <p:nvPr>
            <p:ph type="sldImg"/>
          </p:nvPr>
        </p:nvSpPr>
        <p:spPr>
          <a:xfrm>
            <a:off x="685800" y="1143000"/>
            <a:ext cx="5486040" cy="3085920"/>
          </a:xfrm>
          <a:prstGeom prst="rect">
            <a:avLst/>
          </a:prstGeom>
          <a:ln w="0">
            <a:noFill/>
          </a:ln>
        </p:spPr>
      </p:sp>
      <p:sp>
        <p:nvSpPr>
          <p:cNvPr id="799"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00"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01" name="PlaceHolder 1"/>
          <p:cNvSpPr>
            <a:spLocks noGrp="1"/>
          </p:cNvSpPr>
          <p:nvPr>
            <p:ph type="sldImg"/>
          </p:nvPr>
        </p:nvSpPr>
        <p:spPr>
          <a:xfrm>
            <a:off x="685800" y="1143000"/>
            <a:ext cx="5486040" cy="3085920"/>
          </a:xfrm>
          <a:prstGeom prst="rect">
            <a:avLst/>
          </a:prstGeom>
          <a:ln w="0">
            <a:noFill/>
          </a:ln>
        </p:spPr>
      </p:sp>
      <p:sp>
        <p:nvSpPr>
          <p:cNvPr id="802"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03"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5BA2C21-81FD-44AE-AE3B-F9A78B95D1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C8ABD4-67C6-495C-8F27-9A3D532652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DB423AE-3DD6-4690-A580-B4A43CCEA2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8FD19E-4518-4787-BFA7-74B17C6D1C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F64034-ECE2-4FF9-BFDA-7DFF30B2C98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B9ED72A-EEE0-4418-8230-C07E5960A2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8F06172-754E-4525-B923-743E6E7FA8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8ABFF1-E5EF-4EA5-A62D-FDF1CE525A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0C97B3-3A38-4FB6-920A-FD02F2A230D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FA1829-410D-4ABC-8075-495C6B5B49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6E4B8F-EAF4-474D-B58C-056AD0DE35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4842985D-BA9A-40E9-B2E9-5CE71D2A7ABE}"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CE3843E-AC05-4D62-9472-ABF3D431EFBC}"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5.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7005201034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PlaceHolder 1"/>
          <p:cNvSpPr>
            <a:spLocks noGrp="1"/>
          </p:cNvSpPr>
          <p:nvPr>
            <p:ph type="title"/>
          </p:nvPr>
        </p:nvSpPr>
        <p:spPr>
          <a:xfrm>
            <a:off x="995760" y="1033920"/>
            <a:ext cx="10156320" cy="1170720"/>
          </a:xfrm>
          <a:prstGeom prst="rect">
            <a:avLst/>
          </a:prstGeom>
          <a:noFill/>
          <a:ln w="0">
            <a:noFill/>
          </a:ln>
        </p:spPr>
        <p:txBody>
          <a:bodyPr lIns="90000" tIns="46800" rIns="90000" bIns="46800" anchor="b">
            <a:noAutofit/>
          </a:bodyPr>
          <a:lstStyle/>
          <a:p>
            <a:pPr indent="0" defTabSz="914400">
              <a:lnSpc>
                <a:spcPct val="100000"/>
              </a:lnSpc>
              <a:buNone/>
            </a:pPr>
            <a:r>
              <a:rPr lang="zh-CN" sz="6000" b="1" strike="noStrike" spc="299">
                <a:solidFill>
                  <a:srgbClr val="3045FD"/>
                </a:solidFill>
                <a:latin typeface="Arial"/>
                <a:ea typeface="微软雅黑"/>
              </a:rPr>
              <a:t>乳腺癌的个案查房</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1198800" y="4714200"/>
            <a:ext cx="40636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0" strike="noStrike" spc="-1">
                <a:solidFill>
                  <a:srgbClr val="3045FD"/>
                </a:solidFill>
                <a:latin typeface="Arial"/>
                <a:ea typeface="微软雅黑"/>
              </a:rPr>
              <a:t>汇报：</a:t>
            </a:r>
            <a:r>
              <a:rPr lang="en-US" sz="2000" b="0" strike="noStrike" spc="-1">
                <a:solidFill>
                  <a:srgbClr val="3045FD"/>
                </a:solidFill>
                <a:latin typeface="Arial"/>
                <a:ea typeface="微软雅黑"/>
              </a:rPr>
              <a:t>xxx</a:t>
            </a:r>
            <a:endParaRPr lang="en-US" sz="2000" b="0" strike="noStrike" spc="-1">
              <a:solidFill>
                <a:srgbClr val="000000"/>
              </a:solidFill>
              <a:latin typeface="Arial"/>
            </a:endParaRPr>
          </a:p>
          <a:p>
            <a:pPr defTabSz="914400">
              <a:lnSpc>
                <a:spcPct val="100000"/>
              </a:lnSpc>
            </a:pPr>
            <a:r>
              <a:rPr lang="zh-CN" sz="2000" b="0" strike="noStrike" spc="-1">
                <a:solidFill>
                  <a:srgbClr val="3045FD"/>
                </a:solidFill>
                <a:latin typeface="Arial"/>
                <a:ea typeface="微软雅黑"/>
              </a:rPr>
              <a:t>时间：</a:t>
            </a:r>
            <a:r>
              <a:rPr lang="en-US" sz="2000" b="0" strike="noStrike" spc="-1">
                <a:solidFill>
                  <a:srgbClr val="3045FD"/>
                </a:solidFill>
                <a:latin typeface="Arial"/>
                <a:ea typeface="微软雅黑"/>
              </a:rPr>
              <a:t>202x</a:t>
            </a:r>
            <a:r>
              <a:rPr lang="zh-CN" sz="2000" b="0" strike="noStrike" spc="-1">
                <a:solidFill>
                  <a:srgbClr val="3045FD"/>
                </a:solidFill>
                <a:latin typeface="Arial"/>
                <a:ea typeface="微软雅黑"/>
              </a:rPr>
              <a:t>年</a:t>
            </a:r>
            <a:r>
              <a:rPr lang="en-US" sz="2000" b="0" strike="noStrike" spc="-1">
                <a:solidFill>
                  <a:srgbClr val="3045FD"/>
                </a:solidFill>
                <a:latin typeface="Arial"/>
                <a:ea typeface="微软雅黑"/>
              </a:rPr>
              <a:t>x</a:t>
            </a:r>
            <a:r>
              <a:rPr lang="zh-CN" sz="2000" b="0" strike="noStrike" spc="-1">
                <a:solidFill>
                  <a:srgbClr val="3045FD"/>
                </a:solidFill>
                <a:latin typeface="Arial"/>
                <a:ea typeface="微软雅黑"/>
              </a:rPr>
              <a:t>月</a:t>
            </a:r>
            <a:r>
              <a:rPr lang="en-US" sz="2000" b="0" strike="noStrike" spc="-1">
                <a:solidFill>
                  <a:srgbClr val="3045FD"/>
                </a:solidFill>
                <a:latin typeface="Arial"/>
                <a:ea typeface="微软雅黑"/>
              </a:rPr>
              <a:t>x</a:t>
            </a:r>
            <a:r>
              <a:rPr lang="zh-CN" sz="2000" b="0" strike="noStrike" spc="-1">
                <a:solidFill>
                  <a:srgbClr val="3045FD"/>
                </a:solidFill>
                <a:latin typeface="Arial"/>
                <a:ea typeface="微软雅黑"/>
              </a:rPr>
              <a:t>日</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5" name="AutoShape 2"/>
          <p:cNvSpPr/>
          <p:nvPr/>
        </p:nvSpPr>
        <p:spPr>
          <a:xfrm>
            <a:off x="297360" y="810360"/>
            <a:ext cx="5297760" cy="5297760"/>
          </a:xfrm>
          <a:prstGeom prst="ellipse">
            <a:avLst/>
          </a:prstGeom>
          <a:solidFill>
            <a:schemeClr val="accent1">
              <a:alpha val="14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6" name="AutoShape 3"/>
          <p:cNvSpPr/>
          <p:nvPr/>
        </p:nvSpPr>
        <p:spPr>
          <a:xfrm>
            <a:off x="938520" y="1451160"/>
            <a:ext cx="4016160" cy="4016160"/>
          </a:xfrm>
          <a:prstGeom prst="ellipse">
            <a:avLst/>
          </a:prstGeom>
          <a:solidFill>
            <a:srgbClr val="3045FD">
              <a:alpha val="4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7" name="PlaceHolder 1"/>
          <p:cNvSpPr>
            <a:spLocks noGrp="1"/>
          </p:cNvSpPr>
          <p:nvPr>
            <p:ph type="title" idx="4294967295"/>
          </p:nvPr>
        </p:nvSpPr>
        <p:spPr>
          <a:xfrm>
            <a:off x="1848960" y="2837160"/>
            <a:ext cx="2194200" cy="1873440"/>
          </a:xfrm>
          <a:prstGeom prst="rect">
            <a:avLst/>
          </a:prstGeom>
          <a:noFill/>
          <a:ln w="0">
            <a:noFill/>
          </a:ln>
        </p:spPr>
        <p:txBody>
          <a:bodyPr lIns="90000" tIns="47160" rIns="90000" bIns="47160" anchor="ctr">
            <a:noAutofit/>
          </a:bodyPr>
          <a:lstStyle/>
          <a:p>
            <a:pPr indent="0" defTabSz="914400">
              <a:lnSpc>
                <a:spcPct val="100000"/>
              </a:lnSpc>
              <a:buNone/>
            </a:pPr>
            <a:r>
              <a:rPr lang="zh-CN" sz="7200" b="1" strike="noStrike" spc="299">
                <a:solidFill>
                  <a:schemeClr val="lt1"/>
                </a:solidFill>
                <a:latin typeface="Arial"/>
                <a:ea typeface="微软雅黑"/>
              </a:rPr>
              <a:t>目录</a:t>
            </a:r>
            <a:endParaRPr lang="en-US" sz="7200" b="0" strike="noStrike" spc="-1">
              <a:solidFill>
                <a:schemeClr val="dk1"/>
              </a:solidFill>
              <a:latin typeface="Arial"/>
            </a:endParaRPr>
          </a:p>
        </p:txBody>
      </p:sp>
      <p:sp>
        <p:nvSpPr>
          <p:cNvPr id="78" name="content"/>
          <p:cNvSpPr/>
          <p:nvPr/>
        </p:nvSpPr>
        <p:spPr>
          <a:xfrm>
            <a:off x="6201360" y="208080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1</a:t>
            </a:r>
            <a:r>
              <a:rPr lang="zh-CN" sz="2400" b="1" strike="noStrike" spc="-1">
                <a:solidFill>
                  <a:srgbClr val="3045FD"/>
                </a:solidFill>
                <a:latin typeface="微软雅黑"/>
                <a:ea typeface="微软雅黑"/>
              </a:rPr>
              <a:t>章  乳腺癌的概述</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2</a:t>
            </a:r>
            <a:r>
              <a:rPr lang="zh-CN" sz="2400" b="1" strike="noStrike" spc="-1">
                <a:solidFill>
                  <a:srgbClr val="3045FD"/>
                </a:solidFill>
                <a:latin typeface="微软雅黑"/>
                <a:ea typeface="微软雅黑"/>
              </a:rPr>
              <a:t>章  乳腺癌的治疗</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3</a:t>
            </a:r>
            <a:r>
              <a:rPr lang="zh-CN" sz="2400" b="1" strike="noStrike" spc="-1">
                <a:solidFill>
                  <a:srgbClr val="3045FD"/>
                </a:solidFill>
                <a:latin typeface="微软雅黑"/>
                <a:ea typeface="微软雅黑"/>
              </a:rPr>
              <a:t>章  乳腺癌的护理</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4</a:t>
            </a:r>
            <a:r>
              <a:rPr lang="zh-CN" sz="2400" b="1" strike="noStrike" spc="-1">
                <a:solidFill>
                  <a:srgbClr val="3045FD"/>
                </a:solidFill>
                <a:latin typeface="微软雅黑"/>
                <a:ea typeface="微软雅黑"/>
              </a:rPr>
              <a:t>章  乳腺癌的预防</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5</a:t>
            </a:r>
            <a:r>
              <a:rPr lang="zh-CN" sz="2400" b="1" strike="noStrike" spc="-1">
                <a:solidFill>
                  <a:srgbClr val="3045FD"/>
                </a:solidFill>
                <a:latin typeface="微软雅黑"/>
                <a:ea typeface="微软雅黑"/>
              </a:rPr>
              <a:t>章  乳腺癌的转移</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6</a:t>
            </a:r>
            <a:r>
              <a:rPr lang="zh-CN" sz="2400" b="1" strike="noStrike" spc="-1">
                <a:solidFill>
                  <a:srgbClr val="3045FD"/>
                </a:solidFill>
                <a:latin typeface="微软雅黑"/>
                <a:ea typeface="微软雅黑"/>
              </a:rPr>
              <a:t>章  乳腺癌的康复</a:t>
            </a:r>
            <a:endParaRPr lang="en-US" sz="2400" b="0" strike="noStrike" spc="-1">
              <a:solidFill>
                <a:srgbClr val="000000"/>
              </a:solidFill>
              <a:latin typeface="Arial"/>
            </a:endParaRPr>
          </a:p>
          <a:p>
            <a:pPr defTabSz="914400">
              <a:lnSpc>
                <a:spcPct val="100000"/>
              </a:lnSpc>
            </a:pPr>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7</a:t>
            </a:r>
            <a:r>
              <a:rPr lang="zh-CN" sz="2400" b="1" strike="noStrike" spc="-1">
                <a:solidFill>
                  <a:srgbClr val="3045FD"/>
                </a:solidFill>
                <a:latin typeface="微软雅黑"/>
                <a:ea typeface="微软雅黑"/>
              </a:rPr>
              <a:t>章  乳腺癌的个案查房</a:t>
            </a:r>
            <a:endParaRPr lang="en-US" sz="2400" b="0" strike="noStrike" spc="-1">
              <a:solidFill>
                <a:srgbClr val="000000"/>
              </a:solidFill>
              <a:latin typeface="Arial"/>
            </a:endParaRPr>
          </a:p>
        </p:txBody>
      </p:sp>
      <p:sp>
        <p:nvSpPr>
          <p:cNvPr id="79" name="TextBox 5"/>
          <p:cNvSpPr/>
          <p:nvPr/>
        </p:nvSpPr>
        <p:spPr>
          <a:xfrm>
            <a:off x="1302840" y="2003760"/>
            <a:ext cx="3088800" cy="1013040"/>
          </a:xfrm>
          <a:prstGeom prst="rect">
            <a:avLst/>
          </a:prstGeom>
          <a:noFill/>
          <a:ln w="0">
            <a:noFill/>
          </a:ln>
        </p:spPr>
        <p:style>
          <a:lnRef idx="0"/>
          <a:fillRef idx="0"/>
          <a:effectRef idx="0"/>
          <a:fontRef idx="minor"/>
        </p:style>
        <p:txBody>
          <a:bodyPr lIns="123840" tIns="123840" rIns="57240" bIns="123840" anchor="t">
            <a:spAutoFit/>
          </a:bodyPr>
          <a:lstStyle/>
          <a:p>
            <a:pPr algn="ctr" defTabSz="914400">
              <a:lnSpc>
                <a:spcPct val="186000"/>
              </a:lnSpc>
            </a:pPr>
            <a:r>
              <a:rPr lang="en-US" sz="2700" b="0" strike="noStrike" spc="-1">
                <a:solidFill>
                  <a:srgbClr val="FFFFFF"/>
                </a:solidFill>
                <a:latin typeface="微软雅黑"/>
                <a:ea typeface="微软雅黑"/>
              </a:rPr>
              <a:t>contents</a:t>
            </a:r>
            <a:endParaRPr lang="en-US" sz="2700" b="0" strike="noStrike" spc="-1">
              <a:solidFill>
                <a:srgbClr val="000000"/>
              </a:solidFill>
              <a:latin typeface="Arial"/>
            </a:endParaRPr>
          </a:p>
        </p:txBody>
      </p:sp>
      <p:sp>
        <p:nvSpPr>
          <p:cNvPr id="80" name="AutoShape 7"/>
          <p:cNvSpPr/>
          <p:nvPr/>
        </p:nvSpPr>
        <p:spPr>
          <a:xfrm>
            <a:off x="11307240" y="3322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1" name="AutoShape 8"/>
          <p:cNvSpPr/>
          <p:nvPr/>
        </p:nvSpPr>
        <p:spPr>
          <a:xfrm>
            <a:off x="11736360" y="3322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2" name="AutoShape 9"/>
          <p:cNvSpPr/>
          <p:nvPr/>
        </p:nvSpPr>
        <p:spPr>
          <a:xfrm>
            <a:off x="11346480" y="33228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3" name="AutoShape 10"/>
          <p:cNvSpPr/>
          <p:nvPr/>
        </p:nvSpPr>
        <p:spPr>
          <a:xfrm>
            <a:off x="11307240" y="5086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4" name="AutoShape 11"/>
          <p:cNvSpPr/>
          <p:nvPr/>
        </p:nvSpPr>
        <p:spPr>
          <a:xfrm>
            <a:off x="11736360" y="5086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5" name="AutoShape 12"/>
          <p:cNvSpPr/>
          <p:nvPr/>
        </p:nvSpPr>
        <p:spPr>
          <a:xfrm>
            <a:off x="11346480" y="50868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6" name="AutoShape 13"/>
          <p:cNvSpPr/>
          <p:nvPr/>
        </p:nvSpPr>
        <p:spPr>
          <a:xfrm>
            <a:off x="11307240" y="68472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7" name="AutoShape 14"/>
          <p:cNvSpPr/>
          <p:nvPr/>
        </p:nvSpPr>
        <p:spPr>
          <a:xfrm>
            <a:off x="11736360" y="68472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8" name="AutoShape 15"/>
          <p:cNvSpPr/>
          <p:nvPr/>
        </p:nvSpPr>
        <p:spPr>
          <a:xfrm>
            <a:off x="11346480" y="68472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9"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01</a:t>
            </a:r>
            <a:endParaRPr lang="en-US" sz="7600" b="0" strike="noStrike" spc="148">
              <a:solidFill>
                <a:schemeClr val="dk1">
                  <a:lumMod val="65000"/>
                  <a:lumOff val="35000"/>
                </a:schemeClr>
              </a:solidFill>
              <a:latin typeface="Arial"/>
            </a:endParaRPr>
          </a:p>
        </p:txBody>
      </p:sp>
      <p:sp>
        <p:nvSpPr>
          <p:cNvPr id="90"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第一章 乳腺癌的概述</a:t>
            </a:r>
            <a:endParaRPr lang="en-US" sz="5200" b="0" strike="noStrike" spc="-1">
              <a:solidFill>
                <a:schemeClr val="dk1"/>
              </a:solidFill>
              <a:latin typeface="Arial"/>
            </a:endParaRPr>
          </a:p>
        </p:txBody>
      </p:sp>
      <p:sp>
        <p:nvSpPr>
          <p:cNvPr id="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3"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4"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5"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6"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7"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8"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99"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乳腺癌简介</a:t>
            </a:r>
            <a:endParaRPr lang="en-US" sz="3600" b="0" strike="noStrike" spc="-1">
              <a:solidFill>
                <a:srgbClr val="000000"/>
              </a:solidFill>
              <a:latin typeface="Arial"/>
            </a:endParaRPr>
          </a:p>
        </p:txBody>
      </p:sp>
      <p:sp>
        <p:nvSpPr>
          <p:cNvPr id="102"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乳腺癌是一种常见恶性肿瘤，女性患病率较高，尤其是</a:t>
            </a:r>
            <a:r>
              <a:rPr lang="en-US" sz="1800" b="0" strike="noStrike" spc="148">
                <a:solidFill>
                  <a:schemeClr val="lt1"/>
                </a:solidFill>
                <a:latin typeface="Arial"/>
                <a:ea typeface="微软雅黑"/>
              </a:rPr>
              <a:t>40</a:t>
            </a:r>
            <a:r>
              <a:rPr lang="zh-CN" sz="1800" b="0" strike="noStrike" spc="148">
                <a:solidFill>
                  <a:schemeClr val="lt1"/>
                </a:solidFill>
                <a:latin typeface="Arial"/>
                <a:ea typeface="微软雅黑"/>
              </a:rPr>
              <a:t>岁以上女性。早期症状不明显，需要定期筛查。</a:t>
            </a:r>
            <a:endParaRPr lang="en-US" sz="1800" b="0" strike="noStrike" spc="-1">
              <a:solidFill>
                <a:srgbClr val="000000"/>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04" name="Group 15"/>
          <p:cNvGrpSpPr/>
          <p:nvPr/>
        </p:nvGrpSpPr>
        <p:grpSpPr>
          <a:xfrm>
            <a:off x="431640" y="396000"/>
            <a:ext cx="514800" cy="439200"/>
            <a:chOff x="431640" y="396000"/>
            <a:chExt cx="514800" cy="439200"/>
          </a:xfrm>
        </p:grpSpPr>
        <p:sp>
          <p:nvSpPr>
            <p:cNvPr id="105"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06"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07"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08"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09"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10"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11"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12"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13"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14"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15"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16"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17"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18"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19"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20"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21"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22"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23"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24"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125"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6"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02</a:t>
            </a:r>
            <a:endParaRPr lang="en-US" sz="7600" b="0" strike="noStrike" spc="148">
              <a:solidFill>
                <a:schemeClr val="dk1">
                  <a:lumMod val="65000"/>
                  <a:lumOff val="35000"/>
                </a:schemeClr>
              </a:solidFill>
              <a:latin typeface="Arial"/>
            </a:endParaRPr>
          </a:p>
        </p:txBody>
      </p:sp>
      <p:sp>
        <p:nvSpPr>
          <p:cNvPr id="127"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2</a:t>
            </a:r>
            <a:r>
              <a:rPr lang="zh-CN" sz="5200" b="1" strike="noStrike" spc="299">
                <a:solidFill>
                  <a:srgbClr val="3045FD"/>
                </a:solidFill>
                <a:latin typeface="Arial"/>
                <a:ea typeface="微软雅黑"/>
              </a:rPr>
              <a:t>章 乳腺癌的治疗</a:t>
            </a:r>
            <a:endParaRPr lang="en-US" sz="5200" b="0" strike="noStrike" spc="-1">
              <a:solidFill>
                <a:schemeClr val="dk1"/>
              </a:solidFill>
              <a:latin typeface="Arial"/>
            </a:endParaRPr>
          </a:p>
        </p:txBody>
      </p:sp>
      <p:sp>
        <p:nvSpPr>
          <p:cNvPr id="12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9"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30"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31"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32"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33"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34"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35"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136"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3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8"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手术治疗</a:t>
            </a:r>
            <a:endParaRPr lang="en-US" sz="3600" b="0" strike="noStrike" spc="-1">
              <a:solidFill>
                <a:srgbClr val="000000"/>
              </a:solidFill>
              <a:latin typeface="Arial"/>
            </a:endParaRPr>
          </a:p>
        </p:txBody>
      </p:sp>
      <p:sp>
        <p:nvSpPr>
          <p:cNvPr id="139"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乳腺癌的手术治疗是治疗该病最常见的方式之一。手术治疗包括乳腺保留手术、乳腺切除术以及淋巴结清扫等不同方法。这些手术可以根据患者的具体情况进行选择，是乳腺癌治疗中的重要一环。</a:t>
            </a:r>
            <a:endParaRPr lang="en-US" sz="1800" b="0" strike="noStrike" spc="-1">
              <a:solidFill>
                <a:srgbClr val="000000"/>
              </a:solidFill>
              <a:latin typeface="Arial"/>
            </a:endParaRPr>
          </a:p>
        </p:txBody>
      </p:sp>
      <p:sp>
        <p:nvSpPr>
          <p:cNvPr id="14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41" name="Group 15"/>
          <p:cNvGrpSpPr/>
          <p:nvPr/>
        </p:nvGrpSpPr>
        <p:grpSpPr>
          <a:xfrm>
            <a:off x="431640" y="396000"/>
            <a:ext cx="514800" cy="439200"/>
            <a:chOff x="431640" y="396000"/>
            <a:chExt cx="514800" cy="439200"/>
          </a:xfrm>
        </p:grpSpPr>
        <p:sp>
          <p:nvSpPr>
            <p:cNvPr id="142"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43"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44"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45"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46"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47"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48"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49"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50"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51"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52"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53"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54"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55"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56"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57"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58"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59"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60"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61"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162"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3"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4"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65"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166"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7"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8"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69"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170"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7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2"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化疗治疗</a:t>
            </a:r>
            <a:endParaRPr lang="en-US" sz="3600" b="0" strike="noStrike" spc="-1">
              <a:solidFill>
                <a:srgbClr val="000000"/>
              </a:solidFill>
              <a:latin typeface="Arial"/>
            </a:endParaRPr>
          </a:p>
        </p:txBody>
      </p:sp>
      <p:sp>
        <p:nvSpPr>
          <p:cNvPr id="173"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乳腺癌的全身治疗常使用化疗方式，通过静脉注射药物来达到杀灭癌细胞的目的。化疗是乳腺癌治疗中的重要一部分，常与手术或放疗联合使用，以提高疗效。</a:t>
            </a:r>
            <a:endParaRPr lang="en-US" sz="1800" b="0" strike="noStrike" spc="-1">
              <a:solidFill>
                <a:srgbClr val="000000"/>
              </a:solidFill>
              <a:latin typeface="Arial"/>
            </a:endParaRPr>
          </a:p>
        </p:txBody>
      </p:sp>
      <p:sp>
        <p:nvSpPr>
          <p:cNvPr id="17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75" name="Group 15"/>
          <p:cNvGrpSpPr/>
          <p:nvPr/>
        </p:nvGrpSpPr>
        <p:grpSpPr>
          <a:xfrm>
            <a:off x="431640" y="396000"/>
            <a:ext cx="514800" cy="439200"/>
            <a:chOff x="431640" y="396000"/>
            <a:chExt cx="514800" cy="439200"/>
          </a:xfrm>
        </p:grpSpPr>
        <p:sp>
          <p:nvSpPr>
            <p:cNvPr id="176"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77"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78"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79"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80"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81"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82"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83"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84"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85"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86"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87"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88"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89"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90"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91"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92"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93"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94"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95"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196"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7" name="AutoShape 3"/>
          <p:cNvSpPr/>
          <p:nvPr/>
        </p:nvSpPr>
        <p:spPr>
          <a:xfrm>
            <a:off x="3853440" y="168156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98" name="AutoShape 4"/>
          <p:cNvSpPr/>
          <p:nvPr/>
        </p:nvSpPr>
        <p:spPr>
          <a:xfrm>
            <a:off x="3853440" y="1301040"/>
            <a:ext cx="3657240" cy="718920"/>
          </a:xfrm>
          <a:prstGeom prst="roundRect">
            <a:avLst>
              <a:gd name="adj" fmla="val 16667"/>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99" name="AutoShape 7"/>
          <p:cNvSpPr/>
          <p:nvPr/>
        </p:nvSpPr>
        <p:spPr>
          <a:xfrm>
            <a:off x="7873200" y="168156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00" name="AutoShape 8"/>
          <p:cNvSpPr/>
          <p:nvPr/>
        </p:nvSpPr>
        <p:spPr>
          <a:xfrm>
            <a:off x="7873200" y="1301040"/>
            <a:ext cx="3657240" cy="718920"/>
          </a:xfrm>
          <a:prstGeom prst="roundRect">
            <a:avLst>
              <a:gd name="adj" fmla="val 16667"/>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1" name="AutoShape 10"/>
          <p:cNvSpPr/>
          <p:nvPr/>
        </p:nvSpPr>
        <p:spPr>
          <a:xfrm>
            <a:off x="3853440" y="421308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02" name="AutoShape 11"/>
          <p:cNvSpPr/>
          <p:nvPr/>
        </p:nvSpPr>
        <p:spPr>
          <a:xfrm>
            <a:off x="3853440" y="3895200"/>
            <a:ext cx="3657240" cy="718920"/>
          </a:xfrm>
          <a:prstGeom prst="roundRect">
            <a:avLst>
              <a:gd name="adj" fmla="val 16667"/>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3" name="AutoShape 13"/>
          <p:cNvSpPr/>
          <p:nvPr/>
        </p:nvSpPr>
        <p:spPr>
          <a:xfrm>
            <a:off x="7873200" y="421308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04" name="AutoShape 14"/>
          <p:cNvSpPr/>
          <p:nvPr/>
        </p:nvSpPr>
        <p:spPr>
          <a:xfrm>
            <a:off x="7873200" y="3895200"/>
            <a:ext cx="3657240" cy="718920"/>
          </a:xfrm>
          <a:prstGeom prst="roundRect">
            <a:avLst>
              <a:gd name="adj" fmla="val 16667"/>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05" name="矩形 28"/>
          <p:cNvSpPr/>
          <p:nvPr/>
        </p:nvSpPr>
        <p:spPr>
          <a:xfrm>
            <a:off x="354024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6" name="content.2.title"/>
          <p:cNvSpPr/>
          <p:nvPr/>
        </p:nvSpPr>
        <p:spPr>
          <a:xfrm>
            <a:off x="7984440" y="1557720"/>
            <a:ext cx="33620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优势</a:t>
            </a:r>
            <a:endParaRPr lang="en-US" sz="2000" b="0" strike="noStrike" spc="-1">
              <a:solidFill>
                <a:srgbClr val="000000"/>
              </a:solidFill>
              <a:latin typeface="Arial"/>
            </a:endParaRPr>
          </a:p>
        </p:txBody>
      </p:sp>
      <p:sp>
        <p:nvSpPr>
          <p:cNvPr id="207" name="content.2.content"/>
          <p:cNvSpPr/>
          <p:nvPr/>
        </p:nvSpPr>
        <p:spPr>
          <a:xfrm>
            <a:off x="7984440" y="2090880"/>
            <a:ext cx="3433680" cy="14479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减少毒副作用</a:t>
            </a:r>
            <a:endParaRPr lang="en-US" sz="1600" b="0" strike="noStrike" spc="-1">
              <a:solidFill>
                <a:srgbClr val="000000"/>
              </a:solidFill>
              <a:latin typeface="Arial"/>
            </a:endParaRPr>
          </a:p>
          <a:p>
            <a:r>
              <a:rPr lang="zh-CN" sz="1600" b="0" strike="noStrike" spc="-1">
                <a:solidFill>
                  <a:schemeClr val="lt1"/>
                </a:solidFill>
                <a:latin typeface="微软雅黑"/>
                <a:ea typeface="微软雅黑"/>
              </a:rPr>
              <a:t>提高疗效</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个体化治疗</a:t>
            </a:r>
            <a:endParaRPr lang="en-US" sz="1600" b="0" strike="noStrike" spc="-1">
              <a:solidFill>
                <a:srgbClr val="000000"/>
              </a:solidFill>
              <a:latin typeface="Arial"/>
            </a:endParaRPr>
          </a:p>
        </p:txBody>
      </p:sp>
      <p:sp>
        <p:nvSpPr>
          <p:cNvPr id="208" name="矩形 33"/>
          <p:cNvSpPr/>
          <p:nvPr/>
        </p:nvSpPr>
        <p:spPr>
          <a:xfrm>
            <a:off x="620856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9" name="content.3.title"/>
          <p:cNvSpPr/>
          <p:nvPr/>
        </p:nvSpPr>
        <p:spPr>
          <a:xfrm>
            <a:off x="3992400" y="4109040"/>
            <a:ext cx="33386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缺点</a:t>
            </a:r>
            <a:endParaRPr lang="en-US" sz="2000" b="0" strike="noStrike" spc="-1">
              <a:solidFill>
                <a:srgbClr val="000000"/>
              </a:solidFill>
              <a:latin typeface="Arial"/>
            </a:endParaRPr>
          </a:p>
        </p:txBody>
      </p:sp>
      <p:sp>
        <p:nvSpPr>
          <p:cNvPr id="210" name="content.3.content"/>
          <p:cNvSpPr/>
          <p:nvPr/>
        </p:nvSpPr>
        <p:spPr>
          <a:xfrm>
            <a:off x="3991680" y="4732560"/>
            <a:ext cx="3338640" cy="136116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高昂的治疗费用</a:t>
            </a:r>
            <a:endParaRPr lang="en-US" sz="1600" b="0" strike="noStrike" spc="-1">
              <a:solidFill>
                <a:srgbClr val="000000"/>
              </a:solidFill>
              <a:latin typeface="Arial"/>
            </a:endParaRPr>
          </a:p>
          <a:p>
            <a:r>
              <a:rPr lang="zh-CN" sz="1600" b="0" strike="noStrike" spc="-1">
                <a:solidFill>
                  <a:schemeClr val="lt1"/>
                </a:solidFill>
                <a:latin typeface="微软雅黑"/>
                <a:ea typeface="微软雅黑"/>
              </a:rPr>
              <a:t>部分患者不适用</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对新生癌细胞效果有限</a:t>
            </a:r>
            <a:endParaRPr lang="en-US" sz="1600" b="0" strike="noStrike" spc="-1">
              <a:solidFill>
                <a:srgbClr val="000000"/>
              </a:solidFill>
              <a:latin typeface="Arial"/>
            </a:endParaRPr>
          </a:p>
        </p:txBody>
      </p:sp>
      <p:sp>
        <p:nvSpPr>
          <p:cNvPr id="211" name="矩形 38"/>
          <p:cNvSpPr/>
          <p:nvPr/>
        </p:nvSpPr>
        <p:spPr>
          <a:xfrm>
            <a:off x="894204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2" name="content.4.title"/>
          <p:cNvSpPr/>
          <p:nvPr/>
        </p:nvSpPr>
        <p:spPr>
          <a:xfrm>
            <a:off x="8046720" y="4109040"/>
            <a:ext cx="330048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000000"/>
              </a:solidFill>
              <a:latin typeface="Arial"/>
            </a:endParaRPr>
          </a:p>
        </p:txBody>
      </p:sp>
      <p:sp>
        <p:nvSpPr>
          <p:cNvPr id="213" name="content.4.content"/>
          <p:cNvSpPr/>
          <p:nvPr/>
        </p:nvSpPr>
        <p:spPr>
          <a:xfrm>
            <a:off x="8046720" y="4669920"/>
            <a:ext cx="3371400" cy="14234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lt1"/>
                </a:solidFill>
                <a:latin typeface="微软雅黑"/>
                <a:ea typeface="微软雅黑"/>
              </a:rPr>
              <a:t> </a:t>
            </a:r>
            <a:endParaRPr lang="en-US" sz="1600" b="0" strike="noStrike" spc="-1">
              <a:solidFill>
                <a:srgbClr val="000000"/>
              </a:solidFill>
              <a:latin typeface="Arial"/>
            </a:endParaRPr>
          </a:p>
        </p:txBody>
      </p:sp>
      <p:sp>
        <p:nvSpPr>
          <p:cNvPr id="214"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靶向治疗</a:t>
            </a:r>
            <a:endParaRPr lang="en-US" sz="3000" b="0" strike="noStrike" spc="-1">
              <a:solidFill>
                <a:schemeClr val="dk1"/>
              </a:solidFill>
              <a:latin typeface="Arial"/>
            </a:endParaRPr>
          </a:p>
        </p:txBody>
      </p:sp>
      <p:sp>
        <p:nvSpPr>
          <p:cNvPr id="215" name="矩形 19"/>
          <p:cNvSpPr/>
          <p:nvPr/>
        </p:nvSpPr>
        <p:spPr>
          <a:xfrm>
            <a:off x="72972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16" name="content.1.title"/>
          <p:cNvSpPr/>
          <p:nvPr/>
        </p:nvSpPr>
        <p:spPr>
          <a:xfrm>
            <a:off x="3992400" y="1557720"/>
            <a:ext cx="34419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作用机制</a:t>
            </a:r>
            <a:endParaRPr lang="en-US" sz="2000" b="0" strike="noStrike" spc="-1">
              <a:solidFill>
                <a:srgbClr val="000000"/>
              </a:solidFill>
              <a:latin typeface="Arial"/>
            </a:endParaRPr>
          </a:p>
        </p:txBody>
      </p:sp>
      <p:sp>
        <p:nvSpPr>
          <p:cNvPr id="217" name="content.1.content"/>
          <p:cNvSpPr/>
          <p:nvPr/>
        </p:nvSpPr>
        <p:spPr>
          <a:xfrm>
            <a:off x="3991680" y="2090880"/>
            <a:ext cx="3338640" cy="14479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lt1"/>
                </a:solidFill>
                <a:latin typeface="微软雅黑"/>
                <a:ea typeface="微软雅黑"/>
              </a:rPr>
              <a:t>抑制癌细胞生长</a:t>
            </a:r>
            <a:endParaRPr lang="en-US" sz="1600" b="0" strike="noStrike" spc="-1">
              <a:solidFill>
                <a:srgbClr val="000000"/>
              </a:solidFill>
              <a:latin typeface="Arial"/>
            </a:endParaRPr>
          </a:p>
          <a:p>
            <a:r>
              <a:rPr lang="zh-CN" sz="1600" b="0" strike="noStrike" spc="-1">
                <a:solidFill>
                  <a:schemeClr val="lt1"/>
                </a:solidFill>
                <a:latin typeface="微软雅黑"/>
                <a:ea typeface="微软雅黑"/>
              </a:rPr>
              <a:t>阻断癌细胞传播</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lt1"/>
                </a:solidFill>
                <a:latin typeface="微软雅黑"/>
                <a:ea typeface="微软雅黑"/>
              </a:rPr>
              <a:t>识别并攻击癌细胞</a:t>
            </a:r>
            <a:endParaRPr lang="en-US" sz="1600" b="0" strike="noStrike" spc="-1">
              <a:solidFill>
                <a:srgbClr val="000000"/>
              </a:solidFill>
              <a:latin typeface="Arial"/>
            </a:endParaRPr>
          </a:p>
        </p:txBody>
      </p:sp>
      <p:grpSp>
        <p:nvGrpSpPr>
          <p:cNvPr id="218" name="Group 15"/>
          <p:cNvGrpSpPr/>
          <p:nvPr/>
        </p:nvGrpSpPr>
        <p:grpSpPr>
          <a:xfrm>
            <a:off x="435960" y="378720"/>
            <a:ext cx="515160" cy="439560"/>
            <a:chOff x="435960" y="378720"/>
            <a:chExt cx="515160" cy="439560"/>
          </a:xfrm>
        </p:grpSpPr>
        <p:sp>
          <p:nvSpPr>
            <p:cNvPr id="219"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20"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21"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22"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23"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24"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25"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26"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27"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28"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29"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30"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31"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32"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33"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34"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35"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36"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37"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38"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239" name="Picture 4"/>
          <p:cNvSpPr/>
          <p:nvPr/>
        </p:nvSpPr>
        <p:spPr>
          <a:xfrm>
            <a:off x="139680" y="1806480"/>
            <a:ext cx="3119400" cy="415944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0" name="AutoShape 3"/>
          <p:cNvSpPr/>
          <p:nvPr/>
        </p:nvSpPr>
        <p:spPr>
          <a:xfrm>
            <a:off x="6866280" y="1243800"/>
            <a:ext cx="5325480" cy="488160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41" name="PlaceHolder 1"/>
          <p:cNvSpPr>
            <a:spLocks noGrp="1"/>
          </p:cNvSpPr>
          <p:nvPr>
            <p:ph type="title" idx="4294967295"/>
          </p:nvPr>
        </p:nvSpPr>
        <p:spPr>
          <a:xfrm>
            <a:off x="1035720" y="306000"/>
            <a:ext cx="904068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3045FD"/>
                </a:solidFill>
                <a:latin typeface="Arial"/>
                <a:ea typeface="微软雅黑"/>
              </a:rPr>
              <a:t>乳腺癌治疗的未来发展</a:t>
            </a:r>
            <a:endParaRPr lang="en-US" sz="3000" b="0" strike="noStrike" spc="-1">
              <a:solidFill>
                <a:schemeClr val="dk1"/>
              </a:solidFill>
              <a:latin typeface="Arial"/>
            </a:endParaRPr>
          </a:p>
        </p:txBody>
      </p:sp>
      <p:sp>
        <p:nvSpPr>
          <p:cNvPr id="242" name="content"/>
          <p:cNvSpPr/>
          <p:nvPr/>
        </p:nvSpPr>
        <p:spPr>
          <a:xfrm>
            <a:off x="7780680" y="1536120"/>
            <a:ext cx="4036320" cy="37854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随着医疗技术的不断进步，乳腺癌的治疗方式也在不断创新和完善。未来，预计会有更加精准、个体化的治疗方案出现，为乳腺癌患者带来更好的治疗效果和生存率。同时，对于新的靶向治疗药物的研发和应用也将成为未来乳腺癌治疗的重要方向。</a:t>
            </a:r>
            <a:endParaRPr lang="en-US" sz="1800" b="0" strike="noStrike" spc="-1">
              <a:solidFill>
                <a:srgbClr val="000000"/>
              </a:solidFill>
              <a:latin typeface="Arial"/>
            </a:endParaRPr>
          </a:p>
        </p:txBody>
      </p:sp>
      <p:grpSp>
        <p:nvGrpSpPr>
          <p:cNvPr id="243" name="Group 15"/>
          <p:cNvGrpSpPr/>
          <p:nvPr/>
        </p:nvGrpSpPr>
        <p:grpSpPr>
          <a:xfrm>
            <a:off x="435960" y="378720"/>
            <a:ext cx="515160" cy="439560"/>
            <a:chOff x="435960" y="378720"/>
            <a:chExt cx="515160" cy="439560"/>
          </a:xfrm>
        </p:grpSpPr>
        <p:sp>
          <p:nvSpPr>
            <p:cNvPr id="244"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45"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46"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47"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48"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49"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50"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1"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2"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3"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54"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55"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6"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7"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8"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59"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60"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61"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62"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63"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264" name="图片 99" descr="C:/Users/Administrator/Desktop/ppt模板/图片素材/image2709229.pngimage2709229"/>
          <p:cNvPicPr/>
          <p:nvPr/>
        </p:nvPicPr>
        <p:blipFill>
          <a:blip r:embed="rId3"/>
          <a:srcRect t="12343" b="12343"/>
          <a:stretch>
            <a:fillRect/>
          </a:stretch>
        </p:blipFill>
        <p:spPr>
          <a:xfrm>
            <a:off x="1297800" y="2489040"/>
            <a:ext cx="5830920" cy="3636360"/>
          </a:xfrm>
          <a:prstGeom prst="rect">
            <a:avLst/>
          </a:prstGeom>
          <a:ln w="9525">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5"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03</a:t>
            </a:r>
            <a:endParaRPr lang="en-US" sz="7600" b="0" strike="noStrike" spc="148">
              <a:solidFill>
                <a:schemeClr val="dk1">
                  <a:lumMod val="65000"/>
                  <a:lumOff val="35000"/>
                </a:schemeClr>
              </a:solidFill>
              <a:latin typeface="Arial"/>
            </a:endParaRPr>
          </a:p>
        </p:txBody>
      </p:sp>
      <p:sp>
        <p:nvSpPr>
          <p:cNvPr id="266"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3</a:t>
            </a:r>
            <a:r>
              <a:rPr lang="zh-CN" sz="5200" b="1" strike="noStrike" spc="299">
                <a:solidFill>
                  <a:srgbClr val="3045FD"/>
                </a:solidFill>
                <a:latin typeface="Arial"/>
                <a:ea typeface="微软雅黑"/>
              </a:rPr>
              <a:t>章 乳腺癌的护理</a:t>
            </a:r>
            <a:endParaRPr lang="en-US" sz="5200" b="0" strike="noStrike" spc="-1">
              <a:solidFill>
                <a:schemeClr val="dk1"/>
              </a:solidFill>
              <a:latin typeface="Arial"/>
            </a:endParaRPr>
          </a:p>
        </p:txBody>
      </p:sp>
      <p:sp>
        <p:nvSpPr>
          <p:cNvPr id="26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8"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9"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0"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71"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2"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3"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74"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75"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7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77"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术后护理</a:t>
            </a:r>
            <a:endParaRPr lang="en-US" sz="3600" b="0" strike="noStrike" spc="-1">
              <a:solidFill>
                <a:srgbClr val="000000"/>
              </a:solidFill>
              <a:latin typeface="Arial"/>
            </a:endParaRPr>
          </a:p>
        </p:txBody>
      </p:sp>
      <p:sp>
        <p:nvSpPr>
          <p:cNvPr id="278"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乳腺癌手术后的护理工作非常重要。首先要注意伤口护理，保持伤口干燥清洁，定时更换敷料。其次是身体功能康复，帮助患者进行适当的锻炼和身体恢复训练，促进康复和恢复身体功能。</a:t>
            </a:r>
            <a:endParaRPr lang="en-US" sz="1800" b="0" strike="noStrike" spc="-1">
              <a:solidFill>
                <a:srgbClr val="000000"/>
              </a:solidFill>
              <a:latin typeface="Arial"/>
            </a:endParaRPr>
          </a:p>
        </p:txBody>
      </p:sp>
      <p:sp>
        <p:nvSpPr>
          <p:cNvPr id="27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80" name="Group 15"/>
          <p:cNvGrpSpPr/>
          <p:nvPr/>
        </p:nvGrpSpPr>
        <p:grpSpPr>
          <a:xfrm>
            <a:off x="431640" y="396000"/>
            <a:ext cx="514800" cy="439200"/>
            <a:chOff x="431640" y="396000"/>
            <a:chExt cx="514800" cy="439200"/>
          </a:xfrm>
        </p:grpSpPr>
        <p:sp>
          <p:nvSpPr>
            <p:cNvPr id="281"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82"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83"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84"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85"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86"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87"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88"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89"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90"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91"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92"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93"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94"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95"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96"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97"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98"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99"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00"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301"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2" name="AutoShape 3"/>
          <p:cNvSpPr/>
          <p:nvPr/>
        </p:nvSpPr>
        <p:spPr>
          <a:xfrm>
            <a:off x="304920" y="1631880"/>
            <a:ext cx="6595560" cy="488160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03"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3045FD"/>
                </a:solidFill>
                <a:latin typeface="Arial"/>
                <a:ea typeface="微软雅黑"/>
              </a:rPr>
              <a:t>心理护理的重要性</a:t>
            </a:r>
            <a:endParaRPr lang="en-US" sz="3000" b="0" strike="noStrike" spc="-1">
              <a:solidFill>
                <a:schemeClr val="dk1"/>
              </a:solidFill>
              <a:latin typeface="Arial"/>
            </a:endParaRPr>
          </a:p>
        </p:txBody>
      </p:sp>
      <p:sp>
        <p:nvSpPr>
          <p:cNvPr id="304" name="content"/>
          <p:cNvSpPr/>
          <p:nvPr/>
        </p:nvSpPr>
        <p:spPr>
          <a:xfrm>
            <a:off x="780480" y="2049840"/>
            <a:ext cx="4956480" cy="3485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心理护理在乳腺癌治疗中至关重要。患者需要面对治疗带来的身体变化和心理压力，通过细心的心理护理，可以帮助患者更好地应对疾病，保持良好的心态，提高治疗效果。</a:t>
            </a:r>
            <a:endParaRPr lang="en-US" sz="1800" b="0" strike="noStrike" spc="-1">
              <a:solidFill>
                <a:srgbClr val="000000"/>
              </a:solidFill>
              <a:latin typeface="Arial"/>
            </a:endParaRPr>
          </a:p>
        </p:txBody>
      </p:sp>
      <p:grpSp>
        <p:nvGrpSpPr>
          <p:cNvPr id="305" name="Group 15"/>
          <p:cNvGrpSpPr/>
          <p:nvPr/>
        </p:nvGrpSpPr>
        <p:grpSpPr>
          <a:xfrm>
            <a:off x="435960" y="378720"/>
            <a:ext cx="515160" cy="439560"/>
            <a:chOff x="435960" y="378720"/>
            <a:chExt cx="515160" cy="439560"/>
          </a:xfrm>
        </p:grpSpPr>
        <p:sp>
          <p:nvSpPr>
            <p:cNvPr id="306"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07"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08"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09"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10"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11"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12"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13"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14"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15"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16"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17"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18"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19"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20"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21"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22"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23"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24"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25"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326" name="图片 99" descr="C:/Users/Administrator/Desktop/ppt模板/图片素材/QQ截图20240309233835.pngQQ截图20240309233835"/>
          <p:cNvPicPr/>
          <p:nvPr/>
        </p:nvPicPr>
        <p:blipFill>
          <a:blip r:embed="rId3"/>
          <a:srcRect t="20386" b="20386"/>
          <a:stretch>
            <a:fillRect/>
          </a:stretch>
        </p:blipFill>
        <p:spPr>
          <a:xfrm>
            <a:off x="6095880" y="1329840"/>
            <a:ext cx="5830920" cy="3636360"/>
          </a:xfrm>
          <a:prstGeom prst="rect">
            <a:avLst/>
          </a:prstGeom>
          <a:ln w="9525">
            <a:noFill/>
          </a:ln>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04</a:t>
            </a:r>
            <a:endParaRPr lang="en-US" sz="7600" b="0" strike="noStrike" spc="148">
              <a:solidFill>
                <a:schemeClr val="dk1">
                  <a:lumMod val="65000"/>
                  <a:lumOff val="35000"/>
                </a:schemeClr>
              </a:solidFill>
              <a:latin typeface="Arial"/>
            </a:endParaRPr>
          </a:p>
        </p:txBody>
      </p:sp>
      <p:sp>
        <p:nvSpPr>
          <p:cNvPr id="328"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第四章 乳腺癌的预防</a:t>
            </a:r>
            <a:endParaRPr lang="en-US" sz="5200" b="0" strike="noStrike" spc="-1">
              <a:solidFill>
                <a:schemeClr val="dk1"/>
              </a:solidFill>
              <a:latin typeface="Arial"/>
            </a:endParaRPr>
          </a:p>
        </p:txBody>
      </p:sp>
      <p:sp>
        <p:nvSpPr>
          <p:cNvPr id="32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0" name="AutoShape 3"/>
          <p:cNvSpPr/>
          <p:nvPr/>
        </p:nvSpPr>
        <p:spPr>
          <a:xfrm>
            <a:off x="472320" y="1375560"/>
            <a:ext cx="11246760" cy="4699080"/>
          </a:xfrm>
          <a:prstGeom prst="rect">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1"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32"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33"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4"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5"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6"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337"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33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39"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定期筛查</a:t>
            </a:r>
            <a:endParaRPr lang="en-US" sz="3600" b="0" strike="noStrike" spc="-1">
              <a:solidFill>
                <a:srgbClr val="000000"/>
              </a:solidFill>
              <a:latin typeface="Arial"/>
            </a:endParaRPr>
          </a:p>
        </p:txBody>
      </p:sp>
      <p:sp>
        <p:nvSpPr>
          <p:cNvPr id="340"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定期进行乳腺</a:t>
            </a:r>
            <a:r>
              <a:rPr lang="en-US" sz="1800" b="0" strike="noStrike" spc="148">
                <a:solidFill>
                  <a:schemeClr val="lt1"/>
                </a:solidFill>
                <a:latin typeface="Arial"/>
                <a:ea typeface="微软雅黑"/>
              </a:rPr>
              <a:t>X</a:t>
            </a:r>
            <a:r>
              <a:rPr lang="zh-CN" sz="1800" b="0" strike="noStrike" spc="148">
                <a:solidFill>
                  <a:schemeClr val="lt1"/>
                </a:solidFill>
                <a:latin typeface="Arial"/>
                <a:ea typeface="微软雅黑"/>
              </a:rPr>
              <a:t>线检查、超声检查等筛查有助于早期发现乳腺癌，提高治疗成功率。建议每年接受乳腺癌筛查，注意乳房健康。</a:t>
            </a:r>
            <a:endParaRPr lang="en-US" sz="1800" b="0" strike="noStrike" spc="-1">
              <a:solidFill>
                <a:srgbClr val="000000"/>
              </a:solidFill>
              <a:latin typeface="Arial"/>
            </a:endParaRPr>
          </a:p>
        </p:txBody>
      </p:sp>
      <p:sp>
        <p:nvSpPr>
          <p:cNvPr id="34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342" name="Group 15"/>
          <p:cNvGrpSpPr/>
          <p:nvPr/>
        </p:nvGrpSpPr>
        <p:grpSpPr>
          <a:xfrm>
            <a:off x="431640" y="396000"/>
            <a:ext cx="514800" cy="439200"/>
            <a:chOff x="431640" y="396000"/>
            <a:chExt cx="514800" cy="439200"/>
          </a:xfrm>
        </p:grpSpPr>
        <p:sp>
          <p:nvSpPr>
            <p:cNvPr id="343"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44"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45"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46"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47"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48"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49"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50"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51"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52"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53"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54"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55"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56"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57"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58"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59"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60"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61"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62"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363"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4" name="AutoShape 2"/>
          <p:cNvSpPr/>
          <p:nvPr/>
        </p:nvSpPr>
        <p:spPr>
          <a:xfrm>
            <a:off x="592920" y="2746800"/>
            <a:ext cx="3455640" cy="3055320"/>
          </a:xfrm>
          <a:prstGeom prst="roundRect">
            <a:avLst>
              <a:gd name="adj" fmla="val 12500"/>
            </a:avLst>
          </a:prstGeom>
          <a:solidFill>
            <a:srgbClr val="3045FD">
              <a:alpha val="10000"/>
            </a:srgbClr>
          </a:solidFill>
          <a:ln w="19050">
            <a:solidFill>
              <a:srgbClr val="3045F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65" name="AutoShape 3"/>
          <p:cNvSpPr/>
          <p:nvPr/>
        </p:nvSpPr>
        <p:spPr>
          <a:xfrm>
            <a:off x="4367880" y="2746800"/>
            <a:ext cx="3455640" cy="3055320"/>
          </a:xfrm>
          <a:prstGeom prst="roundRect">
            <a:avLst>
              <a:gd name="adj" fmla="val 12500"/>
            </a:avLst>
          </a:prstGeom>
          <a:solidFill>
            <a:srgbClr val="3045FD">
              <a:alpha val="10000"/>
            </a:srgbClr>
          </a:solidFill>
          <a:ln w="19050">
            <a:solidFill>
              <a:srgbClr val="3045F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66" name="AutoShape 4"/>
          <p:cNvSpPr/>
          <p:nvPr/>
        </p:nvSpPr>
        <p:spPr>
          <a:xfrm>
            <a:off x="8133840" y="2746800"/>
            <a:ext cx="3455640" cy="3055320"/>
          </a:xfrm>
          <a:prstGeom prst="roundRect">
            <a:avLst>
              <a:gd name="adj" fmla="val 12500"/>
            </a:avLst>
          </a:prstGeom>
          <a:solidFill>
            <a:srgbClr val="3045FD">
              <a:alpha val="10000"/>
            </a:srgbClr>
          </a:solidFill>
          <a:ln w="19050">
            <a:solidFill>
              <a:srgbClr val="3045F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67" name="AutoShape 5"/>
          <p:cNvSpPr/>
          <p:nvPr/>
        </p:nvSpPr>
        <p:spPr>
          <a:xfrm rot="18900000" flipH="1" flipV="1">
            <a:off x="5274720" y="1333440"/>
            <a:ext cx="1641960" cy="1641960"/>
          </a:xfrm>
          <a:prstGeom prst="teardrop">
            <a:avLst>
              <a:gd name="adj" fmla="val 100000"/>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68" name="AutoShape 8"/>
          <p:cNvSpPr/>
          <p:nvPr/>
        </p:nvSpPr>
        <p:spPr>
          <a:xfrm>
            <a:off x="5818320" y="5524920"/>
            <a:ext cx="555120" cy="81360"/>
          </a:xfrm>
          <a:prstGeom prst="roundRect">
            <a:avLst>
              <a:gd name="adj" fmla="val 12500"/>
            </a:avLst>
          </a:prstGeom>
          <a:solidFill>
            <a:srgbClr val="3045F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369" name="AutoShape 9"/>
          <p:cNvSpPr/>
          <p:nvPr/>
        </p:nvSpPr>
        <p:spPr>
          <a:xfrm rot="18900000" flipH="1" flipV="1">
            <a:off x="1499760" y="1333440"/>
            <a:ext cx="1641960" cy="1641960"/>
          </a:xfrm>
          <a:prstGeom prst="teardrop">
            <a:avLst>
              <a:gd name="adj" fmla="val 100000"/>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0" name="AutoShape 12"/>
          <p:cNvSpPr/>
          <p:nvPr/>
        </p:nvSpPr>
        <p:spPr>
          <a:xfrm>
            <a:off x="2043360" y="5524920"/>
            <a:ext cx="555120" cy="81360"/>
          </a:xfrm>
          <a:prstGeom prst="roundRect">
            <a:avLst>
              <a:gd name="adj" fmla="val 12500"/>
            </a:avLst>
          </a:prstGeom>
          <a:solidFill>
            <a:srgbClr val="3045F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371" name="AutoShape 13"/>
          <p:cNvSpPr/>
          <p:nvPr/>
        </p:nvSpPr>
        <p:spPr>
          <a:xfrm rot="18900000" flipH="1" flipV="1">
            <a:off x="9040320" y="1333440"/>
            <a:ext cx="1641960" cy="1641960"/>
          </a:xfrm>
          <a:prstGeom prst="teardrop">
            <a:avLst>
              <a:gd name="adj" fmla="val 100000"/>
            </a:avLst>
          </a:prstGeom>
          <a:solidFill>
            <a:srgbClr val="3045FD">
              <a:alpha val="50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2" name="AutoShape 16"/>
          <p:cNvSpPr/>
          <p:nvPr/>
        </p:nvSpPr>
        <p:spPr>
          <a:xfrm>
            <a:off x="9583920" y="5524920"/>
            <a:ext cx="555120" cy="81360"/>
          </a:xfrm>
          <a:prstGeom prst="roundRect">
            <a:avLst>
              <a:gd name="adj" fmla="val 12500"/>
            </a:avLst>
          </a:prstGeom>
          <a:solidFill>
            <a:srgbClr val="3045F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373" name="Picture 17"/>
          <p:cNvSpPr/>
          <p:nvPr/>
        </p:nvSpPr>
        <p:spPr>
          <a:xfrm>
            <a:off x="1583280" y="1416600"/>
            <a:ext cx="1474920" cy="1474920"/>
          </a:xfrm>
          <a:prstGeom prst="ellipse">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374" name="Picture 18"/>
          <p:cNvSpPr/>
          <p:nvPr/>
        </p:nvSpPr>
        <p:spPr>
          <a:xfrm>
            <a:off x="5358240" y="1416600"/>
            <a:ext cx="1474920" cy="1474920"/>
          </a:xfrm>
          <a:prstGeom prst="ellipse">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375" name="Picture 19"/>
          <p:cNvSpPr/>
          <p:nvPr/>
        </p:nvSpPr>
        <p:spPr>
          <a:xfrm>
            <a:off x="9120960" y="1416600"/>
            <a:ext cx="1474920" cy="1474920"/>
          </a:xfrm>
          <a:prstGeom prst="ellipse">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376" name="矩形 28"/>
          <p:cNvSpPr/>
          <p:nvPr/>
        </p:nvSpPr>
        <p:spPr>
          <a:xfrm>
            <a:off x="449388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77" name="content.2.title"/>
          <p:cNvSpPr/>
          <p:nvPr/>
        </p:nvSpPr>
        <p:spPr>
          <a:xfrm>
            <a:off x="4494600" y="3555360"/>
            <a:ext cx="321480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3045FD"/>
                </a:solidFill>
                <a:latin typeface="微软雅黑"/>
                <a:ea typeface="微软雅黑"/>
              </a:rPr>
              <a:t>选择有机食材</a:t>
            </a:r>
            <a:endParaRPr lang="en-US" sz="2000" b="0" strike="noStrike" spc="-1">
              <a:solidFill>
                <a:srgbClr val="000000"/>
              </a:solidFill>
              <a:latin typeface="Arial"/>
            </a:endParaRPr>
          </a:p>
        </p:txBody>
      </p:sp>
      <p:sp>
        <p:nvSpPr>
          <p:cNvPr id="378" name="content.2.content"/>
          <p:cNvSpPr/>
          <p:nvPr/>
        </p:nvSpPr>
        <p:spPr>
          <a:xfrm>
            <a:off x="4600080" y="4031640"/>
            <a:ext cx="3042000" cy="1404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减少农药残留摄入</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避免食用含有激素的食物</a:t>
            </a:r>
            <a:endParaRPr lang="en-US" sz="1600" b="0" strike="noStrike" spc="-1">
              <a:solidFill>
                <a:srgbClr val="000000"/>
              </a:solidFill>
              <a:latin typeface="Arial"/>
            </a:endParaRPr>
          </a:p>
        </p:txBody>
      </p:sp>
      <p:sp>
        <p:nvSpPr>
          <p:cNvPr id="379" name="矩形 33"/>
          <p:cNvSpPr/>
          <p:nvPr/>
        </p:nvSpPr>
        <p:spPr>
          <a:xfrm>
            <a:off x="716220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80" name="content.3.title"/>
          <p:cNvSpPr/>
          <p:nvPr/>
        </p:nvSpPr>
        <p:spPr>
          <a:xfrm>
            <a:off x="8301240" y="3517200"/>
            <a:ext cx="31910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3045FD"/>
                </a:solidFill>
                <a:latin typeface="微软雅黑"/>
                <a:ea typeface="微软雅黑"/>
              </a:rPr>
              <a:t>使用环保化妆品</a:t>
            </a:r>
            <a:endParaRPr lang="en-US" sz="2000" b="0" strike="noStrike" spc="-1">
              <a:solidFill>
                <a:srgbClr val="000000"/>
              </a:solidFill>
              <a:latin typeface="Arial"/>
            </a:endParaRPr>
          </a:p>
        </p:txBody>
      </p:sp>
      <p:sp>
        <p:nvSpPr>
          <p:cNvPr id="381" name="content.3.content"/>
          <p:cNvSpPr/>
          <p:nvPr/>
        </p:nvSpPr>
        <p:spPr>
          <a:xfrm>
            <a:off x="8301960" y="4000680"/>
            <a:ext cx="3122640" cy="143604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避免接触有害化学成分</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选择绿色环保产品</a:t>
            </a:r>
            <a:endParaRPr lang="en-US" sz="1600" b="0" strike="noStrike" spc="-1">
              <a:solidFill>
                <a:srgbClr val="000000"/>
              </a:solidFill>
              <a:latin typeface="Arial"/>
            </a:endParaRPr>
          </a:p>
        </p:txBody>
      </p:sp>
      <p:sp>
        <p:nvSpPr>
          <p:cNvPr id="382" name="矩形 38"/>
          <p:cNvSpPr/>
          <p:nvPr/>
        </p:nvSpPr>
        <p:spPr>
          <a:xfrm>
            <a:off x="989568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83"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避免致癌物质</a:t>
            </a:r>
            <a:endParaRPr lang="en-US" sz="3000" b="0" strike="noStrike" spc="-1">
              <a:solidFill>
                <a:schemeClr val="dk1"/>
              </a:solidFill>
              <a:latin typeface="Arial"/>
            </a:endParaRPr>
          </a:p>
        </p:txBody>
      </p:sp>
      <p:sp>
        <p:nvSpPr>
          <p:cNvPr id="384" name="矩形 19"/>
          <p:cNvSpPr/>
          <p:nvPr/>
        </p:nvSpPr>
        <p:spPr>
          <a:xfrm>
            <a:off x="168336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85" name="content.1.title"/>
          <p:cNvSpPr/>
          <p:nvPr/>
        </p:nvSpPr>
        <p:spPr>
          <a:xfrm>
            <a:off x="745560" y="3546000"/>
            <a:ext cx="31809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3045FD"/>
                </a:solidFill>
                <a:latin typeface="微软雅黑"/>
                <a:ea typeface="微软雅黑"/>
              </a:rPr>
              <a:t>不吸烟</a:t>
            </a:r>
            <a:endParaRPr lang="en-US" sz="2000" b="0" strike="noStrike" spc="-1">
              <a:solidFill>
                <a:srgbClr val="000000"/>
              </a:solidFill>
              <a:latin typeface="Arial"/>
            </a:endParaRPr>
          </a:p>
        </p:txBody>
      </p:sp>
      <p:sp>
        <p:nvSpPr>
          <p:cNvPr id="386" name="content.1.content"/>
          <p:cNvSpPr/>
          <p:nvPr/>
        </p:nvSpPr>
        <p:spPr>
          <a:xfrm>
            <a:off x="850320" y="4005720"/>
            <a:ext cx="3076920" cy="1431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避免二手烟</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戒烟可降低乳腺癌风险</a:t>
            </a:r>
            <a:endParaRPr lang="en-US" sz="1600" b="0" strike="noStrike" spc="-1">
              <a:solidFill>
                <a:srgbClr val="000000"/>
              </a:solidFill>
              <a:latin typeface="Arial"/>
            </a:endParaRPr>
          </a:p>
        </p:txBody>
      </p:sp>
      <p:grpSp>
        <p:nvGrpSpPr>
          <p:cNvPr id="387" name="Group 15"/>
          <p:cNvGrpSpPr/>
          <p:nvPr/>
        </p:nvGrpSpPr>
        <p:grpSpPr>
          <a:xfrm>
            <a:off x="435960" y="378720"/>
            <a:ext cx="515160" cy="439560"/>
            <a:chOff x="435960" y="378720"/>
            <a:chExt cx="515160" cy="439560"/>
          </a:xfrm>
        </p:grpSpPr>
        <p:sp>
          <p:nvSpPr>
            <p:cNvPr id="388" name="AutoShape 16"/>
            <p:cNvSpPr/>
            <p:nvPr/>
          </p:nvSpPr>
          <p:spPr>
            <a:xfrm>
              <a:off x="435960" y="37872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89" name="AutoShape 17"/>
            <p:cNvSpPr/>
            <p:nvPr/>
          </p:nvSpPr>
          <p:spPr>
            <a:xfrm>
              <a:off x="555840" y="38520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90" name="AutoShape 18"/>
            <p:cNvSpPr/>
            <p:nvPr/>
          </p:nvSpPr>
          <p:spPr>
            <a:xfrm>
              <a:off x="669960" y="38700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91" name="AutoShape 19"/>
            <p:cNvSpPr/>
            <p:nvPr/>
          </p:nvSpPr>
          <p:spPr>
            <a:xfrm>
              <a:off x="780840" y="39600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92" name="AutoShape 20"/>
            <p:cNvSpPr/>
            <p:nvPr/>
          </p:nvSpPr>
          <p:spPr>
            <a:xfrm>
              <a:off x="885960" y="39204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93" name="AutoShape 21"/>
            <p:cNvSpPr/>
            <p:nvPr/>
          </p:nvSpPr>
          <p:spPr>
            <a:xfrm>
              <a:off x="435960" y="49644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94" name="AutoShape 22"/>
            <p:cNvSpPr/>
            <p:nvPr/>
          </p:nvSpPr>
          <p:spPr>
            <a:xfrm>
              <a:off x="555840" y="50328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395" name="AutoShape 23"/>
            <p:cNvSpPr/>
            <p:nvPr/>
          </p:nvSpPr>
          <p:spPr>
            <a:xfrm>
              <a:off x="669960" y="50472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396" name="AutoShape 24"/>
            <p:cNvSpPr/>
            <p:nvPr/>
          </p:nvSpPr>
          <p:spPr>
            <a:xfrm>
              <a:off x="780840" y="51372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397" name="AutoShape 25"/>
            <p:cNvSpPr/>
            <p:nvPr/>
          </p:nvSpPr>
          <p:spPr>
            <a:xfrm>
              <a:off x="885960" y="50976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398" name="AutoShape 26"/>
            <p:cNvSpPr/>
            <p:nvPr/>
          </p:nvSpPr>
          <p:spPr>
            <a:xfrm>
              <a:off x="435960" y="61452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399" name="AutoShape 27"/>
            <p:cNvSpPr/>
            <p:nvPr/>
          </p:nvSpPr>
          <p:spPr>
            <a:xfrm>
              <a:off x="555840" y="62100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00" name="AutoShape 28"/>
            <p:cNvSpPr/>
            <p:nvPr/>
          </p:nvSpPr>
          <p:spPr>
            <a:xfrm>
              <a:off x="669960" y="62280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01" name="AutoShape 29"/>
            <p:cNvSpPr/>
            <p:nvPr/>
          </p:nvSpPr>
          <p:spPr>
            <a:xfrm>
              <a:off x="780840" y="63144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02" name="AutoShape 30"/>
            <p:cNvSpPr/>
            <p:nvPr/>
          </p:nvSpPr>
          <p:spPr>
            <a:xfrm>
              <a:off x="885960" y="62748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403" name="AutoShape 31"/>
            <p:cNvSpPr/>
            <p:nvPr/>
          </p:nvSpPr>
          <p:spPr>
            <a:xfrm>
              <a:off x="435960" y="73224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404" name="AutoShape 32"/>
            <p:cNvSpPr/>
            <p:nvPr/>
          </p:nvSpPr>
          <p:spPr>
            <a:xfrm>
              <a:off x="555840" y="73872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405" name="AutoShape 33"/>
            <p:cNvSpPr/>
            <p:nvPr/>
          </p:nvSpPr>
          <p:spPr>
            <a:xfrm>
              <a:off x="669960" y="74052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406" name="AutoShape 34"/>
            <p:cNvSpPr/>
            <p:nvPr/>
          </p:nvSpPr>
          <p:spPr>
            <a:xfrm>
              <a:off x="780840" y="74952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407" name="AutoShape 35"/>
            <p:cNvSpPr/>
            <p:nvPr/>
          </p:nvSpPr>
          <p:spPr>
            <a:xfrm>
              <a:off x="885960" y="74520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https://d.book118.com/417005201034006054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16</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16</vt:i4>
      </vt:variant>
    </vt:vector>
  </HeadingPairs>
  <TitlesOfParts>
    <vt:vector baseType="lpstr" size="24">
      <vt:lpstr>Arial</vt:lpstr>
      <vt:lpstr>Calibri</vt:lpstr>
      <vt:lpstr>微软雅黑</vt:lpstr>
      <vt:lpstr>Times New Roman</vt:lpstr>
      <vt:lpstr>Wingdings</vt:lpstr>
      <vt:lpstr>Symbol</vt:lpstr>
      <vt:lpstr>DejaVu Sans</vt:lpstr>
      <vt:lpstr>Office Theme</vt:lpstr>
      <vt:lpstr>乳腺癌的个案查房</vt:lpstr>
      <vt:lpstr>目录</vt:lpstr>
      <vt:lpstr>第一章 乳腺癌的概述</vt:lpstr>
      <vt:lpstr> </vt:lpstr>
      <vt:lpstr>第2章 乳腺癌的治疗</vt:lpstr>
      <vt:lpstr> </vt:lpstr>
      <vt:lpstr> </vt:lpstr>
      <vt:lpstr>靶向治疗</vt:lpstr>
      <vt:lpstr>乳腺癌治疗的未来发展</vt:lpstr>
      <vt:lpstr>第3章 乳腺癌的护理</vt:lpstr>
      <vt:lpstr> </vt:lpstr>
      <vt:lpstr>心理护理的重要性</vt:lpstr>
      <vt:lpstr>第四章 乳腺癌的预防</vt:lpstr>
      <vt:lpstr> </vt:lpstr>
      <vt:lpstr>避免致癌物质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2024-09-28T10:20:37.654</cp:lastPrinted>
  <dcterms:created xsi:type="dcterms:W3CDTF">2024-09-28T02:20:37Z</dcterms:created>
  <dcterms:modified xsi:type="dcterms:W3CDTF">2024-09-28T02:20:39Z</dcterms:modified>
</cp:coreProperties>
</file>