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SWKEVW+MS-UIGothic"/>
      <p:regular r:id="rId17"/>
    </p:embeddedFont>
    <p:embeddedFont>
      <p:font typeface="KGRNLV+JTRWBF+MicrosoftYaHei-Bold"/>
      <p:regular r:id="rId18"/>
    </p:embeddedFont>
    <p:embeddedFont>
      <p:font typeface="FBPUFG+AVVCEU+ArialMT"/>
      <p:regular r:id="rId19"/>
    </p:embeddedFont>
    <p:embeddedFont>
      <p:font typeface="TESKRJ+LVVBNT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4D4B2-F5EB-4039-84D8-FAE22FA57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E6E79-DE18-4B0F-8D86-40F813DC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CC45F-2307-4962-92A1-3DC4B4098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D9E00-04DE-4F05-8DCB-534DF209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80276-499D-4F71-BB08-91822860F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6348F4-D691-4EB1-A594-FB192576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59307-4066-428B-A9AD-89993296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C0C62-F9FA-4E71-BE93-DD8C9953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F4DCE-D51E-4200-A724-526B7FC6D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282D6-E1E0-4A3A-9EFF-5489EFE2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75011-4D00-4DE2-99D1-CB5F06D0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06006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90775" y="273573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电击伤现场</a:t>
            </a:r>
            <a:r>
              <a:rPr sz="3600">
                <a:solidFill>
                  <a:srgbClr val="FFFFFF"/>
                </a:solidFill>
                <a:latin typeface="SWKEVW+MS-UIGothic"/>
                <a:cs typeface="SWKEVW+MS-UIGothic"/>
              </a:rPr>
              <a:t>急救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FFFFFF"/>
                </a:solidFill>
                <a:latin typeface="SWKEVW+MS-UIGothic"/>
                <a:cs typeface="SWKEVW+MS-UIGothic"/>
              </a:rPr>
              <a:t>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SWKEVW+MS-UIGothic"/>
                <a:cs typeface="SWKEVW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KGRNLV+JTRWBF+MicrosoftYaHei-Bold"/>
                <a:cs typeface="KGRNLV+JTRWBF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KGRNLV+JTRWBF+MicrosoftYaHei-Bold"/>
                <a:cs typeface="KGRNLV+JTRWBF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SWKEVW+MS-UIGothic"/>
                <a:cs typeface="SWKEVW+MS-UIGothic"/>
              </a:rPr>
              <a:t>目</a:t>
            </a:r>
          </a:p>
        </p:txBody>
      </p:sp>
      <p:sp>
        <p:nvSpPr>
          <p:cNvPr id="7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16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BPUFG+AVVCEU+ArialMT"/>
                <a:cs typeface="FBPUFG+AVVCE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的基本知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35172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BPUFG+AVVCEU+ArialMT"/>
                <a:cs typeface="FBPUFG+AVVCE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电击伤现场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急救措施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4280" y="3911155"/>
            <a:ext cx="4790381" cy="19035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BPUFG+AVVCEU+ArialMT"/>
                <a:cs typeface="FBPUFG+AVVCE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理和后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BPUFG+AVVCEU+ArialMT"/>
                <a:cs typeface="FBPUFG+AVVCE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防和安全措施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BPUFG+AVVCEU+ArialMT"/>
                <a:cs typeface="FBPUFG+AVVCE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的案例分析和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000000"/>
                </a:solidFill>
                <a:latin typeface="SWKEVW+MS-UIGothic"/>
                <a:cs typeface="SWKEVW+MS-UIGothic"/>
              </a:rPr>
              <a:t>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KGRNLV+JTRWBF+MicrosoftYaHei-Bold"/>
                <a:cs typeface="KGRNLV+JTRWB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电击伤</a:t>
            </a:r>
            <a:r>
              <a:rPr sz="4500">
                <a:solidFill>
                  <a:srgbClr val="59AE93"/>
                </a:solidFill>
                <a:latin typeface="SWKEVW+MS-UIGothic"/>
                <a:cs typeface="SWKEVW+MS-UIGothic"/>
              </a:rPr>
              <a:t>的基本知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电击伤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和原因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WKEVW+MS-UIGothic"/>
                <a:cs typeface="SWKEVW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是指人体直接或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接接触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源，受到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流的刺激或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WKEVW+MS-UIGothic"/>
                <a:cs typeface="SWKEVW+MS-UIGothic"/>
              </a:rPr>
              <a:t>原因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通常是由于不慎触碰到裸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露的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电线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、雷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中等情况所致。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电击伤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和症状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WKEVW+MS-UIGothic"/>
                <a:cs typeface="SWKEVW+MS-UIGothic"/>
              </a:rPr>
              <a:t>分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压电击伤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和低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压电击伤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其中高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压电击伤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WKEVW+MS-UIGothic"/>
                <a:cs typeface="SWKEVW+MS-UIGothic"/>
              </a:rPr>
              <a:t>症状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电击伤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的症状包括疼痛、肌肉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痉挛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皮肤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灼、局部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碳化、出血、水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致昏迷或死亡。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电击伤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严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重程度和影响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严</a:t>
            </a:r>
            <a:r>
              <a:rPr sz="2300" spc="25">
                <a:solidFill>
                  <a:srgbClr val="59AE93"/>
                </a:solidFill>
                <a:latin typeface="SWKEVW+MS-UIGothic"/>
                <a:cs typeface="SWKEVW+MS-UIGothic"/>
              </a:rPr>
              <a:t>重程度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重程度取决于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度、持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续时间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流路径以及受害者的身体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状况等因素。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WKEVW+MS-UIGothic"/>
                <a:cs typeface="SWKEVW+MS-UIGothic"/>
              </a:rPr>
              <a:t>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人体造成多方面的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害，包括神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统损伤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、心血管系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统损伤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、呼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吸系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统损伤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等，甚至可能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期残疾或后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KGRNLV+JTRWBF+MicrosoftYaHei-Bold"/>
                <a:cs typeface="KGRNLV+JTRWB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电击伤现场</a:t>
            </a:r>
            <a:r>
              <a:rPr sz="4500">
                <a:solidFill>
                  <a:srgbClr val="59AE93"/>
                </a:solidFill>
                <a:latin typeface="SWKEVW+MS-UIGothic"/>
                <a:cs typeface="SWKEVW+MS-UIGothic"/>
              </a:rPr>
              <a:t>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切断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源或使用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绝缘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物体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WKEVW+MS-UIGothic"/>
                <a:cs typeface="SWKEVW+MS-UIGothic"/>
              </a:rPr>
              <a:t>立即切断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FFFFFF"/>
                </a:solidFill>
                <a:latin typeface="SWKEVW+MS-UIGothic"/>
                <a:cs typeface="SWKEVW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如果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电击伤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源附近，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尽快关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闭电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源开关或拔掉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源插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，以避免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造成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WKEVW+MS-UIGothic"/>
                <a:cs typeface="SWKEVW+MS-UIGothic"/>
              </a:rPr>
              <a:t>使用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绝缘</a:t>
            </a:r>
            <a:r>
              <a:rPr sz="2300" spc="25">
                <a:solidFill>
                  <a:srgbClr val="FFFFFF"/>
                </a:solidFill>
                <a:latin typeface="SWKEVW+MS-UIGothic"/>
                <a:cs typeface="SWKEVW+MS-UIGothic"/>
              </a:rPr>
              <a:t>物体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如果无法切断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源，可以使用干燥的木棍、塑料制品等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物体将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者与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源分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离，注意操作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要保持身体与地面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FFFFFF"/>
                </a:solidFill>
                <a:latin typeface="SWKEVW+MS-UIGothic"/>
                <a:cs typeface="SWKEV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3054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心肺复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苏术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（</a:t>
            </a:r>
            <a:r>
              <a:rPr sz="3000">
                <a:solidFill>
                  <a:srgbClr val="59AE93"/>
                </a:solidFill>
                <a:latin typeface="KGRNLV+JTRWBF+MicrosoftYaHei-Bold"/>
                <a:cs typeface="KGRNLV+JTRWBF+MicrosoftYaHei-Bold"/>
              </a:rPr>
              <a:t>CPR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检查</a:t>
            </a:r>
            <a:r>
              <a:rPr sz="2000" spc="15">
                <a:solidFill>
                  <a:srgbClr val="59AE93"/>
                </a:solidFill>
                <a:latin typeface="SWKEVW+MS-UIGothic"/>
                <a:cs typeface="SWKEVW+MS-UIGothic"/>
              </a:rPr>
              <a:t>呼吸和心跳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在确保安全的前提下，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检查伤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者是否有呼吸和心跳。如果没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有，立即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行心肺复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苏术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WKEVW+MS-UIGothic"/>
                <a:cs typeface="SWKEVW+MS-UIGothic"/>
              </a:rPr>
              <a:t>心肺复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苏术</a:t>
            </a:r>
            <a:r>
              <a:rPr sz="2000" spc="14">
                <a:solidFill>
                  <a:srgbClr val="59AE93"/>
                </a:solidFill>
                <a:latin typeface="SWKEVW+MS-UIGothic"/>
                <a:cs typeface="SWKEVW+MS-UIGothic"/>
              </a:rPr>
              <a:t>步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730479" cy="821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行胸外按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，再开放气道，然后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行人工呼吸，按照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SKRJ+LVVBNT+MicrosoftYaHei"/>
                <a:cs typeface="TESKRJ+LVVBNT+MicrosoftYaHei"/>
              </a:rPr>
              <a:t>30:2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的比例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行循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，直到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急救人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WKEVW+MS-UIGothic"/>
                <a:cs typeface="SWKEVW+MS-UIGothic"/>
              </a:rPr>
              <a:t>赶到。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止血和包扎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WKEVW+MS-UIGothic"/>
                <a:cs typeface="SWKEVW+MS-UIGothic"/>
              </a:rPr>
              <a:t>止血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电击伤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口出血的情况，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止血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理。使用干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纱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布或布料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口，采用加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包扎的方法止血。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WKEVW+MS-UIGothic"/>
                <a:cs typeface="SWKEVW+MS-UIGothic"/>
              </a:rPr>
              <a:t>包扎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伤</a:t>
            </a:r>
            <a:r>
              <a:rPr sz="2000">
                <a:solidFill>
                  <a:srgbClr val="59AE93"/>
                </a:solidFill>
                <a:latin typeface="SWKEVW+MS-UIGothic"/>
                <a:cs typeface="SWKEVW+MS-UIGothic"/>
              </a:rPr>
              <a:t>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772397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对伤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行清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后，用无菌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纱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布覆盖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并包扎固定，注意不要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过紧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松，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保持适当的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SWKEVW+MS-UIGothic"/>
                <a:cs typeface="SWKEVW+MS-UIGothic"/>
              </a:rPr>
              <a:t>力和透气性。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WKEVW+MS-UIGothic"/>
                <a:cs typeface="SWKEVW+MS-UIGothic"/>
              </a:rPr>
              <a:t>保持呼吸道通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WKEVW+MS-UIGothic"/>
                <a:cs typeface="SWKEVW+MS-UIGothic"/>
              </a:rPr>
              <a:t>清理呼吸道异物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电击伤</a:t>
            </a:r>
            <a:r>
              <a:rPr sz="1500">
                <a:solidFill>
                  <a:srgbClr val="FFFFFF"/>
                </a:solidFill>
                <a:latin typeface="SWKEVW+MS-UIGothic"/>
                <a:cs typeface="SWKEVW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SWKEVW+MS-UIGothic"/>
                <a:cs typeface="SWKEVW+MS-UIGothic"/>
              </a:rPr>
              <a:t>致呼吸道阻塞，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WKEVW+MS-UIGothic"/>
                <a:cs typeface="SWKEVW+MS-UIGothic"/>
              </a:rPr>
              <a:t>迅速清理呼吸道内的异物，如呕吐物、血液等。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WKEVW+MS-UIGothic"/>
                <a:cs typeface="SWKEVW+MS-UIGothic"/>
              </a:rPr>
              <a:t>保持呼吸道通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者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部偏向一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，以便于排出分泌物和呕吐物。如果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者出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呼吸困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或窒息症状，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立即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行气管插管或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使用口咽通气管保持呼吸道通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2B584A"/>
                </a:solidFill>
                <a:latin typeface="SWKEVW+MS-UIGothic"/>
                <a:cs typeface="SWKEV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KGRNLV+JTRWBF+MicrosoftYaHei-Bold"/>
                <a:cs typeface="KGRNLV+JTRWB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电击伤</a:t>
            </a:r>
            <a:r>
              <a:rPr sz="4500">
                <a:solidFill>
                  <a:srgbClr val="59AE93"/>
                </a:solidFill>
                <a:latin typeface="SWKEVW+MS-UIGothic"/>
                <a:cs typeface="SWKEVW+MS-UIGothic"/>
              </a:rPr>
              <a:t>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59AE93"/>
                </a:solidFill>
                <a:latin typeface="SWKEVW+MS-UIGothic"/>
                <a:cs typeface="SWKEVW+MS-UIGothic"/>
              </a:rPr>
              <a:t>理和后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续</a:t>
            </a:r>
            <a:r>
              <a:rPr sz="4500">
                <a:solidFill>
                  <a:srgbClr val="59AE93"/>
                </a:solidFill>
                <a:latin typeface="SWKEVW+MS-UIGothic"/>
                <a:cs typeface="SWKEVW+MS-UIGothic"/>
              </a:rPr>
              <a:t>治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https://d.book118.com/417006006126006045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SWKEVW+MS-UIGothic</vt:lpstr>
      <vt:lpstr>KGRNLV+JTRWBF+MicrosoftYaHei-Bold</vt:lpstr>
      <vt:lpstr>FBPUFG+AVVCEU+ArialMT</vt:lpstr>
      <vt:lpstr>Times New Roman</vt:lpstr>
      <vt:lpstr>TESKRJ+LVVBNT+MicrosoftYaHei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2024-09-20T12:57:53.777</cp:lastPrinted>
  <dcterms:created xsi:type="dcterms:W3CDTF">2024-09-20T04:57:53Z</dcterms:created>
  <dcterms:modified xsi:type="dcterms:W3CDTF">2024-09-20T04:57:54Z</dcterms:modified>
</cp:coreProperties>
</file>