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C036E6-D28E-4558-A63D-1C2D462B2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FAF53-C776-4B49-A94A-B1AAF4842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57180-29CD-4932-B74F-0728D717F2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C838C1-6F75-4779-B929-F9CBFA768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93A4B1-DC04-448B-98B0-932FD8925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E2D638-6153-425E-9D4E-13F0368E4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A684B8-05CA-4ACB-9437-146C367928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63AAD9-4610-4857-974C-8B6FA4CF4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79F0B-FBA1-4A7F-9CB2-47325F4B5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12812D-6F28-4851-AF8B-2333EC5B2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811A0A-AA0E-4630-8869-B627F21F9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7.jpeg" /><Relationship Id="rId4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7016051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宪法知识课件\n## 1.宪法的基本概念与历史发展\n### 1.1宪法的定义及其法律地位\n### 1.2世界宪法的发展历程\n### 1.3中国宪法的历史发展\n## 2.宪法的基本原则与核心价值\n### 2.1宪法的基本原则及其作用\n### 2.2宪法的核心价值及其体现\n### 2.3宪法与公民基本权利保障\n## 3.国家机构的组织与职权\n### 3.1国家机构的分类及其职能\n### 3.2国家机构的组织与运行\n### 3.3国家机构与宪法的关系\n## 4.宪法的实施与监督\n### 4.1宪法的实施及其意义\n### 4.2宪法的监督及其方式\n### 4.3宪法实施的案例分析\n## 5.宪法与部门法的关系\n### 5.1宪法与民法的关系\n### 5.2宪法与刑法的关系\n### 5.3宪法与行政法的关系\n## 6.宪法的发展趋势与未来展望\n### 6.1宪法发展的国际趋势\n### 6.2中国宪法的发展趋势\n### 6.3宪法在未来社会的作用与影响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宪法知识课件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宪法的基本概念与历史发展</a:t>
            </a:r>
            <a:endParaRPr/>
          </a:p>
        </p:txBody>
      </p:sp>
      <p:sp>
        <p:nvSpPr>
          <p:cNvPr id="14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宪法是国家的根本法</a:t>
                </a:r>
                <a:endParaRPr/>
              </a:p>
            </p:txBody>
          </p:sp>
          <p:sp>
            <p:nvSpPr>
              <p:cNvPr id="2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规定国家的政治制度、经济制度、文化制度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规定国家的重要职权和公民的基本权利义务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具有最高的法律地位和效力</a:t>
                </a:r>
                <a:endParaRPr/>
              </a:p>
            </p:txBody>
          </p:sp>
        </p:grpSp>
        <p:grpSp>
          <p:nvGrpSpPr>
            <p:cNvPr id="21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宪法的法律地位</a:t>
                </a:r>
                <a:endParaRPr/>
              </a:p>
            </p:txBody>
          </p:sp>
          <p:sp>
            <p:nvSpPr>
              <p:cNvPr id="2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宪法是国家法律体系的基石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其他法律不得与宪法相抵触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宪法解释和修改权属于全国人民代表大会</a:t>
                </a:r>
                <a:endParaRPr/>
              </a:p>
            </p:txBody>
          </p:sp>
        </p:grpSp>
        <p:grpSp>
          <p:nvGrpSpPr>
            <p:cNvPr id="22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宪法的作用</a:t>
                </a:r>
                <a:endParaRPr/>
              </a:p>
            </p:txBody>
          </p:sp>
          <p:sp>
            <p:nvSpPr>
              <p:cNvPr id="22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维护国家政治制度稳定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保障国家经济发展和社会进步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保护公民的基本权利和自由</a:t>
                </a:r>
                <a:endParaRPr/>
              </a:p>
            </p:txBody>
          </p:sp>
        </p:grpSp>
      </p:grpSp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宪法的定义及其法律地位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2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2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英国《大宪章》（1215年）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美国《独立宣言》（1776年）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法国《人权宣言》（1789年）</a:t>
                </a:r>
                <a:endParaRPr/>
              </a:p>
            </p:txBody>
          </p:sp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资产阶级革命时期的宪法</a:t>
                </a:r>
                <a:endParaRPr/>
              </a:p>
            </p:txBody>
          </p:sp>
        </p:grpSp>
        <p:grpSp>
          <p:nvGrpSpPr>
            <p:cNvPr id="23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德国《德意志帝国宪法》（1871年）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日本《大日本帝国宪法》（1889年）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俄罗斯《苏俄宪法》（1918年）</a:t>
                </a:r>
                <a:endParaRPr/>
              </a:p>
            </p:txBody>
          </p:sp>
          <p:sp>
            <p:nvSpPr>
              <p:cNvPr id="2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资本主义发展时期的宪法</a:t>
                </a:r>
                <a:endParaRPr/>
              </a:p>
            </p:txBody>
          </p:sp>
        </p:grpSp>
        <p:grpSp>
          <p:nvGrpSpPr>
            <p:cNvPr id="23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德国《基本法》（1949年）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日本《和平宪法》（1946年）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印度《宪法》（1950年）</a:t>
                </a:r>
                <a:endParaRPr/>
              </a:p>
            </p:txBody>
          </p:sp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二战后宪法的发展</a:t>
                </a:r>
                <a:endParaRPr/>
              </a:p>
            </p:txBody>
          </p:sp>
        </p:grpSp>
      </p:grpSp>
      <p:pic>
        <p:nvPicPr>
          <p:cNvPr id="23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3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世界宪法的发展历程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中国宪法的历史发展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44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清末的宪法改革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《钦定宪法大纲》（1908年）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《中华民国临时约法》（1912年）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民国时期的宪法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《中华民国宪法》（1947年）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《中华民国宪法增修条文》（1949年）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中华人民共和国宪法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《中华人民共和国宪法》（1954年）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《中华人民共和国宪法》（1975年）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《中华人民共和国宪法》（1978年）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《中华人民共和国宪法》（1982年）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《中华人民共和国宪法修正案》（1988年、1993年、1999年、2004年、2018年）</a:t>
            </a:r>
            <a:endParaRPr/>
          </a:p>
        </p:txBody>
      </p:sp>
      <p:cxnSp>
        <p:nvCxnSpPr>
          <p:cNvPr id="245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宪法的基本原则与核心价值</a:t>
            </a:r>
            <a:endParaRPr/>
          </a:p>
        </p:txBody>
      </p:sp>
      <p:sp>
        <p:nvSpPr>
          <p:cNvPr id="24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人民民主原则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国家的一切权力属于人民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人民通过各种途径和形式管理国家事务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人民的根本利益是宪法的最高准则</a:t>
                </a:r>
                <a:endParaRPr/>
              </a:p>
            </p:txBody>
          </p:sp>
          <p:pic>
            <p:nvPicPr>
              <p:cNvPr id="25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社会主义原则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以马克思列宁主义、毛泽东思想、邓小平理论为指导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坚持社会主义制度，发展社会主义市场经济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坚持四项基本原则，反对资产阶级自由化</a:t>
                </a:r>
                <a:endParaRPr/>
              </a:p>
            </p:txBody>
          </p:sp>
          <p:pic>
            <p:nvPicPr>
              <p:cNvPr id="26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国家尊重和保障人权原则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尊重和保障公民的人格尊严、基本权利和自由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保障公民的财产权、发展权、环境权等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促进人的全面发展，实现全体人民的共同富裕</a:t>
                </a:r>
                <a:endParaRPr/>
              </a:p>
            </p:txBody>
          </p:sp>
          <p:pic>
            <p:nvPicPr>
              <p:cNvPr id="26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宪法的基本原则及其作用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宪法的核心价值及其体现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71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72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国家主权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宪法保障国家的独立、尊严、安全、稳定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宪法保障国家的主权、领土完整、民族团结</a:t>
                </a:r>
                <a:endParaRPr/>
              </a:p>
            </p:txBody>
          </p:sp>
          <p:pic>
            <p:nvPicPr>
              <p:cNvPr id="27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76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77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人民民主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宪法保障人民的选举、监督、参与权利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宪法保障人民的言论、出版、集会、结社自由</a:t>
                </a:r>
                <a:endParaRPr/>
              </a:p>
            </p:txBody>
          </p:sp>
          <p:pic>
            <p:nvPicPr>
              <p:cNvPr id="28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81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82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法治国家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宪法保障国家的法制统一、尊严、权威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宪法保障公民在法律面前一律平等</a:t>
                </a:r>
                <a:endParaRPr/>
              </a:p>
            </p:txBody>
          </p:sp>
          <p:pic>
            <p:nvPicPr>
              <p:cNvPr id="2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86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社会公正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宪法保障公民的平等、公平、正义权利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宪法保障弱势群体的权益，减少社会不公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宪法与公民基本权利保障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9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9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公民的基本权利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人身权：生命权、健康权、人格尊严等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政治权：选举权和被选举权、言论自由、结社自由等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社会权：教育权、工作权、社会保障权等</a:t>
                </a:r>
                <a:endParaRPr/>
              </a:p>
            </p:txBody>
          </p:sp>
          <p:pic>
            <p:nvPicPr>
              <p:cNvPr id="2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99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公民的基本义务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维护国家统一和民族团结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遵守宪法和法律，尊重社会公德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保守国家秘密，维护国家安全和利益</a:t>
                </a:r>
                <a:endParaRPr/>
              </a:p>
            </p:txBody>
          </p:sp>
          <p:pic>
            <p:nvPicPr>
              <p:cNvPr id="3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04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0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公民基本权利保障的途径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宪法明确规定公民的基本权利和义务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国家制定相关法律法规保障公民基本权利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国家提供司法保护，维护公民基本权利</a:t>
                </a:r>
                <a:endParaRPr/>
              </a:p>
            </p:txBody>
          </p:sp>
          <p:pic>
            <p:nvPicPr>
              <p:cNvPr id="3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国家机构的组织与职权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国家机构的分类及其职能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国家权力机关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全国人民代表大会：最高国家权力机关，制定宪法和法律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地方各级人民代表大会：地方国家权力机关，制定地方性法规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国家行政机关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国务院：最高国家行政机关，领导和管理国家行政工作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地方各级人民政府：地方国家行政机关，执行国务院和省级人民政府的决定和命令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3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国家审判机关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最高人民法院：最高国家审判机关，审理刑事、民事、行政案件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地方各级人民法院：地方国家审判机关，审理刑事、民事、行政案件</a:t>
                </a:r>
                <a:endParaRPr/>
              </a:p>
            </p:txBody>
          </p:sp>
          <p:pic>
            <p:nvPicPr>
              <p:cNvPr id="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8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国家检察机关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最高人民检察院：最高国家检察机关，领导地方各级人民检察院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地方各级人民检察院：地方国家检察机关，负责侦查、公诉、监督等工作</a:t>
                </a:r>
                <a:endParaRPr/>
              </a:p>
            </p:txBody>
          </p:sp>
          <p:pic>
            <p:nvPicPr>
              <p:cNvPr id="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22907" y="3081719"/>
            <a:ext cx="10663382" cy="3626518"/>
            <a:chOff x="722907" y="3081719"/>
            <a:chExt cx="10663382" cy="3626518"/>
          </a:xfrm>
        </p:grpSpPr>
        <p:grpSp>
          <p:nvGrpSpPr>
            <p:cNvPr id="35" name=""/>
            <p:cNvGrpSpPr/>
            <p:nvPr/>
          </p:nvGrpSpPr>
          <p:grpSpPr>
            <a:xfrm>
              <a:off x="722907" y="3086517"/>
              <a:ext cx="4942804" cy="1735879"/>
              <a:chOff x="722907" y="3086517"/>
              <a:chExt cx="4942804" cy="1735879"/>
            </a:xfrm>
          </p:grpSpPr>
          <p:sp>
            <p:nvSpPr>
              <p:cNvPr id="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43927" y="3286338"/>
                <a:ext cx="3693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国家权力机关的组织与运行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743929" y="3686448"/>
                <a:ext cx="3693977" cy="113594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全国人民代表大会代表由选举产生，每届任期五年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全国人民代表大会及其常务委员会行使立法权、决定权、监督权</a:t>
                </a:r>
                <a:endParaRPr/>
              </a:p>
            </p:txBody>
          </p:sp>
          <p:sp>
            <p:nvSpPr>
              <p:cNvPr id="38" name="Tencent"/>
              <p:cNvSpPr txBox="1"/>
              <p:nvPr/>
            </p:nvSpPr>
            <p:spPr>
              <a:xfrm>
                <a:off x="722907" y="3213447"/>
                <a:ext cx="9060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8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 lang="en-GB" sz="4800">
                  <a:solidFill>
                    <a:schemeClr val="accen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9" name="Tencent"/>
              <p:cNvCxnSpPr/>
              <p:nvPr/>
            </p:nvCxnSpPr>
            <p:spPr>
              <a:xfrm>
                <a:off x="805711" y="3086517"/>
                <a:ext cx="4860000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"/>
            <p:cNvGrpSpPr/>
            <p:nvPr/>
          </p:nvGrpSpPr>
          <p:grpSpPr>
            <a:xfrm>
              <a:off x="6443485" y="3081719"/>
              <a:ext cx="4942804" cy="1735879"/>
              <a:chOff x="6443485" y="3081719"/>
              <a:chExt cx="4942804" cy="1735879"/>
            </a:xfrm>
          </p:grpSpPr>
          <p:sp>
            <p:nvSpPr>
              <p:cNvPr id="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464505" y="3281540"/>
                <a:ext cx="3693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国家行政机关的组织与运行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464507" y="3681650"/>
                <a:ext cx="3693977" cy="113594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国务院由总理、副总理、国务委员等组成，每届任期五年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国务院各部门和地方各级人民政府实行首长负责制</a:t>
                </a:r>
                <a:endParaRPr/>
              </a:p>
            </p:txBody>
          </p:sp>
          <p:sp>
            <p:nvSpPr>
              <p:cNvPr id="43" name="Tencent"/>
              <p:cNvSpPr txBox="1"/>
              <p:nvPr/>
            </p:nvSpPr>
            <p:spPr>
              <a:xfrm>
                <a:off x="6443485" y="3208649"/>
                <a:ext cx="9060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8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8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44" name="Tencent"/>
              <p:cNvCxnSpPr/>
              <p:nvPr/>
            </p:nvCxnSpPr>
            <p:spPr>
              <a:xfrm>
                <a:off x="6526289" y="3081719"/>
                <a:ext cx="4860000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"/>
            <p:cNvGrpSpPr/>
            <p:nvPr/>
          </p:nvGrpSpPr>
          <p:grpSpPr>
            <a:xfrm>
              <a:off x="722907" y="4972358"/>
              <a:ext cx="4942804" cy="1735879"/>
              <a:chOff x="722907" y="4972358"/>
              <a:chExt cx="4942804" cy="1735879"/>
            </a:xfrm>
          </p:grpSpPr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43927" y="5172179"/>
                <a:ext cx="3693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国家审判机关的组织与运行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743929" y="5572289"/>
                <a:ext cx="3693977" cy="113594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最高人民法院院长由全国人民代表大会选举产生，每届任期五年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地方各级人民法院院长由地方各级人民代表大会选举产生，每届任期五年</a:t>
                </a:r>
                <a:endParaRPr/>
              </a:p>
            </p:txBody>
          </p:sp>
          <p:sp>
            <p:nvSpPr>
              <p:cNvPr id="48" name="Tencent"/>
              <p:cNvSpPr txBox="1"/>
              <p:nvPr/>
            </p:nvSpPr>
            <p:spPr>
              <a:xfrm>
                <a:off x="722907" y="5099288"/>
                <a:ext cx="9060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8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8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49" name="Tencent"/>
              <p:cNvCxnSpPr/>
              <p:nvPr/>
            </p:nvCxnSpPr>
            <p:spPr>
              <a:xfrm>
                <a:off x="805711" y="4972358"/>
                <a:ext cx="4860000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"/>
            <p:cNvGrpSpPr/>
            <p:nvPr/>
          </p:nvGrpSpPr>
          <p:grpSpPr>
            <a:xfrm>
              <a:off x="6443485" y="4967560"/>
              <a:ext cx="4942804" cy="1735879"/>
              <a:chOff x="6443485" y="4967560"/>
              <a:chExt cx="4942804" cy="1735879"/>
            </a:xfrm>
          </p:grpSpPr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464505" y="5167381"/>
                <a:ext cx="3693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国家检察机关的组织与运行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464507" y="5567491"/>
                <a:ext cx="3693977" cy="1135948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最高人民检察院检察长由全国人民代表大会选举产生，每届任期五年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地方各级人民检察院检察长由地方各级人民代表大会选举产生，每届任期五年</a:t>
                </a:r>
                <a:endParaRPr/>
              </a:p>
            </p:txBody>
          </p:sp>
          <p:sp>
            <p:nvSpPr>
              <p:cNvPr id="53" name="Tencent"/>
              <p:cNvSpPr txBox="1"/>
              <p:nvPr/>
            </p:nvSpPr>
            <p:spPr>
              <a:xfrm>
                <a:off x="6443485" y="5094490"/>
                <a:ext cx="9060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800">
                    <a:solidFill>
                      <a:schemeClr val="accent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04</a:t>
                </a:r>
                <a:endParaRPr lang="en-GB" sz="4800">
                  <a:solidFill>
                    <a:schemeClr val="accent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54" name="Tencent"/>
              <p:cNvCxnSpPr/>
              <p:nvPr/>
            </p:nvCxnSpPr>
            <p:spPr>
              <a:xfrm>
                <a:off x="6526289" y="4967560"/>
                <a:ext cx="4860000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国家机构的组织与运行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https://d.book118.com/417016051004006046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2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宪法知识课件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2024-09-20T23:18:28.594</cp:lastPrinted>
  <dcterms:created xsi:type="dcterms:W3CDTF">2024-09-20T15:18:28Z</dcterms:created>
  <dcterms:modified xsi:type="dcterms:W3CDTF">2024-09-20T15:18:30Z</dcterms:modified>
</cp:coreProperties>
</file>