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79FBA41-5819-4F27-BB43-EA5FE2A8C1F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3" name="PlaceHolder 1"/>
          <p:cNvSpPr>
            <a:spLocks noGrp="1"/>
          </p:cNvSpPr>
          <p:nvPr>
            <p:ph type="sldImg"/>
          </p:nvPr>
        </p:nvSpPr>
        <p:spPr>
          <a:xfrm>
            <a:off x="685800" y="1143000"/>
            <a:ext cx="5486040" cy="3085920"/>
          </a:xfrm>
          <a:prstGeom prst="rect">
            <a:avLst/>
          </a:prstGeom>
          <a:ln w="0">
            <a:noFill/>
          </a:ln>
        </p:spPr>
      </p:sp>
      <p:sp>
        <p:nvSpPr>
          <p:cNvPr id="65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6" name="PlaceHolder 1"/>
          <p:cNvSpPr>
            <a:spLocks noGrp="1"/>
          </p:cNvSpPr>
          <p:nvPr>
            <p:ph type="sldImg"/>
          </p:nvPr>
        </p:nvSpPr>
        <p:spPr>
          <a:xfrm>
            <a:off x="685800" y="1143000"/>
            <a:ext cx="5486040" cy="3085920"/>
          </a:xfrm>
          <a:prstGeom prst="rect">
            <a:avLst/>
          </a:prstGeom>
          <a:ln w="0">
            <a:noFill/>
          </a:ln>
        </p:spPr>
      </p:sp>
      <p:sp>
        <p:nvSpPr>
          <p:cNvPr id="65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9" name="PlaceHolder 1"/>
          <p:cNvSpPr>
            <a:spLocks noGrp="1"/>
          </p:cNvSpPr>
          <p:nvPr>
            <p:ph type="sldImg"/>
          </p:nvPr>
        </p:nvSpPr>
        <p:spPr>
          <a:xfrm>
            <a:off x="685800" y="1143000"/>
            <a:ext cx="5486040" cy="3085920"/>
          </a:xfrm>
          <a:prstGeom prst="rect">
            <a:avLst/>
          </a:prstGeom>
          <a:ln w="0">
            <a:noFill/>
          </a:ln>
        </p:spPr>
      </p:sp>
      <p:sp>
        <p:nvSpPr>
          <p:cNvPr id="66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2" name="PlaceHolder 1"/>
          <p:cNvSpPr>
            <a:spLocks noGrp="1"/>
          </p:cNvSpPr>
          <p:nvPr>
            <p:ph type="sldImg"/>
          </p:nvPr>
        </p:nvSpPr>
        <p:spPr>
          <a:xfrm>
            <a:off x="685800" y="1143000"/>
            <a:ext cx="5486040" cy="3085920"/>
          </a:xfrm>
          <a:prstGeom prst="rect">
            <a:avLst/>
          </a:prstGeom>
          <a:ln w="0">
            <a:noFill/>
          </a:ln>
        </p:spPr>
      </p:sp>
      <p:sp>
        <p:nvSpPr>
          <p:cNvPr id="66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5" name="PlaceHolder 1"/>
          <p:cNvSpPr>
            <a:spLocks noGrp="1"/>
          </p:cNvSpPr>
          <p:nvPr>
            <p:ph type="sldImg"/>
          </p:nvPr>
        </p:nvSpPr>
        <p:spPr>
          <a:xfrm>
            <a:off x="685800" y="1143000"/>
            <a:ext cx="5486040" cy="3085920"/>
          </a:xfrm>
          <a:prstGeom prst="rect">
            <a:avLst/>
          </a:prstGeom>
          <a:ln w="0">
            <a:noFill/>
          </a:ln>
        </p:spPr>
      </p:sp>
      <p:sp>
        <p:nvSpPr>
          <p:cNvPr id="66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86BFF7-D90C-4488-8777-357EF3231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3DF8F2-EEAF-4AE4-8395-5A45EFAF4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11240D-1E25-4672-B7B9-B54AE57F8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6DE7EB-C6A3-4163-B6FD-732BC36241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63BE11-590D-4B3B-A79E-35A1A2780D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13569F-5215-44EE-B6CE-5F2E2802BA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065ABE-E80C-40DA-9F2E-6CF5336332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911585-DF12-4F1F-97F2-CE5AC5CBC4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EB29E2-CA10-4B6A-9F6F-B47D8CA59F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DABAFA-1C04-4DE9-97E1-67C146452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75793E-BF8C-421D-A2CC-90B307D20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277C381-57BE-4068-AED8-803AD0BE2D8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35CCFA8-DA46-4EB9-8833-F3320BD985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microsoft.com/office/2007/relationships/hdphoto" Target="../media/image2.wdp"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9.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1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1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1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50064131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6"/>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Lst>
          </a:blip>
          <a:stretch>
            <a:fillRect/>
          </a:stretch>
        </p:blipFill>
        <p:spPr>
          <a:xfrm>
            <a:off x="6418800" y="579600"/>
            <a:ext cx="5285880" cy="2017080"/>
          </a:xfrm>
          <a:prstGeom prst="rect">
            <a:avLst/>
          </a:prstGeom>
          <a:ln w="0">
            <a:noFill/>
          </a:ln>
        </p:spPr>
      </p:pic>
      <p:grpSp>
        <p:nvGrpSpPr>
          <p:cNvPr id="73" name="组合 4"/>
          <p:cNvGrpSpPr/>
          <p:nvPr/>
        </p:nvGrpSpPr>
        <p:grpSpPr>
          <a:xfrm>
            <a:off x="0" y="0"/>
            <a:ext cx="12191760" cy="6857640"/>
            <a:chExt cx="12191760" cy="6857640"/>
          </a:xfrm>
        </p:grpSpPr>
        <p:pic>
          <p:nvPicPr>
            <p:cNvPr id="74" name="图片 5"/>
            <p:cNvPicPr/>
            <p:nvPr/>
          </p:nvPicPr>
          <p:blipFill>
            <a:blip r:embed="rId4"/>
            <a:stretch>
              <a:fillRect/>
            </a:stretch>
          </p:blipFill>
          <p:spPr>
            <a:xfrm>
              <a:off x="0" y="0"/>
              <a:ext cx="4440960" cy="6857640"/>
            </a:xfrm>
            <a:prstGeom prst="rect">
              <a:avLst/>
            </a:prstGeom>
            <a:ln w="0">
              <a:noFill/>
            </a:ln>
          </p:spPr>
        </p:pic>
        <p:pic>
          <p:nvPicPr>
            <p:cNvPr id="75" name="图片 6"/>
            <p:cNvPicPr/>
            <p:nvPr/>
          </p:nvPicPr>
          <p:blipFill>
            <a:blip r:embed="rId5"/>
            <a:stretch>
              <a:fillRect/>
            </a:stretch>
          </p:blipFill>
          <p:spPr>
            <a:xfrm>
              <a:off x="6827760" y="1683720"/>
              <a:ext cx="5363640" cy="5173920"/>
            </a:xfrm>
            <a:prstGeom prst="rect">
              <a:avLst/>
            </a:prstGeom>
            <a:ln w="0">
              <a:noFill/>
            </a:ln>
          </p:spPr>
        </p:pic>
        <p:pic>
          <p:nvPicPr>
            <p:cNvPr id="76" name="图片 7"/>
            <p:cNvPicPr/>
            <p:nvPr/>
          </p:nvPicPr>
          <p:blipFill>
            <a:blip r:embed="rId6"/>
            <a:stretch>
              <a:fillRect/>
            </a:stretch>
          </p:blipFill>
          <p:spPr>
            <a:xfrm>
              <a:off x="4441320" y="5167080"/>
              <a:ext cx="2386080" cy="1690560"/>
            </a:xfrm>
            <a:prstGeom prst="rect">
              <a:avLst/>
            </a:prstGeom>
            <a:ln w="0">
              <a:noFill/>
            </a:ln>
          </p:spPr>
        </p:pic>
        <p:pic>
          <p:nvPicPr>
            <p:cNvPr id="77" name="图片 8"/>
            <p:cNvPicPr/>
            <p:nvPr/>
          </p:nvPicPr>
          <p:blipFill>
            <a:blip r:embed="rId7"/>
            <a:stretch>
              <a:fillRect/>
            </a:stretch>
          </p:blipFill>
          <p:spPr>
            <a:xfrm>
              <a:off x="4441320" y="0"/>
              <a:ext cx="2386080" cy="1146240"/>
            </a:xfrm>
            <a:prstGeom prst="rect">
              <a:avLst/>
            </a:prstGeom>
            <a:ln w="0">
              <a:noFill/>
            </a:ln>
          </p:spPr>
        </p:pic>
        <p:pic>
          <p:nvPicPr>
            <p:cNvPr id="78" name="图片 9"/>
            <p:cNvPicPr/>
            <p:nvPr/>
          </p:nvPicPr>
          <p:blipFill>
            <a:blip r:embed="rId8"/>
            <a:stretch>
              <a:fillRect/>
            </a:stretch>
          </p:blipFill>
          <p:spPr>
            <a:xfrm>
              <a:off x="8660880" y="156240"/>
              <a:ext cx="3530880" cy="1796760"/>
            </a:xfrm>
            <a:prstGeom prst="rect">
              <a:avLst/>
            </a:prstGeom>
            <a:ln w="0">
              <a:noFill/>
            </a:ln>
          </p:spPr>
        </p:pic>
        <p:pic>
          <p:nvPicPr>
            <p:cNvPr id="79" name="图片 10"/>
            <p:cNvPicPr/>
            <p:nvPr/>
          </p:nvPicPr>
          <p:blipFill>
            <a:blip r:embed="rId9"/>
            <a:stretch>
              <a:fillRect/>
            </a:stretch>
          </p:blipFill>
          <p:spPr>
            <a:xfrm>
              <a:off x="6827760" y="156240"/>
              <a:ext cx="1832760" cy="1796760"/>
            </a:xfrm>
            <a:prstGeom prst="rect">
              <a:avLst/>
            </a:prstGeom>
            <a:ln w="0">
              <a:noFill/>
            </a:ln>
          </p:spPr>
        </p:pic>
      </p:grpSp>
      <p:sp>
        <p:nvSpPr>
          <p:cNvPr id="80" name="PlaceHolder 1"/>
          <p:cNvSpPr>
            <a:spLocks noGrp="1"/>
          </p:cNvSpPr>
          <p:nvPr>
            <p:ph type="title"/>
          </p:nvPr>
        </p:nvSpPr>
        <p:spPr>
          <a:xfrm>
            <a:off x="0" y="858600"/>
            <a:ext cx="1219176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人事行政部门工作总结心得</a:t>
            </a:r>
            <a:endParaRPr lang="en-US" sz="6000" b="0" strike="noStrike" spc="-1">
              <a:solidFill>
                <a:schemeClr val="dk1"/>
              </a:solidFill>
              <a:latin typeface="Arial"/>
            </a:endParaRPr>
          </a:p>
        </p:txBody>
      </p:sp>
      <p:sp>
        <p:nvSpPr>
          <p:cNvPr id="81"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82" name="文本框 3"/>
          <p:cNvSpPr/>
          <p:nvPr/>
        </p:nvSpPr>
        <p:spPr>
          <a:xfrm>
            <a:off x="4453200" y="44856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1" strike="noStrike" spc="-1">
                <a:solidFill>
                  <a:schemeClr val="dk1"/>
                </a:solidFill>
                <a:latin typeface="Arial"/>
                <a:ea typeface="微软雅黑"/>
              </a:rPr>
              <a:t>制作人：</a:t>
            </a:r>
            <a:r>
              <a:rPr lang="en-US" sz="2000" b="1" strike="noStrike" spc="-1">
                <a:solidFill>
                  <a:schemeClr val="dk1"/>
                </a:solidFill>
                <a:latin typeface="Arial"/>
                <a:ea typeface="微软雅黑"/>
              </a:rPr>
              <a:t>XXX </a:t>
            </a:r>
            <a:endParaRPr lang="en-US" sz="2000" b="0" strike="noStrike" spc="-1">
              <a:solidFill>
                <a:srgbClr val="000000"/>
              </a:solidFill>
              <a:latin typeface="Arial"/>
            </a:endParaRPr>
          </a:p>
          <a:p>
            <a:pPr defTabSz="914400">
              <a:lnSpc>
                <a:spcPct val="100000"/>
              </a:lnSpc>
            </a:pPr>
            <a:r>
              <a:rPr lang="zh-CN" sz="2000" b="1" strike="noStrike" spc="-1">
                <a:solidFill>
                  <a:schemeClr val="dk1"/>
                </a:solidFill>
                <a:latin typeface="Arial"/>
                <a:ea typeface="微软雅黑"/>
              </a:rPr>
              <a:t>时间：</a:t>
            </a:r>
            <a:r>
              <a:rPr lang="en-US" sz="2000" b="1" strike="noStrike" spc="-1">
                <a:solidFill>
                  <a:schemeClr val="dk1"/>
                </a:solidFill>
                <a:latin typeface="Arial"/>
                <a:ea typeface="微软雅黑"/>
              </a:rPr>
              <a:t>2024</a:t>
            </a:r>
            <a:r>
              <a:rPr lang="zh-CN" sz="2000" b="1" strike="noStrike" spc="-1">
                <a:solidFill>
                  <a:schemeClr val="dk1"/>
                </a:solidFill>
                <a:latin typeface="Arial"/>
                <a:ea typeface="微软雅黑"/>
              </a:rPr>
              <a:t>年</a:t>
            </a:r>
            <a:r>
              <a:rPr lang="en-US" sz="2000" b="1" strike="noStrike" spc="-1">
                <a:solidFill>
                  <a:schemeClr val="dk1"/>
                </a:solidFill>
                <a:latin typeface="Arial"/>
                <a:ea typeface="微软雅黑"/>
              </a:rPr>
              <a:t>X</a:t>
            </a:r>
            <a:r>
              <a:rPr lang="zh-CN" sz="2000" b="1" strike="noStrike" spc="-1">
                <a:solidFill>
                  <a:schemeClr val="dk1"/>
                </a:solidFill>
                <a:latin typeface="Arial"/>
                <a:ea typeface="微软雅黑"/>
              </a:rPr>
              <a:t>月</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500"/>
                                        <p:tgtEl>
                                          <p:spTgt spid="72"/>
                                        </p:tgtEl>
                                      </p:cBhvr>
                                    </p:animEffect>
                                    <p:anim calcmode="lin" valueType="num">
                                      <p:cBhvr additive="repl">
                                        <p:cTn id="8" dur="500" fill="hold"/>
                                        <p:tgtEl>
                                          <p:spTgt spid="72"/>
                                        </p:tgtEl>
                                        <p:attrNameLst>
                                          <p:attrName>ppt_x</p:attrName>
                                        </p:attrNameLst>
                                      </p:cBhvr>
                                      <p:tavLst>
                                        <p:tav tm="0">
                                          <p:val>
                                            <p:strVal val="#ppt_x"/>
                                          </p:val>
                                        </p:tav>
                                        <p:tav tm="100000">
                                          <p:val>
                                            <p:strVal val="#ppt_x"/>
                                          </p:val>
                                        </p:tav>
                                      </p:tavLst>
                                    </p:anim>
                                    <p:anim calcmode="lin" valueType="num">
                                      <p:cBhvr additive="repl">
                                        <p:cTn id="9" dur="5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3" name="组合 1"/>
          <p:cNvGrpSpPr/>
          <p:nvPr/>
        </p:nvGrpSpPr>
        <p:grpSpPr>
          <a:xfrm>
            <a:off x="0" y="0"/>
            <a:ext cx="12191760" cy="6857640"/>
            <a:chExt cx="12191760" cy="6857640"/>
          </a:xfrm>
        </p:grpSpPr>
        <p:pic>
          <p:nvPicPr>
            <p:cNvPr id="84" name="图片 3"/>
            <p:cNvPicPr/>
            <p:nvPr/>
          </p:nvPicPr>
          <p:blipFill>
            <a:blip r:embed="rId3"/>
            <a:stretch>
              <a:fillRect/>
            </a:stretch>
          </p:blipFill>
          <p:spPr>
            <a:xfrm>
              <a:off x="0" y="0"/>
              <a:ext cx="4440960" cy="6857640"/>
            </a:xfrm>
            <a:prstGeom prst="rect">
              <a:avLst/>
            </a:prstGeom>
            <a:ln w="0">
              <a:noFill/>
            </a:ln>
          </p:spPr>
        </p:pic>
        <p:pic>
          <p:nvPicPr>
            <p:cNvPr id="85" name="图片 4"/>
            <p:cNvPicPr/>
            <p:nvPr/>
          </p:nvPicPr>
          <p:blipFill>
            <a:blip r:embed="rId4"/>
            <a:stretch>
              <a:fillRect/>
            </a:stretch>
          </p:blipFill>
          <p:spPr>
            <a:xfrm>
              <a:off x="6827760" y="1683720"/>
              <a:ext cx="5363640" cy="5173920"/>
            </a:xfrm>
            <a:prstGeom prst="rect">
              <a:avLst/>
            </a:prstGeom>
            <a:ln w="0">
              <a:noFill/>
            </a:ln>
          </p:spPr>
        </p:pic>
        <p:pic>
          <p:nvPicPr>
            <p:cNvPr id="86" name="图片 5"/>
            <p:cNvPicPr/>
            <p:nvPr/>
          </p:nvPicPr>
          <p:blipFill>
            <a:blip r:embed="rId5"/>
            <a:stretch>
              <a:fillRect/>
            </a:stretch>
          </p:blipFill>
          <p:spPr>
            <a:xfrm>
              <a:off x="4441320" y="5167080"/>
              <a:ext cx="2386080" cy="1690560"/>
            </a:xfrm>
            <a:prstGeom prst="rect">
              <a:avLst/>
            </a:prstGeom>
            <a:ln w="0">
              <a:noFill/>
            </a:ln>
          </p:spPr>
        </p:pic>
        <p:pic>
          <p:nvPicPr>
            <p:cNvPr id="87" name="图片 6"/>
            <p:cNvPicPr/>
            <p:nvPr/>
          </p:nvPicPr>
          <p:blipFill>
            <a:blip r:embed="rId6"/>
            <a:stretch>
              <a:fillRect/>
            </a:stretch>
          </p:blipFill>
          <p:spPr>
            <a:xfrm>
              <a:off x="4441320" y="0"/>
              <a:ext cx="2386080" cy="1146240"/>
            </a:xfrm>
            <a:prstGeom prst="rect">
              <a:avLst/>
            </a:prstGeom>
            <a:ln w="0">
              <a:noFill/>
            </a:ln>
          </p:spPr>
        </p:pic>
        <p:pic>
          <p:nvPicPr>
            <p:cNvPr id="88" name="图片 7"/>
            <p:cNvPicPr/>
            <p:nvPr/>
          </p:nvPicPr>
          <p:blipFill>
            <a:blip r:embed="rId7"/>
            <a:stretch>
              <a:fillRect/>
            </a:stretch>
          </p:blipFill>
          <p:spPr>
            <a:xfrm>
              <a:off x="8660880" y="156240"/>
              <a:ext cx="3530880" cy="1796760"/>
            </a:xfrm>
            <a:prstGeom prst="rect">
              <a:avLst/>
            </a:prstGeom>
            <a:ln w="0">
              <a:noFill/>
            </a:ln>
          </p:spPr>
        </p:pic>
        <p:pic>
          <p:nvPicPr>
            <p:cNvPr id="89" name="图片 8"/>
            <p:cNvPicPr/>
            <p:nvPr/>
          </p:nvPicPr>
          <p:blipFill>
            <a:blip r:embed="rId8"/>
            <a:stretch>
              <a:fillRect/>
            </a:stretch>
          </p:blipFill>
          <p:spPr>
            <a:xfrm>
              <a:off x="6827760" y="156240"/>
              <a:ext cx="1832760" cy="1796760"/>
            </a:xfrm>
            <a:prstGeom prst="rect">
              <a:avLst/>
            </a:prstGeom>
            <a:ln w="0">
              <a:noFill/>
            </a:ln>
          </p:spPr>
        </p:pic>
      </p:grpSp>
      <p:sp>
        <p:nvSpPr>
          <p:cNvPr id="90" name="PlaceHolder 1"/>
          <p:cNvSpPr>
            <a:spLocks noGrp="1"/>
          </p:cNvSpPr>
          <p:nvPr>
            <p:ph type="title" idx="4294967295"/>
          </p:nvPr>
        </p:nvSpPr>
        <p:spPr>
          <a:xfrm>
            <a:off x="674280" y="25416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91" name="content"/>
          <p:cNvSpPr/>
          <p:nvPr/>
        </p:nvSpPr>
        <p:spPr>
          <a:xfrm>
            <a:off x="2249640" y="1930320"/>
            <a:ext cx="7692120" cy="4260600"/>
          </a:xfrm>
          <a:prstGeom prst="rect">
            <a:avLst/>
          </a:prstGeom>
          <a:noFill/>
          <a:ln w="0">
            <a:noFill/>
          </a:ln>
        </p:spPr>
        <p:style>
          <a:lnRef idx="0"/>
          <a:fillRef idx="0"/>
          <a:effectRef idx="0"/>
          <a:fontRef idx="minor"/>
        </p:style>
        <p:txBody>
          <a:bodyPr lIns="0" tIns="0" rIns="0" bIns="0" anchor="t">
            <a:normAutofit fontScale="93333"/>
          </a:bodyPr>
          <a:lstStyle/>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1</a:t>
            </a:r>
            <a:r>
              <a:rPr lang="zh-CN" sz="3600" b="0" strike="noStrike" spc="-1">
                <a:solidFill>
                  <a:schemeClr val="dk1"/>
                </a:solidFill>
                <a:latin typeface="微软雅黑"/>
                <a:ea typeface="微软雅黑"/>
              </a:rPr>
              <a:t>章  人事行政部门工作总结心得</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2</a:t>
            </a:r>
            <a:r>
              <a:rPr lang="zh-CN" sz="3600" b="0" strike="noStrike" spc="-1">
                <a:solidFill>
                  <a:schemeClr val="dk1"/>
                </a:solidFill>
                <a:latin typeface="微软雅黑"/>
                <a:ea typeface="微软雅黑"/>
              </a:rPr>
              <a:t>章  人事行政部门工作总结心得</a:t>
            </a:r>
            <a:r>
              <a:rPr lang="en-US" sz="3600" b="0" strike="noStrike" spc="-1">
                <a:solidFill>
                  <a:schemeClr val="dk1"/>
                </a:solidFill>
                <a:latin typeface="微软雅黑"/>
                <a:ea typeface="微软雅黑"/>
              </a:rPr>
              <a:t>-</a:t>
            </a:r>
            <a:r>
              <a:rPr lang="zh-CN" sz="3600" b="0" strike="noStrike" spc="-1">
                <a:solidFill>
                  <a:schemeClr val="dk1"/>
                </a:solidFill>
                <a:latin typeface="微软雅黑"/>
                <a:ea typeface="微软雅黑"/>
              </a:rPr>
              <a:t>续</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3</a:t>
            </a:r>
            <a:r>
              <a:rPr lang="zh-CN" sz="3600" b="0" strike="noStrike" spc="-1">
                <a:solidFill>
                  <a:schemeClr val="dk1"/>
                </a:solidFill>
                <a:latin typeface="微软雅黑"/>
                <a:ea typeface="微软雅黑"/>
              </a:rPr>
              <a:t>章  工作挑战与解决方法</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4</a:t>
            </a:r>
            <a:r>
              <a:rPr lang="zh-CN" sz="3600" b="0" strike="noStrike" spc="-1">
                <a:solidFill>
                  <a:schemeClr val="dk1"/>
                </a:solidFill>
                <a:latin typeface="微软雅黑"/>
                <a:ea typeface="微软雅黑"/>
              </a:rPr>
              <a:t>章  结语</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5</a:t>
            </a:r>
            <a:r>
              <a:rPr lang="zh-CN" sz="3600" b="0" strike="noStrike" spc="-1">
                <a:solidFill>
                  <a:schemeClr val="dk1"/>
                </a:solidFill>
                <a:latin typeface="微软雅黑"/>
                <a:ea typeface="微软雅黑"/>
              </a:rPr>
              <a:t>章  人事行政部门工作总结心得</a:t>
            </a:r>
            <a:r>
              <a:rPr lang="en-US" sz="3600" b="0" strike="noStrike" spc="-1">
                <a:solidFill>
                  <a:schemeClr val="dk1"/>
                </a:solidFill>
                <a:latin typeface="微软雅黑"/>
                <a:ea typeface="微软雅黑"/>
              </a:rPr>
              <a:t>-</a:t>
            </a:r>
            <a:r>
              <a:rPr lang="zh-CN" sz="3600" b="0" strike="noStrike" spc="-1">
                <a:solidFill>
                  <a:schemeClr val="dk1"/>
                </a:solidFill>
                <a:latin typeface="微软雅黑"/>
                <a:ea typeface="微软雅黑"/>
              </a:rPr>
              <a:t>结束</a:t>
            </a:r>
            <a:endParaRPr lang="en-US" sz="3600" b="0" strike="noStrike" spc="-1">
              <a:solidFill>
                <a:srgbClr val="000000"/>
              </a:solidFill>
              <a:latin typeface="Arial"/>
            </a:endParaRPr>
          </a:p>
          <a:p>
            <a:pPr defTabSz="914400">
              <a:lnSpc>
                <a:spcPct val="100000"/>
              </a:lnSpc>
            </a:pPr>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6</a:t>
            </a:r>
            <a:r>
              <a:rPr lang="zh-CN" sz="3600" b="0" strike="noStrike" spc="-1">
                <a:solidFill>
                  <a:schemeClr val="dk1"/>
                </a:solidFill>
                <a:latin typeface="微软雅黑"/>
                <a:ea typeface="微软雅黑"/>
              </a:rPr>
              <a:t>章  人事行政部门工作总结心得</a:t>
            </a:r>
            <a:r>
              <a:rPr lang="en-US" sz="3600" b="0" strike="noStrike" spc="-1">
                <a:solidFill>
                  <a:schemeClr val="dk1"/>
                </a:solidFill>
                <a:latin typeface="微软雅黑"/>
                <a:ea typeface="微软雅黑"/>
              </a:rPr>
              <a:t>-</a:t>
            </a:r>
            <a:r>
              <a:rPr lang="zh-CN" sz="3600" b="0" strike="noStrike" spc="-1">
                <a:solidFill>
                  <a:schemeClr val="dk1"/>
                </a:solidFill>
                <a:latin typeface="微软雅黑"/>
                <a:ea typeface="微软雅黑"/>
              </a:rPr>
              <a:t>完结</a:t>
            </a:r>
            <a:endParaRPr lang="en-US" sz="36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 name="图片 11"/>
          <p:cNvPicPr/>
          <p:nvPr/>
        </p:nvPicPr>
        <p:blipFill>
          <a:blip r:embed="rId3"/>
          <a:stretch>
            <a:fillRect/>
          </a:stretch>
        </p:blipFill>
        <p:spPr>
          <a:xfrm>
            <a:off x="4126680" y="3921840"/>
            <a:ext cx="3938400" cy="2055960"/>
          </a:xfrm>
          <a:prstGeom prst="rect">
            <a:avLst/>
          </a:prstGeom>
          <a:ln w="0">
            <a:noFill/>
          </a:ln>
        </p:spPr>
      </p:pic>
      <p:grpSp>
        <p:nvGrpSpPr>
          <p:cNvPr id="93" name="组合 4"/>
          <p:cNvGrpSpPr/>
          <p:nvPr/>
        </p:nvGrpSpPr>
        <p:grpSpPr>
          <a:xfrm>
            <a:off x="0" y="0"/>
            <a:ext cx="12191760" cy="6857640"/>
            <a:chExt cx="12191760" cy="6857640"/>
          </a:xfrm>
        </p:grpSpPr>
        <p:pic>
          <p:nvPicPr>
            <p:cNvPr id="94" name="图片 5"/>
            <p:cNvPicPr/>
            <p:nvPr/>
          </p:nvPicPr>
          <p:blipFill>
            <a:blip r:embed="rId4"/>
            <a:stretch>
              <a:fillRect/>
            </a:stretch>
          </p:blipFill>
          <p:spPr>
            <a:xfrm>
              <a:off x="0" y="0"/>
              <a:ext cx="4440960" cy="6857640"/>
            </a:xfrm>
            <a:prstGeom prst="rect">
              <a:avLst/>
            </a:prstGeom>
            <a:ln w="0">
              <a:noFill/>
            </a:ln>
          </p:spPr>
        </p:pic>
        <p:pic>
          <p:nvPicPr>
            <p:cNvPr id="95" name="图片 6"/>
            <p:cNvPicPr/>
            <p:nvPr/>
          </p:nvPicPr>
          <p:blipFill>
            <a:blip r:embed="rId5"/>
            <a:stretch>
              <a:fillRect/>
            </a:stretch>
          </p:blipFill>
          <p:spPr>
            <a:xfrm>
              <a:off x="6827760" y="1683720"/>
              <a:ext cx="5363640" cy="5173920"/>
            </a:xfrm>
            <a:prstGeom prst="rect">
              <a:avLst/>
            </a:prstGeom>
            <a:ln w="0">
              <a:noFill/>
            </a:ln>
          </p:spPr>
        </p:pic>
        <p:pic>
          <p:nvPicPr>
            <p:cNvPr id="96" name="图片 7"/>
            <p:cNvPicPr/>
            <p:nvPr/>
          </p:nvPicPr>
          <p:blipFill>
            <a:blip r:embed="rId6"/>
            <a:stretch>
              <a:fillRect/>
            </a:stretch>
          </p:blipFill>
          <p:spPr>
            <a:xfrm>
              <a:off x="4441320" y="5167080"/>
              <a:ext cx="2386080" cy="1690560"/>
            </a:xfrm>
            <a:prstGeom prst="rect">
              <a:avLst/>
            </a:prstGeom>
            <a:ln w="0">
              <a:noFill/>
            </a:ln>
          </p:spPr>
        </p:pic>
        <p:pic>
          <p:nvPicPr>
            <p:cNvPr id="97" name="图片 8"/>
            <p:cNvPicPr/>
            <p:nvPr/>
          </p:nvPicPr>
          <p:blipFill>
            <a:blip r:embed="rId7"/>
            <a:stretch>
              <a:fillRect/>
            </a:stretch>
          </p:blipFill>
          <p:spPr>
            <a:xfrm>
              <a:off x="4441320" y="0"/>
              <a:ext cx="2386080" cy="1146240"/>
            </a:xfrm>
            <a:prstGeom prst="rect">
              <a:avLst/>
            </a:prstGeom>
            <a:ln w="0">
              <a:noFill/>
            </a:ln>
          </p:spPr>
        </p:pic>
        <p:pic>
          <p:nvPicPr>
            <p:cNvPr id="98" name="图片 9"/>
            <p:cNvPicPr/>
            <p:nvPr/>
          </p:nvPicPr>
          <p:blipFill>
            <a:blip r:embed="rId8"/>
            <a:stretch>
              <a:fillRect/>
            </a:stretch>
          </p:blipFill>
          <p:spPr>
            <a:xfrm>
              <a:off x="8660880" y="156240"/>
              <a:ext cx="3530880" cy="1796760"/>
            </a:xfrm>
            <a:prstGeom prst="rect">
              <a:avLst/>
            </a:prstGeom>
            <a:ln w="0">
              <a:noFill/>
            </a:ln>
          </p:spPr>
        </p:pic>
        <p:pic>
          <p:nvPicPr>
            <p:cNvPr id="99" name="图片 10"/>
            <p:cNvPicPr/>
            <p:nvPr/>
          </p:nvPicPr>
          <p:blipFill>
            <a:blip r:embed="rId9"/>
            <a:stretch>
              <a:fillRect/>
            </a:stretch>
          </p:blipFill>
          <p:spPr>
            <a:xfrm>
              <a:off x="6827760" y="156240"/>
              <a:ext cx="1832760" cy="1796760"/>
            </a:xfrm>
            <a:prstGeom prst="rect">
              <a:avLst/>
            </a:prstGeom>
            <a:ln w="0">
              <a:noFill/>
            </a:ln>
          </p:spPr>
        </p:pic>
      </p:grpSp>
      <p:sp>
        <p:nvSpPr>
          <p:cNvPr id="100"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01</a:t>
            </a:r>
            <a:endParaRPr lang="en-US" sz="2400" b="0" strike="noStrike" spc="148">
              <a:solidFill>
                <a:schemeClr val="dk1">
                  <a:lumMod val="65000"/>
                  <a:lumOff val="35000"/>
                </a:schemeClr>
              </a:solidFill>
              <a:latin typeface="Arial"/>
            </a:endParaRPr>
          </a:p>
        </p:txBody>
      </p:sp>
      <p:sp>
        <p:nvSpPr>
          <p:cNvPr id="101"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人事行政部门工作总结心得</a:t>
            </a:r>
            <a:endParaRPr lang="en-US" sz="3600" b="0" strike="noStrike" spc="-1">
              <a:solidFill>
                <a:schemeClr val="dk1"/>
              </a:solidFill>
              <a:latin typeface="Arial"/>
            </a:endParaRPr>
          </a:p>
        </p:txBody>
      </p:sp>
      <p:sp>
        <p:nvSpPr>
          <p:cNvPr id="1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92"/>
                                        </p:tgtEl>
                                        <p:attrNameLst>
                                          <p:attrName>style.visibility</p:attrName>
                                        </p:attrNameLst>
                                      </p:cBhvr>
                                      <p:to>
                                        <p:strVal val="visible"/>
                                      </p:to>
                                    </p:set>
                                    <p:anim calcmode="lin" valueType="num">
                                      <p:cBhvr additive="repl">
                                        <p:cTn id="7" dur="500" fill="hold"/>
                                        <p:tgtEl>
                                          <p:spTgt spid="92"/>
                                        </p:tgtEl>
                                        <p:attrNameLst>
                                          <p:attrName>ppt_w</p:attrName>
                                        </p:attrNameLst>
                                      </p:cBhvr>
                                      <p:tavLst>
                                        <p:tav tm="0">
                                          <p:val>
                                            <p:fltVal val="0"/>
                                          </p:val>
                                        </p:tav>
                                        <p:tav tm="100000">
                                          <p:val>
                                            <p:strVal val="#ppt_w"/>
                                          </p:val>
                                        </p:tav>
                                      </p:tavLst>
                                    </p:anim>
                                    <p:anim calcmode="lin" valueType="num">
                                      <p:cBhvr additive="repl">
                                        <p:cTn id="8" dur="500" fill="hold"/>
                                        <p:tgtEl>
                                          <p:spTgt spid="92"/>
                                        </p:tgtEl>
                                        <p:attrNameLst>
                                          <p:attrName>ppt_h</p:attrName>
                                        </p:attrNameLst>
                                      </p:cBhvr>
                                      <p:tavLst>
                                        <p:tav tm="0">
                                          <p:val>
                                            <p:fltVal val="0"/>
                                          </p:val>
                                        </p:tav>
                                        <p:tav tm="100000">
                                          <p:val>
                                            <p:strVal val="#ppt_h"/>
                                          </p:val>
                                        </p:tav>
                                      </p:tavLst>
                                    </p:anim>
                                    <p:animEffect transition="in" filter="fade">
                                      <p:cBhvr additive="repl">
                                        <p:cTn id="9" dur="5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3" name="组合 2"/>
          <p:cNvGrpSpPr/>
          <p:nvPr/>
        </p:nvGrpSpPr>
        <p:grpSpPr>
          <a:xfrm>
            <a:off x="0" y="0"/>
            <a:ext cx="12191760" cy="6857640"/>
            <a:chExt cx="12191760" cy="6857640"/>
          </a:xfrm>
        </p:grpSpPr>
        <p:pic>
          <p:nvPicPr>
            <p:cNvPr id="104" name="图片 3"/>
            <p:cNvPicPr/>
            <p:nvPr/>
          </p:nvPicPr>
          <p:blipFill>
            <a:blip r:embed="rId2"/>
            <a:stretch>
              <a:fillRect/>
            </a:stretch>
          </p:blipFill>
          <p:spPr>
            <a:xfrm>
              <a:off x="0" y="0"/>
              <a:ext cx="4440960" cy="6857640"/>
            </a:xfrm>
            <a:prstGeom prst="rect">
              <a:avLst/>
            </a:prstGeom>
            <a:ln w="0">
              <a:noFill/>
            </a:ln>
          </p:spPr>
        </p:pic>
        <p:pic>
          <p:nvPicPr>
            <p:cNvPr id="105" name="图片 4"/>
            <p:cNvPicPr/>
            <p:nvPr/>
          </p:nvPicPr>
          <p:blipFill>
            <a:blip r:embed="rId3"/>
            <a:stretch>
              <a:fillRect/>
            </a:stretch>
          </p:blipFill>
          <p:spPr>
            <a:xfrm>
              <a:off x="6827760" y="1683720"/>
              <a:ext cx="5363640" cy="5173920"/>
            </a:xfrm>
            <a:prstGeom prst="rect">
              <a:avLst/>
            </a:prstGeom>
            <a:ln w="0">
              <a:noFill/>
            </a:ln>
          </p:spPr>
        </p:pic>
        <p:pic>
          <p:nvPicPr>
            <p:cNvPr id="106" name="图片 5"/>
            <p:cNvPicPr/>
            <p:nvPr/>
          </p:nvPicPr>
          <p:blipFill>
            <a:blip r:embed="rId4"/>
            <a:stretch>
              <a:fillRect/>
            </a:stretch>
          </p:blipFill>
          <p:spPr>
            <a:xfrm>
              <a:off x="4441320" y="5167080"/>
              <a:ext cx="2386080" cy="1690560"/>
            </a:xfrm>
            <a:prstGeom prst="rect">
              <a:avLst/>
            </a:prstGeom>
            <a:ln w="0">
              <a:noFill/>
            </a:ln>
          </p:spPr>
        </p:pic>
        <p:pic>
          <p:nvPicPr>
            <p:cNvPr id="107" name="图片 8"/>
            <p:cNvPicPr/>
            <p:nvPr/>
          </p:nvPicPr>
          <p:blipFill>
            <a:blip r:embed="rId5"/>
            <a:stretch>
              <a:fillRect/>
            </a:stretch>
          </p:blipFill>
          <p:spPr>
            <a:xfrm>
              <a:off x="4441320" y="0"/>
              <a:ext cx="2386080" cy="1146240"/>
            </a:xfrm>
            <a:prstGeom prst="rect">
              <a:avLst/>
            </a:prstGeom>
            <a:ln w="0">
              <a:noFill/>
            </a:ln>
          </p:spPr>
        </p:pic>
        <p:pic>
          <p:nvPicPr>
            <p:cNvPr id="108" name="图片 10"/>
            <p:cNvPicPr/>
            <p:nvPr/>
          </p:nvPicPr>
          <p:blipFill>
            <a:blip r:embed="rId6"/>
            <a:stretch>
              <a:fillRect/>
            </a:stretch>
          </p:blipFill>
          <p:spPr>
            <a:xfrm>
              <a:off x="8660880" y="156240"/>
              <a:ext cx="3530880" cy="1796760"/>
            </a:xfrm>
            <a:prstGeom prst="rect">
              <a:avLst/>
            </a:prstGeom>
            <a:ln w="0">
              <a:noFill/>
            </a:ln>
          </p:spPr>
        </p:pic>
        <p:pic>
          <p:nvPicPr>
            <p:cNvPr id="109" name="图片 11"/>
            <p:cNvPicPr/>
            <p:nvPr/>
          </p:nvPicPr>
          <p:blipFill>
            <a:blip r:embed="rId7"/>
            <a:stretch>
              <a:fillRect/>
            </a:stretch>
          </p:blipFill>
          <p:spPr>
            <a:xfrm>
              <a:off x="6827760" y="156240"/>
              <a:ext cx="1832760" cy="1796760"/>
            </a:xfrm>
            <a:prstGeom prst="rect">
              <a:avLst/>
            </a:prstGeom>
            <a:ln w="0">
              <a:noFill/>
            </a:ln>
          </p:spPr>
        </p:pic>
      </p:grpSp>
      <p:sp>
        <p:nvSpPr>
          <p:cNvPr id="1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引言</a:t>
            </a:r>
            <a:endParaRPr lang="en-US" sz="2200" b="0" strike="noStrike" spc="-1">
              <a:solidFill>
                <a:srgbClr val="000000"/>
              </a:solidFill>
              <a:latin typeface="Arial"/>
            </a:endParaRPr>
          </a:p>
        </p:txBody>
      </p:sp>
      <p:sp>
        <p:nvSpPr>
          <p:cNvPr id="112"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在过去一年中，人事行政部门承担了许多重要的工作任务，为公司的发展和员工的福利做出了积极贡献。本文将对此进行总结和反思。</a:t>
            </a:r>
            <a:endParaRPr lang="en-US" sz="1800" b="0" strike="noStrike" spc="-1">
              <a:solidFill>
                <a:srgbClr val="000000"/>
              </a:solidFill>
              <a:latin typeface="Arial"/>
            </a:endParaRPr>
          </a:p>
        </p:txBody>
      </p:sp>
      <p:sp>
        <p:nvSpPr>
          <p:cNvPr id="1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1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8">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5" name="组合 4"/>
          <p:cNvGrpSpPr/>
          <p:nvPr/>
        </p:nvGrpSpPr>
        <p:grpSpPr>
          <a:xfrm>
            <a:off x="0" y="0"/>
            <a:ext cx="12191760" cy="6857640"/>
            <a:chExt cx="12191760" cy="6857640"/>
          </a:xfrm>
        </p:grpSpPr>
        <p:pic>
          <p:nvPicPr>
            <p:cNvPr id="116" name="图片 5"/>
            <p:cNvPicPr/>
            <p:nvPr/>
          </p:nvPicPr>
          <p:blipFill>
            <a:blip r:embed="rId2"/>
            <a:stretch>
              <a:fillRect/>
            </a:stretch>
          </p:blipFill>
          <p:spPr>
            <a:xfrm>
              <a:off x="0" y="0"/>
              <a:ext cx="4440960" cy="6857640"/>
            </a:xfrm>
            <a:prstGeom prst="rect">
              <a:avLst/>
            </a:prstGeom>
            <a:ln w="0">
              <a:noFill/>
            </a:ln>
          </p:spPr>
        </p:pic>
        <p:pic>
          <p:nvPicPr>
            <p:cNvPr id="117" name="图片 6"/>
            <p:cNvPicPr/>
            <p:nvPr/>
          </p:nvPicPr>
          <p:blipFill>
            <a:blip r:embed="rId3"/>
            <a:stretch>
              <a:fillRect/>
            </a:stretch>
          </p:blipFill>
          <p:spPr>
            <a:xfrm>
              <a:off x="6827760" y="1683720"/>
              <a:ext cx="5363640" cy="5173920"/>
            </a:xfrm>
            <a:prstGeom prst="rect">
              <a:avLst/>
            </a:prstGeom>
            <a:ln w="0">
              <a:noFill/>
            </a:ln>
          </p:spPr>
        </p:pic>
        <p:pic>
          <p:nvPicPr>
            <p:cNvPr id="118" name="图片 7"/>
            <p:cNvPicPr/>
            <p:nvPr/>
          </p:nvPicPr>
          <p:blipFill>
            <a:blip r:embed="rId4"/>
            <a:stretch>
              <a:fillRect/>
            </a:stretch>
          </p:blipFill>
          <p:spPr>
            <a:xfrm>
              <a:off x="4441320" y="5167080"/>
              <a:ext cx="2386080" cy="1690560"/>
            </a:xfrm>
            <a:prstGeom prst="rect">
              <a:avLst/>
            </a:prstGeom>
            <a:ln w="0">
              <a:noFill/>
            </a:ln>
          </p:spPr>
        </p:pic>
        <p:pic>
          <p:nvPicPr>
            <p:cNvPr id="119" name="图片 9"/>
            <p:cNvPicPr/>
            <p:nvPr/>
          </p:nvPicPr>
          <p:blipFill>
            <a:blip r:embed="rId5"/>
            <a:stretch>
              <a:fillRect/>
            </a:stretch>
          </p:blipFill>
          <p:spPr>
            <a:xfrm>
              <a:off x="4441320" y="0"/>
              <a:ext cx="2386080" cy="1146240"/>
            </a:xfrm>
            <a:prstGeom prst="rect">
              <a:avLst/>
            </a:prstGeom>
            <a:ln w="0">
              <a:noFill/>
            </a:ln>
          </p:spPr>
        </p:pic>
        <p:pic>
          <p:nvPicPr>
            <p:cNvPr id="120" name="图片 10"/>
            <p:cNvPicPr/>
            <p:nvPr/>
          </p:nvPicPr>
          <p:blipFill>
            <a:blip r:embed="rId6"/>
            <a:stretch>
              <a:fillRect/>
            </a:stretch>
          </p:blipFill>
          <p:spPr>
            <a:xfrm>
              <a:off x="8660880" y="156240"/>
              <a:ext cx="3530880" cy="1796760"/>
            </a:xfrm>
            <a:prstGeom prst="rect">
              <a:avLst/>
            </a:prstGeom>
            <a:ln w="0">
              <a:noFill/>
            </a:ln>
          </p:spPr>
        </p:pic>
        <p:pic>
          <p:nvPicPr>
            <p:cNvPr id="121" name="图片 11"/>
            <p:cNvPicPr/>
            <p:nvPr/>
          </p:nvPicPr>
          <p:blipFill>
            <a:blip r:embed="rId7"/>
            <a:stretch>
              <a:fillRect/>
            </a:stretch>
          </p:blipFill>
          <p:spPr>
            <a:xfrm>
              <a:off x="6827760" y="156240"/>
              <a:ext cx="1832760" cy="1796760"/>
            </a:xfrm>
            <a:prstGeom prst="rect">
              <a:avLst/>
            </a:prstGeom>
            <a:ln w="0">
              <a:noFill/>
            </a:ln>
          </p:spPr>
        </p:pic>
      </p:grpSp>
      <p:sp>
        <p:nvSpPr>
          <p:cNvPr id="122"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工作内容概述</a:t>
            </a:r>
            <a:endParaRPr lang="en-US" sz="3600" b="0" strike="noStrike" spc="-1">
              <a:solidFill>
                <a:schemeClr val="dk1"/>
              </a:solidFill>
              <a:latin typeface="Arial"/>
            </a:endParaRPr>
          </a:p>
        </p:txBody>
      </p:sp>
      <p:sp>
        <p:nvSpPr>
          <p:cNvPr id="123"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制定招聘计划</a:t>
            </a:r>
            <a:endParaRPr lang="en-US" sz="2000" b="0" strike="noStrike" spc="-1">
              <a:solidFill>
                <a:srgbClr val="000000"/>
              </a:solidFill>
              <a:latin typeface="Arial"/>
            </a:endParaRPr>
          </a:p>
        </p:txBody>
      </p:sp>
      <p:sp>
        <p:nvSpPr>
          <p:cNvPr id="124"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人事招聘工作</a:t>
            </a:r>
            <a:endParaRPr lang="en-US" sz="1800" b="0" strike="noStrike" spc="-1">
              <a:solidFill>
                <a:srgbClr val="000000"/>
              </a:solidFill>
              <a:latin typeface="Arial"/>
            </a:endParaRPr>
          </a:p>
        </p:txBody>
      </p:sp>
      <p:sp>
        <p:nvSpPr>
          <p:cNvPr id="125"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设定考核标准</a:t>
            </a:r>
            <a:endParaRPr lang="en-US" sz="2000" b="0" strike="noStrike" spc="-1">
              <a:solidFill>
                <a:srgbClr val="000000"/>
              </a:solidFill>
              <a:latin typeface="Arial"/>
            </a:endParaRPr>
          </a:p>
        </p:txBody>
      </p:sp>
      <p:sp>
        <p:nvSpPr>
          <p:cNvPr id="126"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员工绩效考核</a:t>
            </a:r>
            <a:endParaRPr lang="en-US" sz="1800" b="0" strike="noStrike" spc="-1">
              <a:solidFill>
                <a:srgbClr val="000000"/>
              </a:solidFill>
              <a:latin typeface="Arial"/>
            </a:endParaRPr>
          </a:p>
        </p:txBody>
      </p:sp>
      <p:sp>
        <p:nvSpPr>
          <p:cNvPr id="127"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调整岗位职责</a:t>
            </a:r>
            <a:endParaRPr lang="en-US" sz="2000" b="0" strike="noStrike" spc="-1">
              <a:solidFill>
                <a:srgbClr val="000000"/>
              </a:solidFill>
              <a:latin typeface="Arial"/>
            </a:endParaRPr>
          </a:p>
        </p:txBody>
      </p:sp>
      <p:sp>
        <p:nvSpPr>
          <p:cNvPr id="128"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岗位职责变更</a:t>
            </a:r>
            <a:endParaRPr lang="en-US" sz="1800" b="0" strike="noStrike" spc="-1">
              <a:solidFill>
                <a:srgbClr val="000000"/>
              </a:solidFill>
              <a:latin typeface="Arial"/>
            </a:endParaRPr>
          </a:p>
        </p:txBody>
      </p:sp>
      <p:sp>
        <p:nvSpPr>
          <p:cNvPr id="129"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制定培训计划</a:t>
            </a:r>
            <a:endParaRPr lang="en-US" sz="2000" b="0" strike="noStrike" spc="-1">
              <a:solidFill>
                <a:srgbClr val="000000"/>
              </a:solidFill>
              <a:latin typeface="Arial"/>
            </a:endParaRPr>
          </a:p>
        </p:txBody>
      </p:sp>
      <p:sp>
        <p:nvSpPr>
          <p:cNvPr id="130"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员工培训计划</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1" name="组合 2"/>
          <p:cNvGrpSpPr/>
          <p:nvPr/>
        </p:nvGrpSpPr>
        <p:grpSpPr>
          <a:xfrm>
            <a:off x="0" y="0"/>
            <a:ext cx="12191760" cy="6857640"/>
            <a:chExt cx="12191760" cy="6857640"/>
          </a:xfrm>
        </p:grpSpPr>
        <p:pic>
          <p:nvPicPr>
            <p:cNvPr id="132" name="图片 3"/>
            <p:cNvPicPr/>
            <p:nvPr/>
          </p:nvPicPr>
          <p:blipFill>
            <a:blip r:embed="rId2"/>
            <a:stretch>
              <a:fillRect/>
            </a:stretch>
          </p:blipFill>
          <p:spPr>
            <a:xfrm>
              <a:off x="0" y="0"/>
              <a:ext cx="4440960" cy="6857640"/>
            </a:xfrm>
            <a:prstGeom prst="rect">
              <a:avLst/>
            </a:prstGeom>
            <a:ln w="0">
              <a:noFill/>
            </a:ln>
          </p:spPr>
        </p:pic>
        <p:pic>
          <p:nvPicPr>
            <p:cNvPr id="133" name="图片 4"/>
            <p:cNvPicPr/>
            <p:nvPr/>
          </p:nvPicPr>
          <p:blipFill>
            <a:blip r:embed="rId3"/>
            <a:stretch>
              <a:fillRect/>
            </a:stretch>
          </p:blipFill>
          <p:spPr>
            <a:xfrm>
              <a:off x="6827760" y="1683720"/>
              <a:ext cx="5363640" cy="5173920"/>
            </a:xfrm>
            <a:prstGeom prst="rect">
              <a:avLst/>
            </a:prstGeom>
            <a:ln w="0">
              <a:noFill/>
            </a:ln>
          </p:spPr>
        </p:pic>
        <p:pic>
          <p:nvPicPr>
            <p:cNvPr id="134" name="图片 5"/>
            <p:cNvPicPr/>
            <p:nvPr/>
          </p:nvPicPr>
          <p:blipFill>
            <a:blip r:embed="rId4"/>
            <a:stretch>
              <a:fillRect/>
            </a:stretch>
          </p:blipFill>
          <p:spPr>
            <a:xfrm>
              <a:off x="4441320" y="5167080"/>
              <a:ext cx="2386080" cy="1690560"/>
            </a:xfrm>
            <a:prstGeom prst="rect">
              <a:avLst/>
            </a:prstGeom>
            <a:ln w="0">
              <a:noFill/>
            </a:ln>
          </p:spPr>
        </p:pic>
        <p:pic>
          <p:nvPicPr>
            <p:cNvPr id="135" name="图片 8"/>
            <p:cNvPicPr/>
            <p:nvPr/>
          </p:nvPicPr>
          <p:blipFill>
            <a:blip r:embed="rId5"/>
            <a:stretch>
              <a:fillRect/>
            </a:stretch>
          </p:blipFill>
          <p:spPr>
            <a:xfrm>
              <a:off x="4441320" y="0"/>
              <a:ext cx="2386080" cy="1146240"/>
            </a:xfrm>
            <a:prstGeom prst="rect">
              <a:avLst/>
            </a:prstGeom>
            <a:ln w="0">
              <a:noFill/>
            </a:ln>
          </p:spPr>
        </p:pic>
        <p:pic>
          <p:nvPicPr>
            <p:cNvPr id="136" name="图片 10"/>
            <p:cNvPicPr/>
            <p:nvPr/>
          </p:nvPicPr>
          <p:blipFill>
            <a:blip r:embed="rId6"/>
            <a:stretch>
              <a:fillRect/>
            </a:stretch>
          </p:blipFill>
          <p:spPr>
            <a:xfrm>
              <a:off x="8660880" y="156240"/>
              <a:ext cx="3530880" cy="1796760"/>
            </a:xfrm>
            <a:prstGeom prst="rect">
              <a:avLst/>
            </a:prstGeom>
            <a:ln w="0">
              <a:noFill/>
            </a:ln>
          </p:spPr>
        </p:pic>
        <p:pic>
          <p:nvPicPr>
            <p:cNvPr id="137" name="图片 11"/>
            <p:cNvPicPr/>
            <p:nvPr/>
          </p:nvPicPr>
          <p:blipFill>
            <a:blip r:embed="rId7"/>
            <a:stretch>
              <a:fillRect/>
            </a:stretch>
          </p:blipFill>
          <p:spPr>
            <a:xfrm>
              <a:off x="6827760" y="156240"/>
              <a:ext cx="1832760" cy="1796760"/>
            </a:xfrm>
            <a:prstGeom prst="rect">
              <a:avLst/>
            </a:prstGeom>
            <a:ln w="0">
              <a:noFill/>
            </a:ln>
          </p:spPr>
        </p:pic>
      </p:grpSp>
      <p:sp>
        <p:nvSpPr>
          <p:cNvPr id="1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人事招聘工作</a:t>
            </a:r>
            <a:endParaRPr lang="en-US" sz="2200" b="0" strike="noStrike" spc="-1">
              <a:solidFill>
                <a:srgbClr val="000000"/>
              </a:solidFill>
              <a:latin typeface="Arial"/>
            </a:endParaRPr>
          </a:p>
        </p:txBody>
      </p:sp>
      <p:sp>
        <p:nvSpPr>
          <p:cNvPr id="140"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人事招聘工作包括制定招聘计划、发布招聘信息、筛选简历、安排面试和签订合同。这一系列流程的顺利进行是公司人才储备的重要保障。</a:t>
            </a:r>
            <a:endParaRPr lang="en-US" sz="1800" b="0" strike="noStrike" spc="-1">
              <a:solidFill>
                <a:srgbClr val="000000"/>
              </a:solidFill>
              <a:latin typeface="Arial"/>
            </a:endParaRPr>
          </a:p>
        </p:txBody>
      </p:sp>
      <p:sp>
        <p:nvSpPr>
          <p:cNvPr id="1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42"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8">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3" name="组合 1"/>
          <p:cNvGrpSpPr/>
          <p:nvPr/>
        </p:nvGrpSpPr>
        <p:grpSpPr>
          <a:xfrm>
            <a:off x="0" y="0"/>
            <a:ext cx="12191760" cy="6857640"/>
            <a:chExt cx="12191760" cy="6857640"/>
          </a:xfrm>
        </p:grpSpPr>
        <p:pic>
          <p:nvPicPr>
            <p:cNvPr id="144" name="图片 3"/>
            <p:cNvPicPr/>
            <p:nvPr/>
          </p:nvPicPr>
          <p:blipFill>
            <a:blip r:embed="rId2"/>
            <a:stretch>
              <a:fillRect/>
            </a:stretch>
          </p:blipFill>
          <p:spPr>
            <a:xfrm>
              <a:off x="0" y="0"/>
              <a:ext cx="4440960" cy="6857640"/>
            </a:xfrm>
            <a:prstGeom prst="rect">
              <a:avLst/>
            </a:prstGeom>
            <a:ln w="0">
              <a:noFill/>
            </a:ln>
          </p:spPr>
        </p:pic>
        <p:pic>
          <p:nvPicPr>
            <p:cNvPr id="145" name="图片 4"/>
            <p:cNvPicPr/>
            <p:nvPr/>
          </p:nvPicPr>
          <p:blipFill>
            <a:blip r:embed="rId3"/>
            <a:stretch>
              <a:fillRect/>
            </a:stretch>
          </p:blipFill>
          <p:spPr>
            <a:xfrm>
              <a:off x="6827760" y="1683720"/>
              <a:ext cx="5363640" cy="5173920"/>
            </a:xfrm>
            <a:prstGeom prst="rect">
              <a:avLst/>
            </a:prstGeom>
            <a:ln w="0">
              <a:noFill/>
            </a:ln>
          </p:spPr>
        </p:pic>
        <p:pic>
          <p:nvPicPr>
            <p:cNvPr id="146" name="图片 5"/>
            <p:cNvPicPr/>
            <p:nvPr/>
          </p:nvPicPr>
          <p:blipFill>
            <a:blip r:embed="rId4"/>
            <a:stretch>
              <a:fillRect/>
            </a:stretch>
          </p:blipFill>
          <p:spPr>
            <a:xfrm>
              <a:off x="4441320" y="5167080"/>
              <a:ext cx="2386080" cy="1690560"/>
            </a:xfrm>
            <a:prstGeom prst="rect">
              <a:avLst/>
            </a:prstGeom>
            <a:ln w="0">
              <a:noFill/>
            </a:ln>
          </p:spPr>
        </p:pic>
        <p:pic>
          <p:nvPicPr>
            <p:cNvPr id="147" name="图片 6"/>
            <p:cNvPicPr/>
            <p:nvPr/>
          </p:nvPicPr>
          <p:blipFill>
            <a:blip r:embed="rId5"/>
            <a:stretch>
              <a:fillRect/>
            </a:stretch>
          </p:blipFill>
          <p:spPr>
            <a:xfrm>
              <a:off x="4441320" y="0"/>
              <a:ext cx="2386080" cy="1146240"/>
            </a:xfrm>
            <a:prstGeom prst="rect">
              <a:avLst/>
            </a:prstGeom>
            <a:ln w="0">
              <a:noFill/>
            </a:ln>
          </p:spPr>
        </p:pic>
        <p:pic>
          <p:nvPicPr>
            <p:cNvPr id="148" name="图片 7"/>
            <p:cNvPicPr/>
            <p:nvPr/>
          </p:nvPicPr>
          <p:blipFill>
            <a:blip r:embed="rId6"/>
            <a:stretch>
              <a:fillRect/>
            </a:stretch>
          </p:blipFill>
          <p:spPr>
            <a:xfrm>
              <a:off x="8660880" y="156240"/>
              <a:ext cx="3530880" cy="1796760"/>
            </a:xfrm>
            <a:prstGeom prst="rect">
              <a:avLst/>
            </a:prstGeom>
            <a:ln w="0">
              <a:noFill/>
            </a:ln>
          </p:spPr>
        </p:pic>
        <p:pic>
          <p:nvPicPr>
            <p:cNvPr id="149" name="图片 8"/>
            <p:cNvPicPr/>
            <p:nvPr/>
          </p:nvPicPr>
          <p:blipFill>
            <a:blip r:embed="rId7"/>
            <a:stretch>
              <a:fillRect/>
            </a:stretch>
          </p:blipFill>
          <p:spPr>
            <a:xfrm>
              <a:off x="6827760" y="156240"/>
              <a:ext cx="1832760" cy="1796760"/>
            </a:xfrm>
            <a:prstGeom prst="rect">
              <a:avLst/>
            </a:prstGeom>
            <a:ln w="0">
              <a:noFill/>
            </a:ln>
          </p:spPr>
        </p:pic>
      </p:grpSp>
      <p:sp>
        <p:nvSpPr>
          <p:cNvPr id="15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员工绩效考核</a:t>
            </a:r>
            <a:endParaRPr lang="en-US" sz="3600" b="0" strike="noStrike" spc="-1">
              <a:solidFill>
                <a:schemeClr val="dk1"/>
              </a:solidFill>
              <a:latin typeface="Arial"/>
            </a:endParaRPr>
          </a:p>
        </p:txBody>
      </p:sp>
      <p:sp>
        <p:nvSpPr>
          <p:cNvPr id="151"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8"/>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5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明确绩效评定指标</a:t>
            </a:r>
            <a:endParaRPr lang="en-US" sz="1600" b="0" strike="noStrike" spc="-1">
              <a:solidFill>
                <a:srgbClr val="000000"/>
              </a:solidFill>
              <a:latin typeface="Arial"/>
            </a:endParaRPr>
          </a:p>
        </p:txBody>
      </p:sp>
      <p:sp>
        <p:nvSpPr>
          <p:cNvPr id="15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设定考核标准</a:t>
            </a:r>
            <a:endParaRPr lang="en-US" sz="2000" b="0" strike="noStrike" spc="-1">
              <a:solidFill>
                <a:srgbClr val="000000"/>
              </a:solidFill>
              <a:latin typeface="Arial"/>
            </a:endParaRPr>
          </a:p>
        </p:txBody>
      </p:sp>
      <p:sp>
        <p:nvSpPr>
          <p:cNvPr id="15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公正公平评分</a:t>
            </a:r>
            <a:endParaRPr lang="en-US" sz="1600" b="0" strike="noStrike" spc="-1">
              <a:solidFill>
                <a:srgbClr val="000000"/>
              </a:solidFill>
              <a:latin typeface="Arial"/>
            </a:endParaRPr>
          </a:p>
        </p:txBody>
      </p:sp>
      <p:sp>
        <p:nvSpPr>
          <p:cNvPr id="15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进行绩效评定</a:t>
            </a:r>
            <a:endParaRPr lang="en-US" sz="2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整理数据来源</a:t>
            </a:r>
            <a:endParaRPr lang="en-US" sz="1600" b="0" strike="noStrike" spc="-1">
              <a:solidFill>
                <a:srgbClr val="000000"/>
              </a:solidFill>
              <a:latin typeface="Arial"/>
            </a:endParaRPr>
          </a:p>
        </p:txBody>
      </p:sp>
      <p:sp>
        <p:nvSpPr>
          <p:cNvPr id="16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收集员工绩效数据</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1" name="组合 4"/>
          <p:cNvGrpSpPr/>
          <p:nvPr/>
        </p:nvGrpSpPr>
        <p:grpSpPr>
          <a:xfrm>
            <a:off x="0" y="0"/>
            <a:ext cx="12191760" cy="6857640"/>
            <a:chExt cx="12191760" cy="6857640"/>
          </a:xfrm>
        </p:grpSpPr>
        <p:pic>
          <p:nvPicPr>
            <p:cNvPr id="162" name="图片 5"/>
            <p:cNvPicPr/>
            <p:nvPr/>
          </p:nvPicPr>
          <p:blipFill>
            <a:blip r:embed="rId2"/>
            <a:stretch>
              <a:fillRect/>
            </a:stretch>
          </p:blipFill>
          <p:spPr>
            <a:xfrm>
              <a:off x="0" y="0"/>
              <a:ext cx="4440960" cy="6857640"/>
            </a:xfrm>
            <a:prstGeom prst="rect">
              <a:avLst/>
            </a:prstGeom>
            <a:ln w="0">
              <a:noFill/>
            </a:ln>
          </p:spPr>
        </p:pic>
        <p:pic>
          <p:nvPicPr>
            <p:cNvPr id="163" name="图片 6"/>
            <p:cNvPicPr/>
            <p:nvPr/>
          </p:nvPicPr>
          <p:blipFill>
            <a:blip r:embed="rId3"/>
            <a:stretch>
              <a:fillRect/>
            </a:stretch>
          </p:blipFill>
          <p:spPr>
            <a:xfrm>
              <a:off x="6827760" y="1683720"/>
              <a:ext cx="5363640" cy="5173920"/>
            </a:xfrm>
            <a:prstGeom prst="rect">
              <a:avLst/>
            </a:prstGeom>
            <a:ln w="0">
              <a:noFill/>
            </a:ln>
          </p:spPr>
        </p:pic>
        <p:pic>
          <p:nvPicPr>
            <p:cNvPr id="164" name="图片 7"/>
            <p:cNvPicPr/>
            <p:nvPr/>
          </p:nvPicPr>
          <p:blipFill>
            <a:blip r:embed="rId4"/>
            <a:stretch>
              <a:fillRect/>
            </a:stretch>
          </p:blipFill>
          <p:spPr>
            <a:xfrm>
              <a:off x="4441320" y="5167080"/>
              <a:ext cx="2386080" cy="1690560"/>
            </a:xfrm>
            <a:prstGeom prst="rect">
              <a:avLst/>
            </a:prstGeom>
            <a:ln w="0">
              <a:noFill/>
            </a:ln>
          </p:spPr>
        </p:pic>
        <p:pic>
          <p:nvPicPr>
            <p:cNvPr id="165" name="图片 8"/>
            <p:cNvPicPr/>
            <p:nvPr/>
          </p:nvPicPr>
          <p:blipFill>
            <a:blip r:embed="rId5"/>
            <a:stretch>
              <a:fillRect/>
            </a:stretch>
          </p:blipFill>
          <p:spPr>
            <a:xfrm>
              <a:off x="4441320" y="0"/>
              <a:ext cx="2386080" cy="1146240"/>
            </a:xfrm>
            <a:prstGeom prst="rect">
              <a:avLst/>
            </a:prstGeom>
            <a:ln w="0">
              <a:noFill/>
            </a:ln>
          </p:spPr>
        </p:pic>
        <p:pic>
          <p:nvPicPr>
            <p:cNvPr id="166" name="图片 9"/>
            <p:cNvPicPr/>
            <p:nvPr/>
          </p:nvPicPr>
          <p:blipFill>
            <a:blip r:embed="rId6"/>
            <a:stretch>
              <a:fillRect/>
            </a:stretch>
          </p:blipFill>
          <p:spPr>
            <a:xfrm>
              <a:off x="8660880" y="156240"/>
              <a:ext cx="3530880" cy="1796760"/>
            </a:xfrm>
            <a:prstGeom prst="rect">
              <a:avLst/>
            </a:prstGeom>
            <a:ln w="0">
              <a:noFill/>
            </a:ln>
          </p:spPr>
        </p:pic>
        <p:pic>
          <p:nvPicPr>
            <p:cNvPr id="167" name="图片 10"/>
            <p:cNvPicPr/>
            <p:nvPr/>
          </p:nvPicPr>
          <p:blipFill>
            <a:blip r:embed="rId7"/>
            <a:stretch>
              <a:fillRect/>
            </a:stretch>
          </p:blipFill>
          <p:spPr>
            <a:xfrm>
              <a:off x="6827760" y="156240"/>
              <a:ext cx="1832760" cy="1796760"/>
            </a:xfrm>
            <a:prstGeom prst="rect">
              <a:avLst/>
            </a:prstGeom>
            <a:ln w="0">
              <a:noFill/>
            </a:ln>
          </p:spPr>
        </p:pic>
      </p:grpSp>
      <p:sp>
        <p:nvSpPr>
          <p:cNvPr id="16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沟通变更方案</a:t>
            </a:r>
            <a:endParaRPr lang="en-US" sz="1800" b="0" strike="noStrike" spc="-1">
              <a:solidFill>
                <a:srgbClr val="000000"/>
              </a:solidFill>
              <a:latin typeface="Arial"/>
            </a:endParaRPr>
          </a:p>
        </p:txBody>
      </p:sp>
      <p:sp>
        <p:nvSpPr>
          <p:cNvPr id="170"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与员工就变更方案进行沟通</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协助员工适应新职责</a:t>
            </a:r>
            <a:endParaRPr lang="en-US" sz="1800" b="0" strike="noStrike" spc="-1">
              <a:solidFill>
                <a:srgbClr val="000000"/>
              </a:solidFill>
              <a:latin typeface="Arial"/>
            </a:endParaRPr>
          </a:p>
        </p:txBody>
      </p:sp>
      <p:sp>
        <p:nvSpPr>
          <p:cNvPr id="17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3.title"/>
          <p:cNvSpPr/>
          <p:nvPr/>
        </p:nvSpPr>
        <p:spPr>
          <a:xfrm>
            <a:off x="910224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培训和辅导</a:t>
            </a:r>
            <a:endParaRPr lang="en-US" sz="1800" b="0" strike="noStrike" spc="-1">
              <a:solidFill>
                <a:srgbClr val="000000"/>
              </a:solidFill>
              <a:latin typeface="Arial"/>
            </a:endParaRPr>
          </a:p>
        </p:txBody>
      </p:sp>
      <p:sp>
        <p:nvSpPr>
          <p:cNvPr id="173" name="content.3.content"/>
          <p:cNvSpPr/>
          <p:nvPr/>
        </p:nvSpPr>
        <p:spPr>
          <a:xfrm>
            <a:off x="932940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提供相关培训和辅导</a:t>
            </a:r>
            <a:endParaRPr lang="en-US" sz="1800" b="0" strike="noStrike" spc="-1">
              <a:solidFill>
                <a:srgbClr val="000000"/>
              </a:solidFill>
              <a:latin typeface="Arial"/>
            </a:endParaRPr>
          </a:p>
          <a:p>
            <a:pPr defTabSz="914400">
              <a:lnSpc>
                <a:spcPct val="150000"/>
              </a:lnSpc>
            </a:pPr>
            <a:r>
              <a:rPr lang="zh-CN" sz="1800" b="0" strike="noStrike" spc="-1">
                <a:solidFill>
                  <a:schemeClr val="dk1">
                    <a:lumMod val="85000"/>
                    <a:lumOff val="15000"/>
                  </a:schemeClr>
                </a:solidFill>
                <a:latin typeface="微软雅黑"/>
                <a:ea typeface="微软雅黑"/>
              </a:rPr>
              <a:t>确保员工顺利完成新任务</a:t>
            </a:r>
            <a:endParaRPr lang="en-US" sz="1800" b="0" strike="noStrike" spc="-1">
              <a:solidFill>
                <a:srgbClr val="000000"/>
              </a:solidFill>
              <a:latin typeface="Arial"/>
            </a:endParaRPr>
          </a:p>
        </p:txBody>
      </p:sp>
      <p:sp>
        <p:nvSpPr>
          <p:cNvPr id="17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4.title"/>
          <p:cNvSpPr/>
          <p:nvPr/>
        </p:nvSpPr>
        <p:spPr>
          <a:xfrm>
            <a:off x="640764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评估效果</a:t>
            </a:r>
            <a:endParaRPr lang="en-US" sz="1800" b="0" strike="noStrike" spc="-1">
              <a:solidFill>
                <a:srgbClr val="000000"/>
              </a:solidFill>
              <a:latin typeface="Arial"/>
            </a:endParaRPr>
          </a:p>
        </p:txBody>
      </p:sp>
      <p:sp>
        <p:nvSpPr>
          <p:cNvPr id="176" name="content.4.content"/>
          <p:cNvSpPr/>
          <p:nvPr/>
        </p:nvSpPr>
        <p:spPr>
          <a:xfrm>
            <a:off x="6520320" y="2511360"/>
            <a:ext cx="2292480" cy="30920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跟踪员工表现</a:t>
            </a:r>
            <a:endParaRPr lang="en-US" sz="1800" b="0" strike="noStrike" spc="-1">
              <a:solidFill>
                <a:srgbClr val="000000"/>
              </a:solidFill>
              <a:latin typeface="Arial"/>
            </a:endParaRPr>
          </a:p>
          <a:p>
            <a:pPr defTabSz="914400">
              <a:lnSpc>
                <a:spcPct val="150000"/>
              </a:lnSpc>
            </a:pPr>
            <a:r>
              <a:rPr lang="zh-CN" sz="1800" b="0" strike="noStrike" spc="-1">
                <a:solidFill>
                  <a:schemeClr val="dk1">
                    <a:lumMod val="85000"/>
                    <a:lumOff val="15000"/>
                  </a:schemeClr>
                </a:solidFill>
                <a:latin typeface="微软雅黑"/>
                <a:ea typeface="微软雅黑"/>
              </a:rPr>
              <a:t>调整方案以提高工作效率</a:t>
            </a:r>
            <a:endParaRPr lang="en-US" sz="1800" b="0" strike="noStrike" spc="-1">
              <a:solidFill>
                <a:srgbClr val="000000"/>
              </a:solidFill>
              <a:latin typeface="Arial"/>
            </a:endParaRPr>
          </a:p>
        </p:txBody>
      </p:sp>
      <p:sp>
        <p:nvSpPr>
          <p:cNvPr id="177"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岗位职责变更</a:t>
            </a:r>
            <a:endParaRPr lang="en-US" sz="3600" b="0" strike="noStrike" spc="-1">
              <a:solidFill>
                <a:schemeClr val="dk1"/>
              </a:solidFill>
              <a:latin typeface="Arial"/>
            </a:endParaRPr>
          </a:p>
        </p:txBody>
      </p:sp>
      <p:sp>
        <p:nvSpPr>
          <p:cNvPr id="17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调整岗位职责</a:t>
            </a:r>
            <a:endParaRPr lang="en-US" sz="1800" b="0" strike="noStrike" spc="-1">
              <a:solidFill>
                <a:srgbClr val="000000"/>
              </a:solidFill>
              <a:latin typeface="Arial"/>
            </a:endParaRPr>
          </a:p>
        </p:txBody>
      </p:sp>
      <p:sp>
        <p:nvSpPr>
          <p:cNvPr id="180"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根据业务需要调整员工职责</a:t>
            </a:r>
            <a:endParaRPr lang="en-US" sz="1800" b="0" strike="noStrike" spc="-1">
              <a:solidFill>
                <a:srgbClr val="000000"/>
              </a:solidFill>
              <a:latin typeface="Arial"/>
            </a:endParaRPr>
          </a:p>
          <a:p>
            <a:pPr defTabSz="914400">
              <a:lnSpc>
                <a:spcPct val="150000"/>
              </a:lnSpc>
            </a:pPr>
            <a:r>
              <a:rPr lang="zh-CN" sz="1800" b="0" strike="noStrike" spc="-1">
                <a:solidFill>
                  <a:schemeClr val="dk1">
                    <a:lumMod val="85000"/>
                    <a:lumOff val="15000"/>
                  </a:schemeClr>
                </a:solidFill>
                <a:latin typeface="微软雅黑"/>
                <a:ea typeface="微软雅黑"/>
              </a:rPr>
              <a:t>评估员工能力和适应性</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1" name="组合 4"/>
          <p:cNvGrpSpPr/>
          <p:nvPr/>
        </p:nvGrpSpPr>
        <p:grpSpPr>
          <a:xfrm>
            <a:off x="0" y="0"/>
            <a:ext cx="12191760" cy="6857640"/>
            <a:chExt cx="12191760" cy="6857640"/>
          </a:xfrm>
        </p:grpSpPr>
        <p:pic>
          <p:nvPicPr>
            <p:cNvPr id="182" name="图片 5"/>
            <p:cNvPicPr/>
            <p:nvPr/>
          </p:nvPicPr>
          <p:blipFill>
            <a:blip r:embed="rId2"/>
            <a:stretch>
              <a:fillRect/>
            </a:stretch>
          </p:blipFill>
          <p:spPr>
            <a:xfrm>
              <a:off x="0" y="0"/>
              <a:ext cx="4440960" cy="6857640"/>
            </a:xfrm>
            <a:prstGeom prst="rect">
              <a:avLst/>
            </a:prstGeom>
            <a:ln w="0">
              <a:noFill/>
            </a:ln>
          </p:spPr>
        </p:pic>
        <p:pic>
          <p:nvPicPr>
            <p:cNvPr id="183" name="图片 6"/>
            <p:cNvPicPr/>
            <p:nvPr/>
          </p:nvPicPr>
          <p:blipFill>
            <a:blip r:embed="rId3"/>
            <a:stretch>
              <a:fillRect/>
            </a:stretch>
          </p:blipFill>
          <p:spPr>
            <a:xfrm>
              <a:off x="6827760" y="1683720"/>
              <a:ext cx="5363640" cy="5173920"/>
            </a:xfrm>
            <a:prstGeom prst="rect">
              <a:avLst/>
            </a:prstGeom>
            <a:ln w="0">
              <a:noFill/>
            </a:ln>
          </p:spPr>
        </p:pic>
        <p:pic>
          <p:nvPicPr>
            <p:cNvPr id="184" name="图片 7"/>
            <p:cNvPicPr/>
            <p:nvPr/>
          </p:nvPicPr>
          <p:blipFill>
            <a:blip r:embed="rId4"/>
            <a:stretch>
              <a:fillRect/>
            </a:stretch>
          </p:blipFill>
          <p:spPr>
            <a:xfrm>
              <a:off x="4441320" y="5167080"/>
              <a:ext cx="2386080" cy="1690560"/>
            </a:xfrm>
            <a:prstGeom prst="rect">
              <a:avLst/>
            </a:prstGeom>
            <a:ln w="0">
              <a:noFill/>
            </a:ln>
          </p:spPr>
        </p:pic>
        <p:pic>
          <p:nvPicPr>
            <p:cNvPr id="185" name="图片 9"/>
            <p:cNvPicPr/>
            <p:nvPr/>
          </p:nvPicPr>
          <p:blipFill>
            <a:blip r:embed="rId5"/>
            <a:stretch>
              <a:fillRect/>
            </a:stretch>
          </p:blipFill>
          <p:spPr>
            <a:xfrm>
              <a:off x="4441320" y="0"/>
              <a:ext cx="2386080" cy="1146240"/>
            </a:xfrm>
            <a:prstGeom prst="rect">
              <a:avLst/>
            </a:prstGeom>
            <a:ln w="0">
              <a:noFill/>
            </a:ln>
          </p:spPr>
        </p:pic>
        <p:pic>
          <p:nvPicPr>
            <p:cNvPr id="186" name="图片 10"/>
            <p:cNvPicPr/>
            <p:nvPr/>
          </p:nvPicPr>
          <p:blipFill>
            <a:blip r:embed="rId6"/>
            <a:stretch>
              <a:fillRect/>
            </a:stretch>
          </p:blipFill>
          <p:spPr>
            <a:xfrm>
              <a:off x="8660880" y="156240"/>
              <a:ext cx="3530880" cy="1796760"/>
            </a:xfrm>
            <a:prstGeom prst="rect">
              <a:avLst/>
            </a:prstGeom>
            <a:ln w="0">
              <a:noFill/>
            </a:ln>
          </p:spPr>
        </p:pic>
        <p:pic>
          <p:nvPicPr>
            <p:cNvPr id="187" name="图片 11"/>
            <p:cNvPicPr/>
            <p:nvPr/>
          </p:nvPicPr>
          <p:blipFill>
            <a:blip r:embed="rId7"/>
            <a:stretch>
              <a:fillRect/>
            </a:stretch>
          </p:blipFill>
          <p:spPr>
            <a:xfrm>
              <a:off x="6827760" y="156240"/>
              <a:ext cx="1832760" cy="1796760"/>
            </a:xfrm>
            <a:prstGeom prst="rect">
              <a:avLst/>
            </a:prstGeom>
            <a:ln w="0">
              <a:noFill/>
            </a:ln>
          </p:spPr>
        </p:pic>
      </p:grpSp>
      <p:sp>
        <p:nvSpPr>
          <p:cNvPr id="188"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员工培训计划</a:t>
            </a:r>
            <a:endParaRPr lang="en-US" sz="3600" b="0" strike="noStrike" spc="-1">
              <a:solidFill>
                <a:schemeClr val="dk1"/>
              </a:solidFill>
              <a:latin typeface="Arial"/>
            </a:endParaRPr>
          </a:p>
        </p:txBody>
      </p:sp>
      <p:sp>
        <p:nvSpPr>
          <p:cNvPr id="189"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根据员工需求制定计划</a:t>
            </a:r>
            <a:endParaRPr lang="en-US" sz="2000" b="0" strike="noStrike" spc="-1">
              <a:solidFill>
                <a:srgbClr val="000000"/>
              </a:solidFill>
              <a:latin typeface="Arial"/>
            </a:endParaRPr>
          </a:p>
        </p:txBody>
      </p:sp>
      <p:sp>
        <p:nvSpPr>
          <p:cNvPr id="190"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制定培训计划</a:t>
            </a:r>
            <a:endParaRPr lang="en-US" sz="1800" b="0" strike="noStrike" spc="-1">
              <a:solidFill>
                <a:srgbClr val="000000"/>
              </a:solidFill>
              <a:latin typeface="Arial"/>
            </a:endParaRPr>
          </a:p>
        </p:txBody>
      </p:sp>
      <p:sp>
        <p:nvSpPr>
          <p:cNvPr id="191"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安排专业讲师授课</a:t>
            </a:r>
            <a:endParaRPr lang="en-US" sz="2000" b="0" strike="noStrike" spc="-1">
              <a:solidFill>
                <a:srgbClr val="000000"/>
              </a:solidFill>
              <a:latin typeface="Arial"/>
            </a:endParaRPr>
          </a:p>
        </p:txBody>
      </p:sp>
      <p:sp>
        <p:nvSpPr>
          <p:cNvPr id="192"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实施培训课程</a:t>
            </a:r>
            <a:endParaRPr lang="en-US" sz="1800" b="0" strike="noStrike" spc="-1">
              <a:solidFill>
                <a:srgbClr val="000000"/>
              </a:solidFill>
              <a:latin typeface="Arial"/>
            </a:endParaRPr>
          </a:p>
        </p:txBody>
      </p:sp>
      <p:sp>
        <p:nvSpPr>
          <p:cNvPr id="193"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收集培训反馈</a:t>
            </a:r>
            <a:endParaRPr lang="en-US" sz="2000" b="0" strike="noStrike" spc="-1">
              <a:solidFill>
                <a:srgbClr val="000000"/>
              </a:solidFill>
              <a:latin typeface="Arial"/>
            </a:endParaRPr>
          </a:p>
        </p:txBody>
      </p:sp>
      <p:sp>
        <p:nvSpPr>
          <p:cNvPr id="194"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评估培训效果</a:t>
            </a:r>
            <a:endParaRPr lang="en-US" sz="1800" b="0" strike="noStrike" spc="-1">
              <a:solidFill>
                <a:srgbClr val="000000"/>
              </a:solidFill>
              <a:latin typeface="Arial"/>
            </a:endParaRPr>
          </a:p>
        </p:txBody>
      </p:sp>
      <p:sp>
        <p:nvSpPr>
          <p:cNvPr id="195"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96"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7" name="图片 11"/>
          <p:cNvPicPr/>
          <p:nvPr/>
        </p:nvPicPr>
        <p:blipFill>
          <a:blip r:embed="rId3"/>
          <a:stretch>
            <a:fillRect/>
          </a:stretch>
        </p:blipFill>
        <p:spPr>
          <a:xfrm>
            <a:off x="4126680" y="3921840"/>
            <a:ext cx="3938400" cy="2055960"/>
          </a:xfrm>
          <a:prstGeom prst="rect">
            <a:avLst/>
          </a:prstGeom>
          <a:ln w="0">
            <a:noFill/>
          </a:ln>
        </p:spPr>
      </p:pic>
      <p:grpSp>
        <p:nvGrpSpPr>
          <p:cNvPr id="198" name="组合 4"/>
          <p:cNvGrpSpPr/>
          <p:nvPr/>
        </p:nvGrpSpPr>
        <p:grpSpPr>
          <a:xfrm>
            <a:off x="0" y="0"/>
            <a:ext cx="12191760" cy="6857640"/>
            <a:chExt cx="12191760" cy="6857640"/>
          </a:xfrm>
        </p:grpSpPr>
        <p:pic>
          <p:nvPicPr>
            <p:cNvPr id="199" name="图片 5"/>
            <p:cNvPicPr/>
            <p:nvPr/>
          </p:nvPicPr>
          <p:blipFill>
            <a:blip r:embed="rId4"/>
            <a:stretch>
              <a:fillRect/>
            </a:stretch>
          </p:blipFill>
          <p:spPr>
            <a:xfrm>
              <a:off x="0" y="0"/>
              <a:ext cx="4440960" cy="6857640"/>
            </a:xfrm>
            <a:prstGeom prst="rect">
              <a:avLst/>
            </a:prstGeom>
            <a:ln w="0">
              <a:noFill/>
            </a:ln>
          </p:spPr>
        </p:pic>
        <p:pic>
          <p:nvPicPr>
            <p:cNvPr id="200" name="图片 6"/>
            <p:cNvPicPr/>
            <p:nvPr/>
          </p:nvPicPr>
          <p:blipFill>
            <a:blip r:embed="rId5"/>
            <a:stretch>
              <a:fillRect/>
            </a:stretch>
          </p:blipFill>
          <p:spPr>
            <a:xfrm>
              <a:off x="6827760" y="1683720"/>
              <a:ext cx="5363640" cy="5173920"/>
            </a:xfrm>
            <a:prstGeom prst="rect">
              <a:avLst/>
            </a:prstGeom>
            <a:ln w="0">
              <a:noFill/>
            </a:ln>
          </p:spPr>
        </p:pic>
        <p:pic>
          <p:nvPicPr>
            <p:cNvPr id="201" name="图片 7"/>
            <p:cNvPicPr/>
            <p:nvPr/>
          </p:nvPicPr>
          <p:blipFill>
            <a:blip r:embed="rId6"/>
            <a:stretch>
              <a:fillRect/>
            </a:stretch>
          </p:blipFill>
          <p:spPr>
            <a:xfrm>
              <a:off x="4441320" y="5167080"/>
              <a:ext cx="2386080" cy="1690560"/>
            </a:xfrm>
            <a:prstGeom prst="rect">
              <a:avLst/>
            </a:prstGeom>
            <a:ln w="0">
              <a:noFill/>
            </a:ln>
          </p:spPr>
        </p:pic>
        <p:pic>
          <p:nvPicPr>
            <p:cNvPr id="202" name="图片 8"/>
            <p:cNvPicPr/>
            <p:nvPr/>
          </p:nvPicPr>
          <p:blipFill>
            <a:blip r:embed="rId7"/>
            <a:stretch>
              <a:fillRect/>
            </a:stretch>
          </p:blipFill>
          <p:spPr>
            <a:xfrm>
              <a:off x="4441320" y="0"/>
              <a:ext cx="2386080" cy="1146240"/>
            </a:xfrm>
            <a:prstGeom prst="rect">
              <a:avLst/>
            </a:prstGeom>
            <a:ln w="0">
              <a:noFill/>
            </a:ln>
          </p:spPr>
        </p:pic>
        <p:pic>
          <p:nvPicPr>
            <p:cNvPr id="203" name="图片 9"/>
            <p:cNvPicPr/>
            <p:nvPr/>
          </p:nvPicPr>
          <p:blipFill>
            <a:blip r:embed="rId8"/>
            <a:stretch>
              <a:fillRect/>
            </a:stretch>
          </p:blipFill>
          <p:spPr>
            <a:xfrm>
              <a:off x="8660880" y="156240"/>
              <a:ext cx="3530880" cy="1796760"/>
            </a:xfrm>
            <a:prstGeom prst="rect">
              <a:avLst/>
            </a:prstGeom>
            <a:ln w="0">
              <a:noFill/>
            </a:ln>
          </p:spPr>
        </p:pic>
        <p:pic>
          <p:nvPicPr>
            <p:cNvPr id="204" name="图片 10"/>
            <p:cNvPicPr/>
            <p:nvPr/>
          </p:nvPicPr>
          <p:blipFill>
            <a:blip r:embed="rId9"/>
            <a:stretch>
              <a:fillRect/>
            </a:stretch>
          </p:blipFill>
          <p:spPr>
            <a:xfrm>
              <a:off x="6827760" y="156240"/>
              <a:ext cx="1832760" cy="1796760"/>
            </a:xfrm>
            <a:prstGeom prst="rect">
              <a:avLst/>
            </a:prstGeom>
            <a:ln w="0">
              <a:noFill/>
            </a:ln>
          </p:spPr>
        </p:pic>
      </p:grpSp>
      <p:sp>
        <p:nvSpPr>
          <p:cNvPr id="205"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02</a:t>
            </a:r>
            <a:endParaRPr lang="en-US" sz="2400" b="0" strike="noStrike" spc="148">
              <a:solidFill>
                <a:schemeClr val="dk1">
                  <a:lumMod val="65000"/>
                  <a:lumOff val="35000"/>
                </a:schemeClr>
              </a:solidFill>
              <a:latin typeface="Arial"/>
            </a:endParaRPr>
          </a:p>
        </p:txBody>
      </p:sp>
      <p:sp>
        <p:nvSpPr>
          <p:cNvPr id="206"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人事行政部门工作总结心得</a:t>
            </a:r>
            <a:r>
              <a:rPr lang="en-US" sz="3600" b="1" strike="noStrike" spc="299">
                <a:solidFill>
                  <a:schemeClr val="dk1">
                    <a:lumMod val="85000"/>
                    <a:lumOff val="15000"/>
                  </a:schemeClr>
                </a:solidFill>
                <a:latin typeface="Arial"/>
                <a:ea typeface="微软雅黑"/>
              </a:rPr>
              <a:t>-</a:t>
            </a:r>
            <a:r>
              <a:rPr lang="zh-CN" sz="3600" b="1" strike="noStrike" spc="299">
                <a:solidFill>
                  <a:schemeClr val="dk1">
                    <a:lumMod val="85000"/>
                    <a:lumOff val="15000"/>
                  </a:schemeClr>
                </a:solidFill>
                <a:latin typeface="Arial"/>
                <a:ea typeface="微软雅黑"/>
              </a:rPr>
              <a:t>续</a:t>
            </a:r>
            <a:endParaRPr lang="en-US" sz="3600" b="0" strike="noStrike" spc="-1">
              <a:solidFill>
                <a:schemeClr val="dk1"/>
              </a:solidFill>
              <a:latin typeface="Arial"/>
            </a:endParaRPr>
          </a:p>
        </p:txBody>
      </p:sp>
      <p:sp>
        <p:nvSpPr>
          <p:cNvPr id="2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197"/>
                                        </p:tgtEl>
                                        <p:attrNameLst>
                                          <p:attrName>style.visibility</p:attrName>
                                        </p:attrNameLst>
                                      </p:cBhvr>
                                      <p:to>
                                        <p:strVal val="visible"/>
                                      </p:to>
                                    </p:set>
                                    <p:anim calcmode="lin" valueType="num">
                                      <p:cBhvr additive="repl">
                                        <p:cTn id="7" dur="500" fill="hold"/>
                                        <p:tgtEl>
                                          <p:spTgt spid="197"/>
                                        </p:tgtEl>
                                        <p:attrNameLst>
                                          <p:attrName>ppt_w</p:attrName>
                                        </p:attrNameLst>
                                      </p:cBhvr>
                                      <p:tavLst>
                                        <p:tav tm="0">
                                          <p:val>
                                            <p:fltVal val="0"/>
                                          </p:val>
                                        </p:tav>
                                        <p:tav tm="100000">
                                          <p:val>
                                            <p:strVal val="#ppt_w"/>
                                          </p:val>
                                        </p:tav>
                                      </p:tavLst>
                                    </p:anim>
                                    <p:anim calcmode="lin" valueType="num">
                                      <p:cBhvr additive="repl">
                                        <p:cTn id="8" dur="500" fill="hold"/>
                                        <p:tgtEl>
                                          <p:spTgt spid="197"/>
                                        </p:tgtEl>
                                        <p:attrNameLst>
                                          <p:attrName>ppt_h</p:attrName>
                                        </p:attrNameLst>
                                      </p:cBhvr>
                                      <p:tavLst>
                                        <p:tav tm="0">
                                          <p:val>
                                            <p:fltVal val="0"/>
                                          </p:val>
                                        </p:tav>
                                        <p:tav tm="100000">
                                          <p:val>
                                            <p:strVal val="#ppt_h"/>
                                          </p:val>
                                        </p:tav>
                                      </p:tavLst>
                                    </p:anim>
                                    <p:animEffect transition="in" filter="fade">
                                      <p:cBhvr additive="repl">
                                        <p:cTn id="9" dur="500"/>
                                        <p:tgtEl>
                                          <p:spTgt spid="1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8" name="组合 1"/>
          <p:cNvGrpSpPr/>
          <p:nvPr/>
        </p:nvGrpSpPr>
        <p:grpSpPr>
          <a:xfrm>
            <a:off x="0" y="0"/>
            <a:ext cx="12191760" cy="6857640"/>
            <a:chExt cx="12191760" cy="6857640"/>
          </a:xfrm>
        </p:grpSpPr>
        <p:pic>
          <p:nvPicPr>
            <p:cNvPr id="209" name="图片 3"/>
            <p:cNvPicPr/>
            <p:nvPr/>
          </p:nvPicPr>
          <p:blipFill>
            <a:blip r:embed="rId2"/>
            <a:stretch>
              <a:fillRect/>
            </a:stretch>
          </p:blipFill>
          <p:spPr>
            <a:xfrm>
              <a:off x="0" y="0"/>
              <a:ext cx="4440960" cy="6857640"/>
            </a:xfrm>
            <a:prstGeom prst="rect">
              <a:avLst/>
            </a:prstGeom>
            <a:ln w="0">
              <a:noFill/>
            </a:ln>
          </p:spPr>
        </p:pic>
        <p:pic>
          <p:nvPicPr>
            <p:cNvPr id="210" name="图片 4"/>
            <p:cNvPicPr/>
            <p:nvPr/>
          </p:nvPicPr>
          <p:blipFill>
            <a:blip r:embed="rId3"/>
            <a:stretch>
              <a:fillRect/>
            </a:stretch>
          </p:blipFill>
          <p:spPr>
            <a:xfrm>
              <a:off x="6827760" y="1683720"/>
              <a:ext cx="5363640" cy="5173920"/>
            </a:xfrm>
            <a:prstGeom prst="rect">
              <a:avLst/>
            </a:prstGeom>
            <a:ln w="0">
              <a:noFill/>
            </a:ln>
          </p:spPr>
        </p:pic>
        <p:pic>
          <p:nvPicPr>
            <p:cNvPr id="211" name="图片 5"/>
            <p:cNvPicPr/>
            <p:nvPr/>
          </p:nvPicPr>
          <p:blipFill>
            <a:blip r:embed="rId4"/>
            <a:stretch>
              <a:fillRect/>
            </a:stretch>
          </p:blipFill>
          <p:spPr>
            <a:xfrm>
              <a:off x="4441320" y="5167080"/>
              <a:ext cx="2386080" cy="1690560"/>
            </a:xfrm>
            <a:prstGeom prst="rect">
              <a:avLst/>
            </a:prstGeom>
            <a:ln w="0">
              <a:noFill/>
            </a:ln>
          </p:spPr>
        </p:pic>
        <p:pic>
          <p:nvPicPr>
            <p:cNvPr id="212" name="图片 6"/>
            <p:cNvPicPr/>
            <p:nvPr/>
          </p:nvPicPr>
          <p:blipFill>
            <a:blip r:embed="rId5"/>
            <a:stretch>
              <a:fillRect/>
            </a:stretch>
          </p:blipFill>
          <p:spPr>
            <a:xfrm>
              <a:off x="4441320" y="0"/>
              <a:ext cx="2386080" cy="1146240"/>
            </a:xfrm>
            <a:prstGeom prst="rect">
              <a:avLst/>
            </a:prstGeom>
            <a:ln w="0">
              <a:noFill/>
            </a:ln>
          </p:spPr>
        </p:pic>
        <p:pic>
          <p:nvPicPr>
            <p:cNvPr id="213" name="图片 7"/>
            <p:cNvPicPr/>
            <p:nvPr/>
          </p:nvPicPr>
          <p:blipFill>
            <a:blip r:embed="rId6"/>
            <a:stretch>
              <a:fillRect/>
            </a:stretch>
          </p:blipFill>
          <p:spPr>
            <a:xfrm>
              <a:off x="8660880" y="156240"/>
              <a:ext cx="3530880" cy="1796760"/>
            </a:xfrm>
            <a:prstGeom prst="rect">
              <a:avLst/>
            </a:prstGeom>
            <a:ln w="0">
              <a:noFill/>
            </a:ln>
          </p:spPr>
        </p:pic>
        <p:pic>
          <p:nvPicPr>
            <p:cNvPr id="214" name="图片 8"/>
            <p:cNvPicPr/>
            <p:nvPr/>
          </p:nvPicPr>
          <p:blipFill>
            <a:blip r:embed="rId7"/>
            <a:stretch>
              <a:fillRect/>
            </a:stretch>
          </p:blipFill>
          <p:spPr>
            <a:xfrm>
              <a:off x="6827760" y="156240"/>
              <a:ext cx="1832760" cy="1796760"/>
            </a:xfrm>
            <a:prstGeom prst="rect">
              <a:avLst/>
            </a:prstGeom>
            <a:ln w="0">
              <a:noFill/>
            </a:ln>
          </p:spPr>
        </p:pic>
      </p:grpSp>
      <p:sp>
        <p:nvSpPr>
          <p:cNvPr id="21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岗位职责变更</a:t>
            </a:r>
            <a:endParaRPr lang="en-US" sz="3600" b="0" strike="noStrike" spc="-1">
              <a:solidFill>
                <a:schemeClr val="dk1"/>
              </a:solidFill>
              <a:latin typeface="Arial"/>
            </a:endParaRPr>
          </a:p>
        </p:txBody>
      </p:sp>
      <p:sp>
        <p:nvSpPr>
          <p:cNvPr id="21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根据部门实际情况分析所需岗位</a:t>
            </a:r>
            <a:endParaRPr lang="en-US" sz="1600" b="0" strike="noStrike" spc="-1">
              <a:solidFill>
                <a:srgbClr val="000000"/>
              </a:solidFill>
              <a:latin typeface="Arial"/>
            </a:endParaRPr>
          </a:p>
        </p:txBody>
      </p:sp>
      <p:sp>
        <p:nvSpPr>
          <p:cNvPr id="21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分析部门需求</a:t>
            </a:r>
            <a:endParaRPr lang="en-US" sz="2000" b="0" strike="noStrike" spc="-1">
              <a:solidFill>
                <a:srgbClr val="000000"/>
              </a:solidFill>
              <a:latin typeface="Arial"/>
            </a:endParaRPr>
          </a:p>
        </p:txBody>
      </p:sp>
      <p:sp>
        <p:nvSpPr>
          <p:cNvPr id="21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2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根据评估结果调整员工工作职责</a:t>
            </a:r>
            <a:endParaRPr lang="en-US" sz="1600" b="0" strike="noStrike" spc="-1">
              <a:solidFill>
                <a:srgbClr val="000000"/>
              </a:solidFill>
              <a:latin typeface="Arial"/>
            </a:endParaRPr>
          </a:p>
        </p:txBody>
      </p:sp>
      <p:sp>
        <p:nvSpPr>
          <p:cNvPr id="22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调整工作职责</a:t>
            </a:r>
            <a:endParaRPr lang="en-US" sz="2000" b="0" strike="noStrike" spc="-1">
              <a:solidFill>
                <a:srgbClr val="000000"/>
              </a:solidFill>
              <a:latin typeface="Arial"/>
            </a:endParaRPr>
          </a:p>
        </p:txBody>
      </p:sp>
      <p:sp>
        <p:nvSpPr>
          <p:cNvPr id="2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评估员工现有技能是否符合岗位要求</a:t>
            </a:r>
            <a:endParaRPr lang="en-US" sz="1600" b="0" strike="noStrike" spc="-1">
              <a:solidFill>
                <a:srgbClr val="000000"/>
              </a:solidFill>
              <a:latin typeface="Arial"/>
            </a:endParaRPr>
          </a:p>
        </p:txBody>
      </p:sp>
      <p:sp>
        <p:nvSpPr>
          <p:cNvPr id="22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评估员工技能</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5" name="组合 4"/>
          <p:cNvGrpSpPr/>
          <p:nvPr/>
        </p:nvGrpSpPr>
        <p:grpSpPr>
          <a:xfrm>
            <a:off x="0" y="0"/>
            <a:ext cx="12191760" cy="6857640"/>
            <a:chExt cx="12191760" cy="6857640"/>
          </a:xfrm>
        </p:grpSpPr>
        <p:pic>
          <p:nvPicPr>
            <p:cNvPr id="226" name="图片 5"/>
            <p:cNvPicPr/>
            <p:nvPr/>
          </p:nvPicPr>
          <p:blipFill>
            <a:blip r:embed="rId2"/>
            <a:stretch>
              <a:fillRect/>
            </a:stretch>
          </p:blipFill>
          <p:spPr>
            <a:xfrm>
              <a:off x="0" y="0"/>
              <a:ext cx="4440960" cy="6857640"/>
            </a:xfrm>
            <a:prstGeom prst="rect">
              <a:avLst/>
            </a:prstGeom>
            <a:ln w="0">
              <a:noFill/>
            </a:ln>
          </p:spPr>
        </p:pic>
        <p:pic>
          <p:nvPicPr>
            <p:cNvPr id="227" name="图片 6"/>
            <p:cNvPicPr/>
            <p:nvPr/>
          </p:nvPicPr>
          <p:blipFill>
            <a:blip r:embed="rId3"/>
            <a:stretch>
              <a:fillRect/>
            </a:stretch>
          </p:blipFill>
          <p:spPr>
            <a:xfrm>
              <a:off x="6827760" y="1683720"/>
              <a:ext cx="5363640" cy="5173920"/>
            </a:xfrm>
            <a:prstGeom prst="rect">
              <a:avLst/>
            </a:prstGeom>
            <a:ln w="0">
              <a:noFill/>
            </a:ln>
          </p:spPr>
        </p:pic>
        <p:pic>
          <p:nvPicPr>
            <p:cNvPr id="228" name="图片 7"/>
            <p:cNvPicPr/>
            <p:nvPr/>
          </p:nvPicPr>
          <p:blipFill>
            <a:blip r:embed="rId4"/>
            <a:stretch>
              <a:fillRect/>
            </a:stretch>
          </p:blipFill>
          <p:spPr>
            <a:xfrm>
              <a:off x="4441320" y="5167080"/>
              <a:ext cx="2386080" cy="1690560"/>
            </a:xfrm>
            <a:prstGeom prst="rect">
              <a:avLst/>
            </a:prstGeom>
            <a:ln w="0">
              <a:noFill/>
            </a:ln>
          </p:spPr>
        </p:pic>
        <p:pic>
          <p:nvPicPr>
            <p:cNvPr id="229" name="图片 8"/>
            <p:cNvPicPr/>
            <p:nvPr/>
          </p:nvPicPr>
          <p:blipFill>
            <a:blip r:embed="rId5"/>
            <a:stretch>
              <a:fillRect/>
            </a:stretch>
          </p:blipFill>
          <p:spPr>
            <a:xfrm>
              <a:off x="4441320" y="0"/>
              <a:ext cx="2386080" cy="1146240"/>
            </a:xfrm>
            <a:prstGeom prst="rect">
              <a:avLst/>
            </a:prstGeom>
            <a:ln w="0">
              <a:noFill/>
            </a:ln>
          </p:spPr>
        </p:pic>
        <p:pic>
          <p:nvPicPr>
            <p:cNvPr id="230" name="图片 9"/>
            <p:cNvPicPr/>
            <p:nvPr/>
          </p:nvPicPr>
          <p:blipFill>
            <a:blip r:embed="rId6"/>
            <a:stretch>
              <a:fillRect/>
            </a:stretch>
          </p:blipFill>
          <p:spPr>
            <a:xfrm>
              <a:off x="8660880" y="156240"/>
              <a:ext cx="3530880" cy="1796760"/>
            </a:xfrm>
            <a:prstGeom prst="rect">
              <a:avLst/>
            </a:prstGeom>
            <a:ln w="0">
              <a:noFill/>
            </a:ln>
          </p:spPr>
        </p:pic>
        <p:pic>
          <p:nvPicPr>
            <p:cNvPr id="231" name="图片 10"/>
            <p:cNvPicPr/>
            <p:nvPr/>
          </p:nvPicPr>
          <p:blipFill>
            <a:blip r:embed="rId7"/>
            <a:stretch>
              <a:fillRect/>
            </a:stretch>
          </p:blipFill>
          <p:spPr>
            <a:xfrm>
              <a:off x="6827760" y="156240"/>
              <a:ext cx="1832760" cy="1796760"/>
            </a:xfrm>
            <a:prstGeom prst="rect">
              <a:avLst/>
            </a:prstGeom>
            <a:ln w="0">
              <a:noFill/>
            </a:ln>
          </p:spPr>
        </p:pic>
      </p:grpSp>
      <p:sp>
        <p:nvSpPr>
          <p:cNvPr id="23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3"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制定培训计划</a:t>
            </a:r>
            <a:endParaRPr lang="en-US" sz="1800" b="0" strike="noStrike" spc="-1">
              <a:solidFill>
                <a:srgbClr val="000000"/>
              </a:solidFill>
              <a:latin typeface="Arial"/>
            </a:endParaRPr>
          </a:p>
        </p:txBody>
      </p:sp>
      <p:sp>
        <p:nvSpPr>
          <p:cNvPr id="234"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根据需求制定全面的培训计划</a:t>
            </a:r>
            <a:endParaRPr lang="en-US" sz="1800" b="0" strike="noStrike" spc="-1">
              <a:solidFill>
                <a:srgbClr val="000000"/>
              </a:solidFill>
              <a:latin typeface="Arial"/>
            </a:endParaRPr>
          </a:p>
        </p:txBody>
      </p:sp>
      <p:sp>
        <p:nvSpPr>
          <p:cNvPr id="23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6" name="content.3.title"/>
          <p:cNvSpPr/>
          <p:nvPr/>
        </p:nvSpPr>
        <p:spPr>
          <a:xfrm>
            <a:off x="910224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安排培训课程</a:t>
            </a:r>
            <a:endParaRPr lang="en-US" sz="1800" b="0" strike="noStrike" spc="-1">
              <a:solidFill>
                <a:srgbClr val="000000"/>
              </a:solidFill>
              <a:latin typeface="Arial"/>
            </a:endParaRPr>
          </a:p>
        </p:txBody>
      </p:sp>
      <p:sp>
        <p:nvSpPr>
          <p:cNvPr id="237" name="content.3.content"/>
          <p:cNvSpPr/>
          <p:nvPr/>
        </p:nvSpPr>
        <p:spPr>
          <a:xfrm>
            <a:off x="9329400" y="2511360"/>
            <a:ext cx="2256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为员工安排相关培训课程</a:t>
            </a:r>
            <a:endParaRPr lang="en-US" sz="1800" b="0" strike="noStrike" spc="-1">
              <a:solidFill>
                <a:srgbClr val="000000"/>
              </a:solidFill>
              <a:latin typeface="Arial"/>
            </a:endParaRPr>
          </a:p>
        </p:txBody>
      </p:sp>
      <p:sp>
        <p:nvSpPr>
          <p:cNvPr id="23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9" name="content.4.title"/>
          <p:cNvSpPr/>
          <p:nvPr/>
        </p:nvSpPr>
        <p:spPr>
          <a:xfrm>
            <a:off x="640764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评估培训效果</a:t>
            </a:r>
            <a:endParaRPr lang="en-US" sz="1800" b="0" strike="noStrike" spc="-1">
              <a:solidFill>
                <a:srgbClr val="000000"/>
              </a:solidFill>
              <a:latin typeface="Arial"/>
            </a:endParaRPr>
          </a:p>
        </p:txBody>
      </p:sp>
      <p:sp>
        <p:nvSpPr>
          <p:cNvPr id="240" name="content.4.content"/>
          <p:cNvSpPr/>
          <p:nvPr/>
        </p:nvSpPr>
        <p:spPr>
          <a:xfrm>
            <a:off x="652032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评估培训的实际效果并做调整</a:t>
            </a:r>
            <a:endParaRPr lang="en-US" sz="1800" b="0" strike="noStrike" spc="-1">
              <a:solidFill>
                <a:srgbClr val="000000"/>
              </a:solidFill>
              <a:latin typeface="Arial"/>
            </a:endParaRPr>
          </a:p>
        </p:txBody>
      </p:sp>
      <p:sp>
        <p:nvSpPr>
          <p:cNvPr id="241"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员工培训计划</a:t>
            </a:r>
            <a:endParaRPr lang="en-US" sz="3600" b="0" strike="noStrike" spc="-1">
              <a:solidFill>
                <a:schemeClr val="dk1"/>
              </a:solidFill>
              <a:latin typeface="Arial"/>
            </a:endParaRPr>
          </a:p>
        </p:txBody>
      </p:sp>
      <p:sp>
        <p:nvSpPr>
          <p:cNvPr id="24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3"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确定培训需求</a:t>
            </a:r>
            <a:endParaRPr lang="en-US" sz="1800" b="0" strike="noStrike" spc="-1">
              <a:solidFill>
                <a:srgbClr val="000000"/>
              </a:solidFill>
              <a:latin typeface="Arial"/>
            </a:endParaRPr>
          </a:p>
        </p:txBody>
      </p:sp>
      <p:sp>
        <p:nvSpPr>
          <p:cNvPr id="244"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通过员工评估确定培训需求</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5" name="组合 2"/>
          <p:cNvGrpSpPr/>
          <p:nvPr/>
        </p:nvGrpSpPr>
        <p:grpSpPr>
          <a:xfrm>
            <a:off x="0" y="0"/>
            <a:ext cx="12191760" cy="6857640"/>
            <a:chExt cx="12191760" cy="6857640"/>
          </a:xfrm>
        </p:grpSpPr>
        <p:pic>
          <p:nvPicPr>
            <p:cNvPr id="246" name="图片 3"/>
            <p:cNvPicPr/>
            <p:nvPr/>
          </p:nvPicPr>
          <p:blipFill>
            <a:blip r:embed="rId2"/>
            <a:stretch>
              <a:fillRect/>
            </a:stretch>
          </p:blipFill>
          <p:spPr>
            <a:xfrm>
              <a:off x="0" y="0"/>
              <a:ext cx="4440960" cy="6857640"/>
            </a:xfrm>
            <a:prstGeom prst="rect">
              <a:avLst/>
            </a:prstGeom>
            <a:ln w="0">
              <a:noFill/>
            </a:ln>
          </p:spPr>
        </p:pic>
        <p:pic>
          <p:nvPicPr>
            <p:cNvPr id="247" name="图片 4"/>
            <p:cNvPicPr/>
            <p:nvPr/>
          </p:nvPicPr>
          <p:blipFill>
            <a:blip r:embed="rId3"/>
            <a:stretch>
              <a:fillRect/>
            </a:stretch>
          </p:blipFill>
          <p:spPr>
            <a:xfrm>
              <a:off x="6827760" y="1683720"/>
              <a:ext cx="5363640" cy="5173920"/>
            </a:xfrm>
            <a:prstGeom prst="rect">
              <a:avLst/>
            </a:prstGeom>
            <a:ln w="0">
              <a:noFill/>
            </a:ln>
          </p:spPr>
        </p:pic>
        <p:pic>
          <p:nvPicPr>
            <p:cNvPr id="248" name="图片 5"/>
            <p:cNvPicPr/>
            <p:nvPr/>
          </p:nvPicPr>
          <p:blipFill>
            <a:blip r:embed="rId4"/>
            <a:stretch>
              <a:fillRect/>
            </a:stretch>
          </p:blipFill>
          <p:spPr>
            <a:xfrm>
              <a:off x="4441320" y="5167080"/>
              <a:ext cx="2386080" cy="1690560"/>
            </a:xfrm>
            <a:prstGeom prst="rect">
              <a:avLst/>
            </a:prstGeom>
            <a:ln w="0">
              <a:noFill/>
            </a:ln>
          </p:spPr>
        </p:pic>
        <p:pic>
          <p:nvPicPr>
            <p:cNvPr id="249" name="图片 8"/>
            <p:cNvPicPr/>
            <p:nvPr/>
          </p:nvPicPr>
          <p:blipFill>
            <a:blip r:embed="rId5"/>
            <a:stretch>
              <a:fillRect/>
            </a:stretch>
          </p:blipFill>
          <p:spPr>
            <a:xfrm>
              <a:off x="4441320" y="0"/>
              <a:ext cx="2386080" cy="1146240"/>
            </a:xfrm>
            <a:prstGeom prst="rect">
              <a:avLst/>
            </a:prstGeom>
            <a:ln w="0">
              <a:noFill/>
            </a:ln>
          </p:spPr>
        </p:pic>
        <p:pic>
          <p:nvPicPr>
            <p:cNvPr id="250" name="图片 10"/>
            <p:cNvPicPr/>
            <p:nvPr/>
          </p:nvPicPr>
          <p:blipFill>
            <a:blip r:embed="rId6"/>
            <a:stretch>
              <a:fillRect/>
            </a:stretch>
          </p:blipFill>
          <p:spPr>
            <a:xfrm>
              <a:off x="8660880" y="156240"/>
              <a:ext cx="3530880" cy="1796760"/>
            </a:xfrm>
            <a:prstGeom prst="rect">
              <a:avLst/>
            </a:prstGeom>
            <a:ln w="0">
              <a:noFill/>
            </a:ln>
          </p:spPr>
        </p:pic>
        <p:pic>
          <p:nvPicPr>
            <p:cNvPr id="251" name="图片 11"/>
            <p:cNvPicPr/>
            <p:nvPr/>
          </p:nvPicPr>
          <p:blipFill>
            <a:blip r:embed="rId7"/>
            <a:stretch>
              <a:fillRect/>
            </a:stretch>
          </p:blipFill>
          <p:spPr>
            <a:xfrm>
              <a:off x="6827760" y="156240"/>
              <a:ext cx="1832760" cy="1796760"/>
            </a:xfrm>
            <a:prstGeom prst="rect">
              <a:avLst/>
            </a:prstGeom>
            <a:ln w="0">
              <a:noFill/>
            </a:ln>
          </p:spPr>
        </p:pic>
      </p:grpSp>
      <p:sp>
        <p:nvSpPr>
          <p:cNvPr id="2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3"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福利政策制定</a:t>
            </a:r>
            <a:endParaRPr lang="en-US" sz="2200" b="0" strike="noStrike" spc="-1">
              <a:solidFill>
                <a:srgbClr val="000000"/>
              </a:solidFill>
              <a:latin typeface="Arial"/>
            </a:endParaRPr>
          </a:p>
        </p:txBody>
      </p:sp>
      <p:sp>
        <p:nvSpPr>
          <p:cNvPr id="254"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制定福利政策是为了满足员工的需求，提高员工满意度，从而提升整体工作效率。在制定过程中，需要充分调研员工的真实需求，制定具体政策并积极宣传，及时跟进政策执行情况。</a:t>
            </a:r>
            <a:endParaRPr lang="en-US" sz="1800" b="0" strike="noStrike" spc="-1">
              <a:solidFill>
                <a:srgbClr val="000000"/>
              </a:solidFill>
              <a:latin typeface="Arial"/>
            </a:endParaRPr>
          </a:p>
        </p:txBody>
      </p:sp>
      <p:sp>
        <p:nvSpPr>
          <p:cNvPr id="2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5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8">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7" name="组合 4"/>
          <p:cNvGrpSpPr/>
          <p:nvPr/>
        </p:nvGrpSpPr>
        <p:grpSpPr>
          <a:xfrm>
            <a:off x="0" y="0"/>
            <a:ext cx="12191760" cy="6857640"/>
            <a:chExt cx="12191760" cy="6857640"/>
          </a:xfrm>
        </p:grpSpPr>
        <p:pic>
          <p:nvPicPr>
            <p:cNvPr id="258" name="图片 5"/>
            <p:cNvPicPr/>
            <p:nvPr/>
          </p:nvPicPr>
          <p:blipFill>
            <a:blip r:embed="rId2"/>
            <a:stretch>
              <a:fillRect/>
            </a:stretch>
          </p:blipFill>
          <p:spPr>
            <a:xfrm>
              <a:off x="0" y="0"/>
              <a:ext cx="4440960" cy="6857640"/>
            </a:xfrm>
            <a:prstGeom prst="rect">
              <a:avLst/>
            </a:prstGeom>
            <a:ln w="0">
              <a:noFill/>
            </a:ln>
          </p:spPr>
        </p:pic>
        <p:pic>
          <p:nvPicPr>
            <p:cNvPr id="259" name="图片 6"/>
            <p:cNvPicPr/>
            <p:nvPr/>
          </p:nvPicPr>
          <p:blipFill>
            <a:blip r:embed="rId3"/>
            <a:stretch>
              <a:fillRect/>
            </a:stretch>
          </p:blipFill>
          <p:spPr>
            <a:xfrm>
              <a:off x="6827760" y="1683720"/>
              <a:ext cx="5363640" cy="5173920"/>
            </a:xfrm>
            <a:prstGeom prst="rect">
              <a:avLst/>
            </a:prstGeom>
            <a:ln w="0">
              <a:noFill/>
            </a:ln>
          </p:spPr>
        </p:pic>
        <p:pic>
          <p:nvPicPr>
            <p:cNvPr id="260" name="图片 7"/>
            <p:cNvPicPr/>
            <p:nvPr/>
          </p:nvPicPr>
          <p:blipFill>
            <a:blip r:embed="rId4"/>
            <a:stretch>
              <a:fillRect/>
            </a:stretch>
          </p:blipFill>
          <p:spPr>
            <a:xfrm>
              <a:off x="4441320" y="5167080"/>
              <a:ext cx="2386080" cy="1690560"/>
            </a:xfrm>
            <a:prstGeom prst="rect">
              <a:avLst/>
            </a:prstGeom>
            <a:ln w="0">
              <a:noFill/>
            </a:ln>
          </p:spPr>
        </p:pic>
        <p:pic>
          <p:nvPicPr>
            <p:cNvPr id="261" name="图片 9"/>
            <p:cNvPicPr/>
            <p:nvPr/>
          </p:nvPicPr>
          <p:blipFill>
            <a:blip r:embed="rId5"/>
            <a:stretch>
              <a:fillRect/>
            </a:stretch>
          </p:blipFill>
          <p:spPr>
            <a:xfrm>
              <a:off x="4441320" y="0"/>
              <a:ext cx="2386080" cy="1146240"/>
            </a:xfrm>
            <a:prstGeom prst="rect">
              <a:avLst/>
            </a:prstGeom>
            <a:ln w="0">
              <a:noFill/>
            </a:ln>
          </p:spPr>
        </p:pic>
        <p:pic>
          <p:nvPicPr>
            <p:cNvPr id="262" name="图片 10"/>
            <p:cNvPicPr/>
            <p:nvPr/>
          </p:nvPicPr>
          <p:blipFill>
            <a:blip r:embed="rId6"/>
            <a:stretch>
              <a:fillRect/>
            </a:stretch>
          </p:blipFill>
          <p:spPr>
            <a:xfrm>
              <a:off x="8660880" y="156240"/>
              <a:ext cx="3530880" cy="1796760"/>
            </a:xfrm>
            <a:prstGeom prst="rect">
              <a:avLst/>
            </a:prstGeom>
            <a:ln w="0">
              <a:noFill/>
            </a:ln>
          </p:spPr>
        </p:pic>
        <p:pic>
          <p:nvPicPr>
            <p:cNvPr id="263" name="图片 11"/>
            <p:cNvPicPr/>
            <p:nvPr/>
          </p:nvPicPr>
          <p:blipFill>
            <a:blip r:embed="rId7"/>
            <a:stretch>
              <a:fillRect/>
            </a:stretch>
          </p:blipFill>
          <p:spPr>
            <a:xfrm>
              <a:off x="6827760" y="156240"/>
              <a:ext cx="1832760" cy="1796760"/>
            </a:xfrm>
            <a:prstGeom prst="rect">
              <a:avLst/>
            </a:prstGeom>
            <a:ln w="0">
              <a:noFill/>
            </a:ln>
          </p:spPr>
        </p:pic>
      </p:grpSp>
      <p:sp>
        <p:nvSpPr>
          <p:cNvPr id="264"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劳动法规遵从</a:t>
            </a:r>
            <a:endParaRPr lang="en-US" sz="3600" b="0" strike="noStrike" spc="-1">
              <a:solidFill>
                <a:schemeClr val="dk1"/>
              </a:solidFill>
              <a:latin typeface="Arial"/>
            </a:endParaRPr>
          </a:p>
        </p:txBody>
      </p:sp>
      <p:sp>
        <p:nvSpPr>
          <p:cNvPr id="265"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及时了解最新的劳动法规内容</a:t>
            </a:r>
            <a:endParaRPr lang="en-US" sz="2000" b="0" strike="noStrike" spc="-1">
              <a:solidFill>
                <a:srgbClr val="000000"/>
              </a:solidFill>
              <a:latin typeface="Arial"/>
            </a:endParaRPr>
          </a:p>
        </p:txBody>
      </p:sp>
      <p:sp>
        <p:nvSpPr>
          <p:cNvPr id="266"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深入了解劳动法规</a:t>
            </a:r>
            <a:endParaRPr lang="en-US" sz="1800" b="0" strike="noStrike" spc="-1">
              <a:solidFill>
                <a:srgbClr val="000000"/>
              </a:solidFill>
              <a:latin typeface="Arial"/>
            </a:endParaRPr>
          </a:p>
        </p:txBody>
      </p:sp>
      <p:sp>
        <p:nvSpPr>
          <p:cNvPr id="267"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根据新的法规内容及时更新公司政策</a:t>
            </a:r>
            <a:endParaRPr lang="en-US" sz="2000" b="0" strike="noStrike" spc="-1">
              <a:solidFill>
                <a:srgbClr val="000000"/>
              </a:solidFill>
              <a:latin typeface="Arial"/>
            </a:endParaRPr>
          </a:p>
        </p:txBody>
      </p:sp>
      <p:sp>
        <p:nvSpPr>
          <p:cNvPr id="268"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更新公司政策</a:t>
            </a:r>
            <a:endParaRPr lang="en-US" sz="1800" b="0" strike="noStrike" spc="-1">
              <a:solidFill>
                <a:srgbClr val="000000"/>
              </a:solidFill>
              <a:latin typeface="Arial"/>
            </a:endParaRPr>
          </a:p>
        </p:txBody>
      </p:sp>
      <p:sp>
        <p:nvSpPr>
          <p:cNvPr id="269"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组织员工参加相关劳动法规培训</a:t>
            </a:r>
            <a:endParaRPr lang="en-US" sz="2000" b="0" strike="noStrike" spc="-1">
              <a:solidFill>
                <a:srgbClr val="000000"/>
              </a:solidFill>
              <a:latin typeface="Arial"/>
            </a:endParaRPr>
          </a:p>
        </p:txBody>
      </p:sp>
      <p:sp>
        <p:nvSpPr>
          <p:cNvPr id="270"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定期培训员工</a:t>
            </a:r>
            <a:endParaRPr lang="en-US" sz="1800" b="0" strike="noStrike" spc="-1">
              <a:solidFill>
                <a:srgbClr val="000000"/>
              </a:solidFill>
              <a:latin typeface="Arial"/>
            </a:endParaRPr>
          </a:p>
        </p:txBody>
      </p:sp>
      <p:sp>
        <p:nvSpPr>
          <p:cNvPr id="271"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随时跟进法规的发展变化，确保公司政策符合法规要求</a:t>
            </a:r>
            <a:endParaRPr lang="en-US" sz="2000" b="0" strike="noStrike" spc="-1">
              <a:solidFill>
                <a:srgbClr val="000000"/>
              </a:solidFill>
              <a:latin typeface="Arial"/>
            </a:endParaRPr>
          </a:p>
        </p:txBody>
      </p:sp>
      <p:sp>
        <p:nvSpPr>
          <p:cNvPr id="272"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跟进法规变化</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3" name="组合 1"/>
          <p:cNvGrpSpPr/>
          <p:nvPr/>
        </p:nvGrpSpPr>
        <p:grpSpPr>
          <a:xfrm>
            <a:off x="0" y="0"/>
            <a:ext cx="12191760" cy="6857640"/>
            <a:chExt cx="12191760" cy="6857640"/>
          </a:xfrm>
        </p:grpSpPr>
        <p:pic>
          <p:nvPicPr>
            <p:cNvPr id="274" name="图片 3"/>
            <p:cNvPicPr/>
            <p:nvPr/>
          </p:nvPicPr>
          <p:blipFill>
            <a:blip r:embed="rId3"/>
            <a:stretch>
              <a:fillRect/>
            </a:stretch>
          </p:blipFill>
          <p:spPr>
            <a:xfrm>
              <a:off x="0" y="0"/>
              <a:ext cx="4440960" cy="6857640"/>
            </a:xfrm>
            <a:prstGeom prst="rect">
              <a:avLst/>
            </a:prstGeom>
            <a:ln w="0">
              <a:noFill/>
            </a:ln>
          </p:spPr>
        </p:pic>
        <p:pic>
          <p:nvPicPr>
            <p:cNvPr id="275" name="图片 4"/>
            <p:cNvPicPr/>
            <p:nvPr/>
          </p:nvPicPr>
          <p:blipFill>
            <a:blip r:embed="rId4"/>
            <a:stretch>
              <a:fillRect/>
            </a:stretch>
          </p:blipFill>
          <p:spPr>
            <a:xfrm>
              <a:off x="6827760" y="1683720"/>
              <a:ext cx="5363640" cy="5173920"/>
            </a:xfrm>
            <a:prstGeom prst="rect">
              <a:avLst/>
            </a:prstGeom>
            <a:ln w="0">
              <a:noFill/>
            </a:ln>
          </p:spPr>
        </p:pic>
        <p:pic>
          <p:nvPicPr>
            <p:cNvPr id="276" name="图片 6"/>
            <p:cNvPicPr/>
            <p:nvPr/>
          </p:nvPicPr>
          <p:blipFill>
            <a:blip r:embed="rId5"/>
            <a:stretch>
              <a:fillRect/>
            </a:stretch>
          </p:blipFill>
          <p:spPr>
            <a:xfrm>
              <a:off x="4441320" y="5167080"/>
              <a:ext cx="2386080" cy="1690560"/>
            </a:xfrm>
            <a:prstGeom prst="rect">
              <a:avLst/>
            </a:prstGeom>
            <a:ln w="0">
              <a:noFill/>
            </a:ln>
          </p:spPr>
        </p:pic>
        <p:pic>
          <p:nvPicPr>
            <p:cNvPr id="277" name="图片 7"/>
            <p:cNvPicPr/>
            <p:nvPr/>
          </p:nvPicPr>
          <p:blipFill>
            <a:blip r:embed="rId6"/>
            <a:stretch>
              <a:fillRect/>
            </a:stretch>
          </p:blipFill>
          <p:spPr>
            <a:xfrm>
              <a:off x="4441320" y="0"/>
              <a:ext cx="2386080" cy="1146240"/>
            </a:xfrm>
            <a:prstGeom prst="rect">
              <a:avLst/>
            </a:prstGeom>
            <a:ln w="0">
              <a:noFill/>
            </a:ln>
          </p:spPr>
        </p:pic>
        <p:pic>
          <p:nvPicPr>
            <p:cNvPr id="278" name="图片 8"/>
            <p:cNvPicPr/>
            <p:nvPr/>
          </p:nvPicPr>
          <p:blipFill>
            <a:blip r:embed="rId7"/>
            <a:stretch>
              <a:fillRect/>
            </a:stretch>
          </p:blipFill>
          <p:spPr>
            <a:xfrm>
              <a:off x="8660880" y="156240"/>
              <a:ext cx="3530880" cy="1796760"/>
            </a:xfrm>
            <a:prstGeom prst="rect">
              <a:avLst/>
            </a:prstGeom>
            <a:ln w="0">
              <a:noFill/>
            </a:ln>
          </p:spPr>
        </p:pic>
        <p:pic>
          <p:nvPicPr>
            <p:cNvPr id="279" name="图片 9"/>
            <p:cNvPicPr/>
            <p:nvPr/>
          </p:nvPicPr>
          <p:blipFill>
            <a:blip r:embed="rId8"/>
            <a:stretch>
              <a:fillRect/>
            </a:stretch>
          </p:blipFill>
          <p:spPr>
            <a:xfrm>
              <a:off x="6827760" y="156240"/>
              <a:ext cx="1832760" cy="1796760"/>
            </a:xfrm>
            <a:prstGeom prst="rect">
              <a:avLst/>
            </a:prstGeom>
            <a:ln w="0">
              <a:noFill/>
            </a:ln>
          </p:spPr>
        </p:pic>
      </p:grpSp>
      <p:sp>
        <p:nvSpPr>
          <p:cNvPr id="280" name="PlaceHolder 1"/>
          <p:cNvSpPr>
            <a:spLocks noGrp="1"/>
          </p:cNvSpPr>
          <p:nvPr>
            <p:ph type="title" idx="4294967295"/>
          </p:nvPr>
        </p:nvSpPr>
        <p:spPr>
          <a:xfrm>
            <a:off x="281880" y="1220400"/>
            <a:ext cx="11721600" cy="718920"/>
          </a:xfrm>
          <a:prstGeom prst="rect">
            <a:avLst/>
          </a:prstGeom>
          <a:noFill/>
          <a:ln w="0">
            <a:noFill/>
          </a:ln>
        </p:spPr>
        <p:txBody>
          <a:bodyPr lIns="0" tIns="0" rIns="0" bIns="0" anchor="b">
            <a:norm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81" name="content"/>
          <p:cNvSpPr/>
          <p:nvPr/>
        </p:nvSpPr>
        <p:spPr>
          <a:xfrm>
            <a:off x="318600" y="2352600"/>
            <a:ext cx="1158408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400" b="0" strike="noStrike" spc="-1">
                <a:solidFill>
                  <a:schemeClr val="dk1">
                    <a:lumMod val="85000"/>
                    <a:lumOff val="15000"/>
                  </a:schemeClr>
                </a:solidFill>
                <a:latin typeface="微软雅黑"/>
                <a:ea typeface="微软雅黑"/>
              </a:rPr>
              <a:t>人事行政部门的工作总结心得是对过去工作的回顾和未来工作的规划，通过不断总结经验教训，不断完善相关政策和流程，提高部门整体运作效率和员工满意度。只有持续总结提高，才能更好的为公司发展贡献力量。</a:t>
            </a:r>
            <a:endParaRPr lang="en-US" sz="24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82" name="图片 11"/>
          <p:cNvPicPr/>
          <p:nvPr/>
        </p:nvPicPr>
        <p:blipFill>
          <a:blip r:embed="rId3"/>
          <a:stretch>
            <a:fillRect/>
          </a:stretch>
        </p:blipFill>
        <p:spPr>
          <a:xfrm>
            <a:off x="4126680" y="3921840"/>
            <a:ext cx="3938400" cy="2055960"/>
          </a:xfrm>
          <a:prstGeom prst="rect">
            <a:avLst/>
          </a:prstGeom>
          <a:ln w="0">
            <a:noFill/>
          </a:ln>
        </p:spPr>
      </p:pic>
      <p:grpSp>
        <p:nvGrpSpPr>
          <p:cNvPr id="283" name="组合 4"/>
          <p:cNvGrpSpPr/>
          <p:nvPr/>
        </p:nvGrpSpPr>
        <p:grpSpPr>
          <a:xfrm>
            <a:off x="0" y="0"/>
            <a:ext cx="12191760" cy="6857640"/>
            <a:chExt cx="12191760" cy="6857640"/>
          </a:xfrm>
        </p:grpSpPr>
        <p:pic>
          <p:nvPicPr>
            <p:cNvPr id="284" name="图片 5"/>
            <p:cNvPicPr/>
            <p:nvPr/>
          </p:nvPicPr>
          <p:blipFill>
            <a:blip r:embed="rId4"/>
            <a:stretch>
              <a:fillRect/>
            </a:stretch>
          </p:blipFill>
          <p:spPr>
            <a:xfrm>
              <a:off x="0" y="0"/>
              <a:ext cx="4440960" cy="6857640"/>
            </a:xfrm>
            <a:prstGeom prst="rect">
              <a:avLst/>
            </a:prstGeom>
            <a:ln w="0">
              <a:noFill/>
            </a:ln>
          </p:spPr>
        </p:pic>
        <p:pic>
          <p:nvPicPr>
            <p:cNvPr id="285" name="图片 6"/>
            <p:cNvPicPr/>
            <p:nvPr/>
          </p:nvPicPr>
          <p:blipFill>
            <a:blip r:embed="rId5"/>
            <a:stretch>
              <a:fillRect/>
            </a:stretch>
          </p:blipFill>
          <p:spPr>
            <a:xfrm>
              <a:off x="6827760" y="1683720"/>
              <a:ext cx="5363640" cy="5173920"/>
            </a:xfrm>
            <a:prstGeom prst="rect">
              <a:avLst/>
            </a:prstGeom>
            <a:ln w="0">
              <a:noFill/>
            </a:ln>
          </p:spPr>
        </p:pic>
        <p:pic>
          <p:nvPicPr>
            <p:cNvPr id="286" name="图片 7"/>
            <p:cNvPicPr/>
            <p:nvPr/>
          </p:nvPicPr>
          <p:blipFill>
            <a:blip r:embed="rId6"/>
            <a:stretch>
              <a:fillRect/>
            </a:stretch>
          </p:blipFill>
          <p:spPr>
            <a:xfrm>
              <a:off x="4441320" y="5167080"/>
              <a:ext cx="2386080" cy="1690560"/>
            </a:xfrm>
            <a:prstGeom prst="rect">
              <a:avLst/>
            </a:prstGeom>
            <a:ln w="0">
              <a:noFill/>
            </a:ln>
          </p:spPr>
        </p:pic>
        <p:pic>
          <p:nvPicPr>
            <p:cNvPr id="287" name="图片 8"/>
            <p:cNvPicPr/>
            <p:nvPr/>
          </p:nvPicPr>
          <p:blipFill>
            <a:blip r:embed="rId7"/>
            <a:stretch>
              <a:fillRect/>
            </a:stretch>
          </p:blipFill>
          <p:spPr>
            <a:xfrm>
              <a:off x="4441320" y="0"/>
              <a:ext cx="2386080" cy="1146240"/>
            </a:xfrm>
            <a:prstGeom prst="rect">
              <a:avLst/>
            </a:prstGeom>
            <a:ln w="0">
              <a:noFill/>
            </a:ln>
          </p:spPr>
        </p:pic>
        <p:pic>
          <p:nvPicPr>
            <p:cNvPr id="288" name="图片 9"/>
            <p:cNvPicPr/>
            <p:nvPr/>
          </p:nvPicPr>
          <p:blipFill>
            <a:blip r:embed="rId8"/>
            <a:stretch>
              <a:fillRect/>
            </a:stretch>
          </p:blipFill>
          <p:spPr>
            <a:xfrm>
              <a:off x="8660880" y="156240"/>
              <a:ext cx="3530880" cy="1796760"/>
            </a:xfrm>
            <a:prstGeom prst="rect">
              <a:avLst/>
            </a:prstGeom>
            <a:ln w="0">
              <a:noFill/>
            </a:ln>
          </p:spPr>
        </p:pic>
        <p:pic>
          <p:nvPicPr>
            <p:cNvPr id="289" name="图片 10"/>
            <p:cNvPicPr/>
            <p:nvPr/>
          </p:nvPicPr>
          <p:blipFill>
            <a:blip r:embed="rId9"/>
            <a:stretch>
              <a:fillRect/>
            </a:stretch>
          </p:blipFill>
          <p:spPr>
            <a:xfrm>
              <a:off x="6827760" y="156240"/>
              <a:ext cx="1832760" cy="1796760"/>
            </a:xfrm>
            <a:prstGeom prst="rect">
              <a:avLst/>
            </a:prstGeom>
            <a:ln w="0">
              <a:noFill/>
            </a:ln>
          </p:spPr>
        </p:pic>
      </p:grpSp>
      <p:sp>
        <p:nvSpPr>
          <p:cNvPr id="290"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03</a:t>
            </a:r>
            <a:endParaRPr lang="en-US" sz="2400" b="0" strike="noStrike" spc="148">
              <a:solidFill>
                <a:schemeClr val="dk1">
                  <a:lumMod val="65000"/>
                  <a:lumOff val="35000"/>
                </a:schemeClr>
              </a:solidFill>
              <a:latin typeface="Arial"/>
            </a:endParaRPr>
          </a:p>
        </p:txBody>
      </p:sp>
      <p:sp>
        <p:nvSpPr>
          <p:cNvPr id="291"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工作挑战与解决方法</a:t>
            </a:r>
            <a:endParaRPr lang="en-US" sz="3600" b="0" strike="noStrike" spc="-1">
              <a:solidFill>
                <a:schemeClr val="dk1"/>
              </a:solidFill>
              <a:latin typeface="Arial"/>
            </a:endParaRPr>
          </a:p>
        </p:txBody>
      </p:sp>
      <p:sp>
        <p:nvSpPr>
          <p:cNvPr id="2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82"/>
                                        </p:tgtEl>
                                        <p:attrNameLst>
                                          <p:attrName>style.visibility</p:attrName>
                                        </p:attrNameLst>
                                      </p:cBhvr>
                                      <p:to>
                                        <p:strVal val="visible"/>
                                      </p:to>
                                    </p:set>
                                    <p:anim calcmode="lin" valueType="num">
                                      <p:cBhvr additive="repl">
                                        <p:cTn id="7" dur="500" fill="hold"/>
                                        <p:tgtEl>
                                          <p:spTgt spid="282"/>
                                        </p:tgtEl>
                                        <p:attrNameLst>
                                          <p:attrName>ppt_w</p:attrName>
                                        </p:attrNameLst>
                                      </p:cBhvr>
                                      <p:tavLst>
                                        <p:tav tm="0">
                                          <p:val>
                                            <p:fltVal val="0"/>
                                          </p:val>
                                        </p:tav>
                                        <p:tav tm="100000">
                                          <p:val>
                                            <p:strVal val="#ppt_w"/>
                                          </p:val>
                                        </p:tav>
                                      </p:tavLst>
                                    </p:anim>
                                    <p:anim calcmode="lin" valueType="num">
                                      <p:cBhvr additive="repl">
                                        <p:cTn id="8" dur="500" fill="hold"/>
                                        <p:tgtEl>
                                          <p:spTgt spid="282"/>
                                        </p:tgtEl>
                                        <p:attrNameLst>
                                          <p:attrName>ppt_h</p:attrName>
                                        </p:attrNameLst>
                                      </p:cBhvr>
                                      <p:tavLst>
                                        <p:tav tm="0">
                                          <p:val>
                                            <p:fltVal val="0"/>
                                          </p:val>
                                        </p:tav>
                                        <p:tav tm="100000">
                                          <p:val>
                                            <p:strVal val="#ppt_h"/>
                                          </p:val>
                                        </p:tav>
                                      </p:tavLst>
                                    </p:anim>
                                    <p:animEffect transition="in" filter="fade">
                                      <p:cBhvr additive="repl">
                                        <p:cTn id="9" dur="500"/>
                                        <p:tgtEl>
                                          <p:spTgt spid="2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93" name="组合 4"/>
          <p:cNvGrpSpPr/>
          <p:nvPr/>
        </p:nvGrpSpPr>
        <p:grpSpPr>
          <a:xfrm>
            <a:off x="0" y="0"/>
            <a:ext cx="12191760" cy="6857640"/>
            <a:chExt cx="12191760" cy="6857640"/>
          </a:xfrm>
        </p:grpSpPr>
        <p:pic>
          <p:nvPicPr>
            <p:cNvPr id="294" name="图片 5"/>
            <p:cNvPicPr/>
            <p:nvPr/>
          </p:nvPicPr>
          <p:blipFill>
            <a:blip r:embed="rId2"/>
            <a:stretch>
              <a:fillRect/>
            </a:stretch>
          </p:blipFill>
          <p:spPr>
            <a:xfrm>
              <a:off x="0" y="0"/>
              <a:ext cx="4440960" cy="6857640"/>
            </a:xfrm>
            <a:prstGeom prst="rect">
              <a:avLst/>
            </a:prstGeom>
            <a:ln w="0">
              <a:noFill/>
            </a:ln>
          </p:spPr>
        </p:pic>
        <p:pic>
          <p:nvPicPr>
            <p:cNvPr id="295" name="图片 6"/>
            <p:cNvPicPr/>
            <p:nvPr/>
          </p:nvPicPr>
          <p:blipFill>
            <a:blip r:embed="rId3"/>
            <a:stretch>
              <a:fillRect/>
            </a:stretch>
          </p:blipFill>
          <p:spPr>
            <a:xfrm>
              <a:off x="6827760" y="1683720"/>
              <a:ext cx="5363640" cy="5173920"/>
            </a:xfrm>
            <a:prstGeom prst="rect">
              <a:avLst/>
            </a:prstGeom>
            <a:ln w="0">
              <a:noFill/>
            </a:ln>
          </p:spPr>
        </p:pic>
        <p:pic>
          <p:nvPicPr>
            <p:cNvPr id="296" name="图片 7"/>
            <p:cNvPicPr/>
            <p:nvPr/>
          </p:nvPicPr>
          <p:blipFill>
            <a:blip r:embed="rId4"/>
            <a:stretch>
              <a:fillRect/>
            </a:stretch>
          </p:blipFill>
          <p:spPr>
            <a:xfrm>
              <a:off x="4441320" y="5167080"/>
              <a:ext cx="2386080" cy="1690560"/>
            </a:xfrm>
            <a:prstGeom prst="rect">
              <a:avLst/>
            </a:prstGeom>
            <a:ln w="0">
              <a:noFill/>
            </a:ln>
          </p:spPr>
        </p:pic>
        <p:pic>
          <p:nvPicPr>
            <p:cNvPr id="297" name="图片 8"/>
            <p:cNvPicPr/>
            <p:nvPr/>
          </p:nvPicPr>
          <p:blipFill>
            <a:blip r:embed="rId5"/>
            <a:stretch>
              <a:fillRect/>
            </a:stretch>
          </p:blipFill>
          <p:spPr>
            <a:xfrm>
              <a:off x="4441320" y="0"/>
              <a:ext cx="2386080" cy="1146240"/>
            </a:xfrm>
            <a:prstGeom prst="rect">
              <a:avLst/>
            </a:prstGeom>
            <a:ln w="0">
              <a:noFill/>
            </a:ln>
          </p:spPr>
        </p:pic>
        <p:pic>
          <p:nvPicPr>
            <p:cNvPr id="298" name="图片 9"/>
            <p:cNvPicPr/>
            <p:nvPr/>
          </p:nvPicPr>
          <p:blipFill>
            <a:blip r:embed="rId6"/>
            <a:stretch>
              <a:fillRect/>
            </a:stretch>
          </p:blipFill>
          <p:spPr>
            <a:xfrm>
              <a:off x="8660880" y="156240"/>
              <a:ext cx="3530880" cy="1796760"/>
            </a:xfrm>
            <a:prstGeom prst="rect">
              <a:avLst/>
            </a:prstGeom>
            <a:ln w="0">
              <a:noFill/>
            </a:ln>
          </p:spPr>
        </p:pic>
        <p:pic>
          <p:nvPicPr>
            <p:cNvPr id="299" name="图片 10"/>
            <p:cNvPicPr/>
            <p:nvPr/>
          </p:nvPicPr>
          <p:blipFill>
            <a:blip r:embed="rId7"/>
            <a:stretch>
              <a:fillRect/>
            </a:stretch>
          </p:blipFill>
          <p:spPr>
            <a:xfrm>
              <a:off x="6827760" y="156240"/>
              <a:ext cx="1832760" cy="1796760"/>
            </a:xfrm>
            <a:prstGeom prst="rect">
              <a:avLst/>
            </a:prstGeom>
            <a:ln w="0">
              <a:noFill/>
            </a:ln>
          </p:spPr>
        </p:pic>
      </p:grpSp>
      <p:sp>
        <p:nvSpPr>
          <p:cNvPr id="3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1"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不确定的法规变化</a:t>
            </a:r>
            <a:endParaRPr lang="en-US" sz="1800" b="0" strike="noStrike" spc="-1">
              <a:solidFill>
                <a:srgbClr val="000000"/>
              </a:solidFill>
              <a:latin typeface="Arial"/>
            </a:endParaRPr>
          </a:p>
        </p:txBody>
      </p:sp>
      <p:sp>
        <p:nvSpPr>
          <p:cNvPr id="302"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法规不断变化可能影响到部门运作，需要及时了解最新政策</a:t>
            </a:r>
            <a:endParaRPr lang="en-US" sz="1800" b="0" strike="noStrike" spc="-1">
              <a:solidFill>
                <a:srgbClr val="000000"/>
              </a:solidFill>
              <a:latin typeface="Arial"/>
            </a:endParaRPr>
          </a:p>
        </p:txBody>
      </p:sp>
      <p:sp>
        <p:nvSpPr>
          <p:cNvPr id="3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4" name="content.3.title"/>
          <p:cNvSpPr/>
          <p:nvPr/>
        </p:nvSpPr>
        <p:spPr>
          <a:xfrm>
            <a:off x="910224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岗位职责冲突</a:t>
            </a:r>
            <a:endParaRPr lang="en-US" sz="1800" b="0" strike="noStrike" spc="-1">
              <a:solidFill>
                <a:srgbClr val="000000"/>
              </a:solidFill>
              <a:latin typeface="Arial"/>
            </a:endParaRPr>
          </a:p>
        </p:txBody>
      </p:sp>
      <p:sp>
        <p:nvSpPr>
          <p:cNvPr id="305" name="content.3.content"/>
          <p:cNvSpPr/>
          <p:nvPr/>
        </p:nvSpPr>
        <p:spPr>
          <a:xfrm>
            <a:off x="9329400" y="2511360"/>
            <a:ext cx="2256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岗位职责冲突会影响工作效率，需要重新规划岗位职责</a:t>
            </a:r>
            <a:endParaRPr lang="en-US" sz="1800" b="0" strike="noStrike" spc="-1">
              <a:solidFill>
                <a:srgbClr val="000000"/>
              </a:solidFill>
              <a:latin typeface="Arial"/>
            </a:endParaRPr>
          </a:p>
        </p:txBody>
      </p:sp>
      <p:sp>
        <p:nvSpPr>
          <p:cNvPr id="3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7" name="content.4.title"/>
          <p:cNvSpPr/>
          <p:nvPr/>
        </p:nvSpPr>
        <p:spPr>
          <a:xfrm>
            <a:off x="640764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人事数据管理困难</a:t>
            </a:r>
            <a:endParaRPr lang="en-US" sz="1800" b="0" strike="noStrike" spc="-1">
              <a:solidFill>
                <a:srgbClr val="000000"/>
              </a:solidFill>
              <a:latin typeface="Arial"/>
            </a:endParaRPr>
          </a:p>
        </p:txBody>
      </p:sp>
      <p:sp>
        <p:nvSpPr>
          <p:cNvPr id="308" name="content.4.content"/>
          <p:cNvSpPr/>
          <p:nvPr/>
        </p:nvSpPr>
        <p:spPr>
          <a:xfrm>
            <a:off x="652032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人事数据管理困难可能导致信息混乱，需要建立有效的数据管理系统</a:t>
            </a:r>
            <a:endParaRPr lang="en-US" sz="1800" b="0" strike="noStrike" spc="-1">
              <a:solidFill>
                <a:srgbClr val="000000"/>
              </a:solidFill>
              <a:latin typeface="Arial"/>
            </a:endParaRPr>
          </a:p>
        </p:txBody>
      </p:sp>
      <p:sp>
        <p:nvSpPr>
          <p:cNvPr id="309"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工作挑战</a:t>
            </a:r>
            <a:endParaRPr lang="en-US" sz="3600" b="0" strike="noStrike" spc="-1">
              <a:solidFill>
                <a:schemeClr val="dk1"/>
              </a:solidFill>
              <a:latin typeface="Arial"/>
            </a:endParaRPr>
          </a:p>
        </p:txBody>
      </p:sp>
      <p:sp>
        <p:nvSpPr>
          <p:cNvPr id="3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员工流动率高</a:t>
            </a:r>
            <a:endParaRPr lang="en-US" sz="1800" b="0" strike="noStrike" spc="-1">
              <a:solidFill>
                <a:srgbClr val="000000"/>
              </a:solidFill>
              <a:latin typeface="Arial"/>
            </a:endParaRPr>
          </a:p>
        </p:txBody>
      </p:sp>
      <p:sp>
        <p:nvSpPr>
          <p:cNvPr id="312"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员工流动率高可能导致团队稳定性差，需要采取措施留住人才</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3" name="组合 2"/>
          <p:cNvGrpSpPr/>
          <p:nvPr/>
        </p:nvGrpSpPr>
        <p:grpSpPr>
          <a:xfrm>
            <a:off x="0" y="0"/>
            <a:ext cx="12191760" cy="6857640"/>
            <a:chExt cx="12191760" cy="6857640"/>
          </a:xfrm>
        </p:grpSpPr>
        <p:pic>
          <p:nvPicPr>
            <p:cNvPr id="314" name="图片 3"/>
            <p:cNvPicPr/>
            <p:nvPr/>
          </p:nvPicPr>
          <p:blipFill>
            <a:blip r:embed="rId2"/>
            <a:stretch>
              <a:fillRect/>
            </a:stretch>
          </p:blipFill>
          <p:spPr>
            <a:xfrm>
              <a:off x="0" y="0"/>
              <a:ext cx="4440960" cy="6857640"/>
            </a:xfrm>
            <a:prstGeom prst="rect">
              <a:avLst/>
            </a:prstGeom>
            <a:ln w="0">
              <a:noFill/>
            </a:ln>
          </p:spPr>
        </p:pic>
        <p:pic>
          <p:nvPicPr>
            <p:cNvPr id="315" name="图片 4"/>
            <p:cNvPicPr/>
            <p:nvPr/>
          </p:nvPicPr>
          <p:blipFill>
            <a:blip r:embed="rId3"/>
            <a:stretch>
              <a:fillRect/>
            </a:stretch>
          </p:blipFill>
          <p:spPr>
            <a:xfrm>
              <a:off x="6827760" y="1683720"/>
              <a:ext cx="5363640" cy="5173920"/>
            </a:xfrm>
            <a:prstGeom prst="rect">
              <a:avLst/>
            </a:prstGeom>
            <a:ln w="0">
              <a:noFill/>
            </a:ln>
          </p:spPr>
        </p:pic>
        <p:pic>
          <p:nvPicPr>
            <p:cNvPr id="316" name="图片 5"/>
            <p:cNvPicPr/>
            <p:nvPr/>
          </p:nvPicPr>
          <p:blipFill>
            <a:blip r:embed="rId4"/>
            <a:stretch>
              <a:fillRect/>
            </a:stretch>
          </p:blipFill>
          <p:spPr>
            <a:xfrm>
              <a:off x="4441320" y="5167080"/>
              <a:ext cx="2386080" cy="1690560"/>
            </a:xfrm>
            <a:prstGeom prst="rect">
              <a:avLst/>
            </a:prstGeom>
            <a:ln w="0">
              <a:noFill/>
            </a:ln>
          </p:spPr>
        </p:pic>
        <p:pic>
          <p:nvPicPr>
            <p:cNvPr id="317" name="图片 8"/>
            <p:cNvPicPr/>
            <p:nvPr/>
          </p:nvPicPr>
          <p:blipFill>
            <a:blip r:embed="rId5"/>
            <a:stretch>
              <a:fillRect/>
            </a:stretch>
          </p:blipFill>
          <p:spPr>
            <a:xfrm>
              <a:off x="4441320" y="0"/>
              <a:ext cx="2386080" cy="1146240"/>
            </a:xfrm>
            <a:prstGeom prst="rect">
              <a:avLst/>
            </a:prstGeom>
            <a:ln w="0">
              <a:noFill/>
            </a:ln>
          </p:spPr>
        </p:pic>
        <p:pic>
          <p:nvPicPr>
            <p:cNvPr id="318" name="图片 10"/>
            <p:cNvPicPr/>
            <p:nvPr/>
          </p:nvPicPr>
          <p:blipFill>
            <a:blip r:embed="rId6"/>
            <a:stretch>
              <a:fillRect/>
            </a:stretch>
          </p:blipFill>
          <p:spPr>
            <a:xfrm>
              <a:off x="8660880" y="156240"/>
              <a:ext cx="3530880" cy="1796760"/>
            </a:xfrm>
            <a:prstGeom prst="rect">
              <a:avLst/>
            </a:prstGeom>
            <a:ln w="0">
              <a:noFill/>
            </a:ln>
          </p:spPr>
        </p:pic>
        <p:pic>
          <p:nvPicPr>
            <p:cNvPr id="319" name="图片 11"/>
            <p:cNvPicPr/>
            <p:nvPr/>
          </p:nvPicPr>
          <p:blipFill>
            <a:blip r:embed="rId7"/>
            <a:stretch>
              <a:fillRect/>
            </a:stretch>
          </p:blipFill>
          <p:spPr>
            <a:xfrm>
              <a:off x="6827760" y="156240"/>
              <a:ext cx="1832760" cy="1796760"/>
            </a:xfrm>
            <a:prstGeom prst="rect">
              <a:avLst/>
            </a:prstGeom>
            <a:ln w="0">
              <a:noFill/>
            </a:ln>
          </p:spPr>
        </p:pic>
      </p:grpSp>
      <p:sp>
        <p:nvSpPr>
          <p:cNvPr id="3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1"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解决方法</a:t>
            </a:r>
            <a:endParaRPr lang="en-US" sz="2200" b="0" strike="noStrike" spc="-1">
              <a:solidFill>
                <a:srgbClr val="000000"/>
              </a:solidFill>
              <a:latin typeface="Arial"/>
            </a:endParaRPr>
          </a:p>
        </p:txBody>
      </p:sp>
      <p:sp>
        <p:nvSpPr>
          <p:cNvPr id="322"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为了解决以上工作挑战，人事行政部门可以采取多种方法。加强员工福利可以提高员工满意度，密切关注法规动态可以保持部门合规性，定期进行沟通会议可以加强团队合作，而使用人事管理软件可以提升工作效率。</a:t>
            </a:r>
            <a:endParaRPr lang="en-US" sz="1800" b="0" strike="noStrike" spc="-1">
              <a:solidFill>
                <a:srgbClr val="000000"/>
              </a:solidFill>
              <a:latin typeface="Arial"/>
            </a:endParaRPr>
          </a:p>
        </p:txBody>
      </p:sp>
      <p:sp>
        <p:nvSpPr>
          <p:cNvPr id="3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32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8">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25" name="组合 4"/>
          <p:cNvGrpSpPr/>
          <p:nvPr/>
        </p:nvGrpSpPr>
        <p:grpSpPr>
          <a:xfrm>
            <a:off x="0" y="0"/>
            <a:ext cx="12191760" cy="6857640"/>
            <a:chExt cx="12191760" cy="6857640"/>
          </a:xfrm>
        </p:grpSpPr>
        <p:pic>
          <p:nvPicPr>
            <p:cNvPr id="326" name="图片 5"/>
            <p:cNvPicPr/>
            <p:nvPr/>
          </p:nvPicPr>
          <p:blipFill>
            <a:blip r:embed="rId2"/>
            <a:stretch>
              <a:fillRect/>
            </a:stretch>
          </p:blipFill>
          <p:spPr>
            <a:xfrm>
              <a:off x="0" y="0"/>
              <a:ext cx="4440960" cy="6857640"/>
            </a:xfrm>
            <a:prstGeom prst="rect">
              <a:avLst/>
            </a:prstGeom>
            <a:ln w="0">
              <a:noFill/>
            </a:ln>
          </p:spPr>
        </p:pic>
        <p:pic>
          <p:nvPicPr>
            <p:cNvPr id="327" name="图片 6"/>
            <p:cNvPicPr/>
            <p:nvPr/>
          </p:nvPicPr>
          <p:blipFill>
            <a:blip r:embed="rId3"/>
            <a:stretch>
              <a:fillRect/>
            </a:stretch>
          </p:blipFill>
          <p:spPr>
            <a:xfrm>
              <a:off x="6827760" y="1683720"/>
              <a:ext cx="5363640" cy="5173920"/>
            </a:xfrm>
            <a:prstGeom prst="rect">
              <a:avLst/>
            </a:prstGeom>
            <a:ln w="0">
              <a:noFill/>
            </a:ln>
          </p:spPr>
        </p:pic>
        <p:pic>
          <p:nvPicPr>
            <p:cNvPr id="328" name="图片 7"/>
            <p:cNvPicPr/>
            <p:nvPr/>
          </p:nvPicPr>
          <p:blipFill>
            <a:blip r:embed="rId4"/>
            <a:stretch>
              <a:fillRect/>
            </a:stretch>
          </p:blipFill>
          <p:spPr>
            <a:xfrm>
              <a:off x="4441320" y="5167080"/>
              <a:ext cx="2386080" cy="1690560"/>
            </a:xfrm>
            <a:prstGeom prst="rect">
              <a:avLst/>
            </a:prstGeom>
            <a:ln w="0">
              <a:noFill/>
            </a:ln>
          </p:spPr>
        </p:pic>
        <p:pic>
          <p:nvPicPr>
            <p:cNvPr id="329" name="图片 9"/>
            <p:cNvPicPr/>
            <p:nvPr/>
          </p:nvPicPr>
          <p:blipFill>
            <a:blip r:embed="rId5"/>
            <a:stretch>
              <a:fillRect/>
            </a:stretch>
          </p:blipFill>
          <p:spPr>
            <a:xfrm>
              <a:off x="4441320" y="0"/>
              <a:ext cx="2386080" cy="1146240"/>
            </a:xfrm>
            <a:prstGeom prst="rect">
              <a:avLst/>
            </a:prstGeom>
            <a:ln w="0">
              <a:noFill/>
            </a:ln>
          </p:spPr>
        </p:pic>
        <p:pic>
          <p:nvPicPr>
            <p:cNvPr id="330" name="图片 10"/>
            <p:cNvPicPr/>
            <p:nvPr/>
          </p:nvPicPr>
          <p:blipFill>
            <a:blip r:embed="rId6"/>
            <a:stretch>
              <a:fillRect/>
            </a:stretch>
          </p:blipFill>
          <p:spPr>
            <a:xfrm>
              <a:off x="8660880" y="156240"/>
              <a:ext cx="3530880" cy="1796760"/>
            </a:xfrm>
            <a:prstGeom prst="rect">
              <a:avLst/>
            </a:prstGeom>
            <a:ln w="0">
              <a:noFill/>
            </a:ln>
          </p:spPr>
        </p:pic>
        <p:pic>
          <p:nvPicPr>
            <p:cNvPr id="331" name="图片 11"/>
            <p:cNvPicPr/>
            <p:nvPr/>
          </p:nvPicPr>
          <p:blipFill>
            <a:blip r:embed="rId7"/>
            <a:stretch>
              <a:fillRect/>
            </a:stretch>
          </p:blipFill>
          <p:spPr>
            <a:xfrm>
              <a:off x="6827760" y="156240"/>
              <a:ext cx="1832760" cy="1796760"/>
            </a:xfrm>
            <a:prstGeom prst="rect">
              <a:avLst/>
            </a:prstGeom>
            <a:ln w="0">
              <a:noFill/>
            </a:ln>
          </p:spPr>
        </p:pic>
      </p:grpSp>
      <p:sp>
        <p:nvSpPr>
          <p:cNvPr id="332"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成效评估</a:t>
            </a:r>
            <a:endParaRPr lang="en-US" sz="3600" b="0" strike="noStrike" spc="-1">
              <a:solidFill>
                <a:schemeClr val="dk1"/>
              </a:solidFill>
              <a:latin typeface="Arial"/>
            </a:endParaRPr>
          </a:p>
        </p:txBody>
      </p:sp>
      <p:sp>
        <p:nvSpPr>
          <p:cNvPr id="333"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了解员工对工作环境和福利的满意度，并及时改进</a:t>
            </a:r>
            <a:endParaRPr lang="en-US" sz="2000" b="0" strike="noStrike" spc="-1">
              <a:solidFill>
                <a:srgbClr val="000000"/>
              </a:solidFill>
              <a:latin typeface="Arial"/>
            </a:endParaRPr>
          </a:p>
        </p:txBody>
      </p:sp>
      <p:sp>
        <p:nvSpPr>
          <p:cNvPr id="334"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员工满意度调查</a:t>
            </a:r>
            <a:endParaRPr lang="en-US" sz="1800" b="0" strike="noStrike" spc="-1">
              <a:solidFill>
                <a:srgbClr val="000000"/>
              </a:solidFill>
              <a:latin typeface="Arial"/>
            </a:endParaRPr>
          </a:p>
        </p:txBody>
      </p:sp>
      <p:sp>
        <p:nvSpPr>
          <p:cNvPr id="335"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评估员工绩效改善的情况，提出改进方案</a:t>
            </a:r>
            <a:endParaRPr lang="en-US" sz="2000" b="0" strike="noStrike" spc="-1">
              <a:solidFill>
                <a:srgbClr val="000000"/>
              </a:solidFill>
              <a:latin typeface="Arial"/>
            </a:endParaRPr>
          </a:p>
        </p:txBody>
      </p:sp>
      <p:sp>
        <p:nvSpPr>
          <p:cNvPr id="336"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绩效改善情况</a:t>
            </a:r>
            <a:endParaRPr lang="en-US" sz="1800" b="0" strike="noStrike" spc="-1">
              <a:solidFill>
                <a:srgbClr val="000000"/>
              </a:solidFill>
              <a:latin typeface="Arial"/>
            </a:endParaRPr>
          </a:p>
        </p:txBody>
      </p:sp>
      <p:sp>
        <p:nvSpPr>
          <p:cNvPr id="337"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监测部门工作效率提升的情况，分析影响因素</a:t>
            </a:r>
            <a:endParaRPr lang="en-US" sz="2000" b="0" strike="noStrike" spc="-1">
              <a:solidFill>
                <a:srgbClr val="000000"/>
              </a:solidFill>
              <a:latin typeface="Arial"/>
            </a:endParaRPr>
          </a:p>
        </p:txBody>
      </p:sp>
      <p:sp>
        <p:nvSpPr>
          <p:cNvPr id="338"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工作效率提升</a:t>
            </a:r>
            <a:endParaRPr lang="en-US" sz="1800" b="0" strike="noStrike" spc="-1">
              <a:solidFill>
                <a:srgbClr val="000000"/>
              </a:solidFill>
              <a:latin typeface="Arial"/>
            </a:endParaRPr>
          </a:p>
        </p:txBody>
      </p:sp>
      <p:sp>
        <p:nvSpPr>
          <p:cNvPr id="339"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检查部门法规遵从度，确保合规经营</a:t>
            </a:r>
            <a:endParaRPr lang="en-US" sz="2000" b="0" strike="noStrike" spc="-1">
              <a:solidFill>
                <a:srgbClr val="000000"/>
              </a:solidFill>
              <a:latin typeface="Arial"/>
            </a:endParaRPr>
          </a:p>
        </p:txBody>
      </p:sp>
      <p:sp>
        <p:nvSpPr>
          <p:cNvPr id="340"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法规遵从度</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1" name="组合 4"/>
          <p:cNvGrpSpPr/>
          <p:nvPr/>
        </p:nvGrpSpPr>
        <p:grpSpPr>
          <a:xfrm>
            <a:off x="0" y="0"/>
            <a:ext cx="12191760" cy="6857640"/>
            <a:chExt cx="12191760" cy="6857640"/>
          </a:xfrm>
        </p:grpSpPr>
        <p:pic>
          <p:nvPicPr>
            <p:cNvPr id="342" name="图片 5"/>
            <p:cNvPicPr/>
            <p:nvPr/>
          </p:nvPicPr>
          <p:blipFill>
            <a:blip r:embed="rId2"/>
            <a:stretch>
              <a:fillRect/>
            </a:stretch>
          </p:blipFill>
          <p:spPr>
            <a:xfrm>
              <a:off x="0" y="0"/>
              <a:ext cx="4440960" cy="6857640"/>
            </a:xfrm>
            <a:prstGeom prst="rect">
              <a:avLst/>
            </a:prstGeom>
            <a:ln w="0">
              <a:noFill/>
            </a:ln>
          </p:spPr>
        </p:pic>
        <p:pic>
          <p:nvPicPr>
            <p:cNvPr id="343" name="图片 6"/>
            <p:cNvPicPr/>
            <p:nvPr/>
          </p:nvPicPr>
          <p:blipFill>
            <a:blip r:embed="rId3"/>
            <a:stretch>
              <a:fillRect/>
            </a:stretch>
          </p:blipFill>
          <p:spPr>
            <a:xfrm>
              <a:off x="6827760" y="1683720"/>
              <a:ext cx="5363640" cy="5173920"/>
            </a:xfrm>
            <a:prstGeom prst="rect">
              <a:avLst/>
            </a:prstGeom>
            <a:ln w="0">
              <a:noFill/>
            </a:ln>
          </p:spPr>
        </p:pic>
        <p:pic>
          <p:nvPicPr>
            <p:cNvPr id="344" name="图片 7"/>
            <p:cNvPicPr/>
            <p:nvPr/>
          </p:nvPicPr>
          <p:blipFill>
            <a:blip r:embed="rId4"/>
            <a:stretch>
              <a:fillRect/>
            </a:stretch>
          </p:blipFill>
          <p:spPr>
            <a:xfrm>
              <a:off x="4441320" y="5167080"/>
              <a:ext cx="2386080" cy="1690560"/>
            </a:xfrm>
            <a:prstGeom prst="rect">
              <a:avLst/>
            </a:prstGeom>
            <a:ln w="0">
              <a:noFill/>
            </a:ln>
          </p:spPr>
        </p:pic>
        <p:pic>
          <p:nvPicPr>
            <p:cNvPr id="345" name="图片 9"/>
            <p:cNvPicPr/>
            <p:nvPr/>
          </p:nvPicPr>
          <p:blipFill>
            <a:blip r:embed="rId5"/>
            <a:stretch>
              <a:fillRect/>
            </a:stretch>
          </p:blipFill>
          <p:spPr>
            <a:xfrm>
              <a:off x="4441320" y="0"/>
              <a:ext cx="2386080" cy="1146240"/>
            </a:xfrm>
            <a:prstGeom prst="rect">
              <a:avLst/>
            </a:prstGeom>
            <a:ln w="0">
              <a:noFill/>
            </a:ln>
          </p:spPr>
        </p:pic>
        <p:pic>
          <p:nvPicPr>
            <p:cNvPr id="346" name="图片 10"/>
            <p:cNvPicPr/>
            <p:nvPr/>
          </p:nvPicPr>
          <p:blipFill>
            <a:blip r:embed="rId6"/>
            <a:stretch>
              <a:fillRect/>
            </a:stretch>
          </p:blipFill>
          <p:spPr>
            <a:xfrm>
              <a:off x="8660880" y="156240"/>
              <a:ext cx="3530880" cy="1796760"/>
            </a:xfrm>
            <a:prstGeom prst="rect">
              <a:avLst/>
            </a:prstGeom>
            <a:ln w="0">
              <a:noFill/>
            </a:ln>
          </p:spPr>
        </p:pic>
        <p:pic>
          <p:nvPicPr>
            <p:cNvPr id="347" name="图片 11"/>
            <p:cNvPicPr/>
            <p:nvPr/>
          </p:nvPicPr>
          <p:blipFill>
            <a:blip r:embed="rId7"/>
            <a:stretch>
              <a:fillRect/>
            </a:stretch>
          </p:blipFill>
          <p:spPr>
            <a:xfrm>
              <a:off x="6827760" y="156240"/>
              <a:ext cx="1832760" cy="1796760"/>
            </a:xfrm>
            <a:prstGeom prst="rect">
              <a:avLst/>
            </a:prstGeom>
            <a:ln w="0">
              <a:noFill/>
            </a:ln>
          </p:spPr>
        </p:pic>
      </p:grpSp>
      <p:sp>
        <p:nvSpPr>
          <p:cNvPr id="348"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未来展望</a:t>
            </a:r>
            <a:endParaRPr lang="en-US" sz="3600" b="0" strike="noStrike" spc="-1">
              <a:solidFill>
                <a:schemeClr val="dk1"/>
              </a:solidFill>
              <a:latin typeface="Arial"/>
            </a:endParaRPr>
          </a:p>
        </p:txBody>
      </p:sp>
      <p:sp>
        <p:nvSpPr>
          <p:cNvPr id="349"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为员工明确目标和任务，提高工作效率</a:t>
            </a:r>
            <a:endParaRPr lang="en-US" sz="2000" b="0" strike="noStrike" spc="-1">
              <a:solidFill>
                <a:srgbClr val="000000"/>
              </a:solidFill>
              <a:latin typeface="Arial"/>
            </a:endParaRPr>
          </a:p>
        </p:txBody>
      </p:sp>
      <p:sp>
        <p:nvSpPr>
          <p:cNvPr id="350"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制定更精细的工作计划</a:t>
            </a:r>
            <a:endParaRPr lang="en-US" sz="1800" b="0" strike="noStrike" spc="-1">
              <a:solidFill>
                <a:srgbClr val="000000"/>
              </a:solidFill>
              <a:latin typeface="Arial"/>
            </a:endParaRPr>
          </a:p>
        </p:txBody>
      </p:sp>
      <p:sp>
        <p:nvSpPr>
          <p:cNvPr id="351"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保持行业敏感度，提升自身能力</a:t>
            </a:r>
            <a:endParaRPr lang="en-US" sz="2000" b="0" strike="noStrike" spc="-1">
              <a:solidFill>
                <a:srgbClr val="000000"/>
              </a:solidFill>
              <a:latin typeface="Arial"/>
            </a:endParaRPr>
          </a:p>
        </p:txBody>
      </p:sp>
      <p:sp>
        <p:nvSpPr>
          <p:cNvPr id="352"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不断学习和提升专业知识</a:t>
            </a:r>
            <a:endParaRPr lang="en-US" sz="1800" b="0" strike="noStrike" spc="-1">
              <a:solidFill>
                <a:srgbClr val="000000"/>
              </a:solidFill>
              <a:latin typeface="Arial"/>
            </a:endParaRPr>
          </a:p>
        </p:txBody>
      </p:sp>
      <p:sp>
        <p:nvSpPr>
          <p:cNvPr id="353"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勇于面对困难，寻找解决方案</a:t>
            </a:r>
            <a:endParaRPr lang="en-US" sz="2000" b="0" strike="noStrike" spc="-1">
              <a:solidFill>
                <a:srgbClr val="000000"/>
              </a:solidFill>
              <a:latin typeface="Arial"/>
            </a:endParaRPr>
          </a:p>
        </p:txBody>
      </p:sp>
      <p:sp>
        <p:nvSpPr>
          <p:cNvPr id="354"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积极应对挑战</a:t>
            </a:r>
            <a:endParaRPr lang="en-US" sz="1800" b="0" strike="noStrike" spc="-1">
              <a:solidFill>
                <a:srgbClr val="000000"/>
              </a:solidFill>
              <a:latin typeface="Arial"/>
            </a:endParaRPr>
          </a:p>
        </p:txBody>
      </p:sp>
      <p:sp>
        <p:nvSpPr>
          <p:cNvPr id="355"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为公司利益着想，积极参与各项工作</a:t>
            </a:r>
            <a:endParaRPr lang="en-US" sz="2000" b="0" strike="noStrike" spc="-1">
              <a:solidFill>
                <a:srgbClr val="000000"/>
              </a:solidFill>
              <a:latin typeface="Arial"/>
            </a:endParaRPr>
          </a:p>
        </p:txBody>
      </p:sp>
      <p:sp>
        <p:nvSpPr>
          <p:cNvPr id="356"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为公司的发展贡献更多力量</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https://d.book118.com/417050064131006053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人事行政部门工作总结心得</vt:lpstr>
      <vt:lpstr>目录</vt:lpstr>
      <vt:lpstr>第1章 人事行政部门工作总结心得</vt:lpstr>
      <vt:lpstr> </vt:lpstr>
      <vt:lpstr>工作内容概述</vt:lpstr>
      <vt:lpstr> </vt:lpstr>
      <vt:lpstr>员工绩效考核</vt:lpstr>
      <vt:lpstr>岗位职责变更</vt:lpstr>
      <vt:lpstr>员工培训计划</vt:lpstr>
      <vt:lpstr>第2章 人事行政部门工作总结心得-续</vt:lpstr>
      <vt:lpstr>岗位职责变更</vt:lpstr>
      <vt:lpstr>员工培训计划</vt:lpstr>
      <vt:lpstr> </vt:lpstr>
      <vt:lpstr>劳动法规遵从</vt:lpstr>
      <vt:lpstr>总结</vt:lpstr>
      <vt:lpstr>第3章 工作挑战与解决方法</vt:lpstr>
      <vt:lpstr>工作挑战</vt:lpstr>
      <vt:lpstr> </vt:lpstr>
      <vt:lpstr>成效评估</vt:lpstr>
      <vt:lpstr>未来展望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2024-09-27T14:34:09.628</cp:lastPrinted>
  <dcterms:created xsi:type="dcterms:W3CDTF">2024-09-27T06:34:09Z</dcterms:created>
  <dcterms:modified xsi:type="dcterms:W3CDTF">2024-09-27T06:34:11Z</dcterms:modified>
</cp:coreProperties>
</file>