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Relationship Id="rId2" Type="http://schemas.openxmlformats.org/officeDocument/2006/relationships/image" Target="../media/image7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0C6A4-5D1B-4CD6-9417-2D5220771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F897C-0658-4EC1-BB18-7D8B64859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96565-E9F2-4BE5-907F-7B9CFA2B4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0E737-2D1E-43B5-8721-670367344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A4838A-E369-47AD-9F73-147491723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7397B0-7BC9-426A-9159-057B07007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20BE1F-50CB-4286-8B8C-2B2F36520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8C5FB-B4F9-4B70-9E5E-9BC180B6F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9CA42-6CFE-4065-A9D8-34EC56F52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0369C-A6EF-41F4-AFF8-9FBC4D203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65A5F-0188-40EF-B57A-7F17C9CA8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4433" y="0"/>
            <a:ext cx="10972800" cy="83661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34433" y="1125538"/>
            <a:ext cx="11523133" cy="5399087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4433" y="0"/>
            <a:ext cx="10972800" cy="83661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34433" y="1125538"/>
            <a:ext cx="5646336" cy="5399087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11232" y="1125538"/>
            <a:ext cx="5646336" cy="5399087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4433" y="0"/>
            <a:ext cx="10972800" cy="83661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4433" y="0"/>
            <a:ext cx="10972800" cy="83661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34433" y="1125538"/>
            <a:ext cx="11523133" cy="5399087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976784" y="0"/>
            <a:ext cx="2880784" cy="652462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34433" y="0"/>
            <a:ext cx="8475348" cy="65246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4433" y="0"/>
            <a:ext cx="10972800" cy="83661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334433" y="1125538"/>
            <a:ext cx="11523133" cy="5399087"/>
          </a:xfrm>
        </p:spPr>
        <p:txBody>
          <a:bodyPr/>
          <a:lstStyle/>
          <a:p>
            <a:pPr fontAlgn="base"/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 preserve="1">
  <p:cSld name="标题和图示或组织结构图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4433" y="0"/>
            <a:ext cx="10972800" cy="83661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SmartArt 占位符 2"/>
          <p:cNvSpPr>
            <a:spLocks noGrp="1"/>
          </p:cNvSpPr>
          <p:nvPr>
            <p:ph type="pic" idx="1"/>
          </p:nvPr>
        </p:nvSpPr>
        <p:spPr>
          <a:xfrm>
            <a:off x="334433" y="1125538"/>
            <a:ext cx="11523133" cy="5399087"/>
          </a:xfrm>
        </p:spPr>
        <p:txBody>
          <a:bodyPr/>
          <a:lstStyle/>
          <a:p>
            <a:pPr fontAlgn="base"/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1" i="0" u="none" kern="120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v"/>
        <a:defRPr sz="2400" b="1" i="0" u="none" kern="1200" baseline="0">
          <a:solidFill>
            <a:srgbClr val="000066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Pct val="85000"/>
        <a:buFont typeface="Wingdings" panose="05000000000000000000" pitchFamily="2" charset="2"/>
        <a:buChar char="n"/>
        <a:defRPr sz="2400" b="1" i="0" u="none" kern="1200" baseline="0">
          <a:solidFill>
            <a:schemeClr val="tx1"/>
          </a:solidFill>
          <a:latin typeface="+mn-lt"/>
          <a:ea typeface="楷体_GB2312" pitchFamily="49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Pct val="80000"/>
        <a:buFont typeface="Wingdings" panose="05000000000000000000" pitchFamily="2" charset="2"/>
        <a:buChar char="l"/>
        <a:defRPr sz="2000" b="1" i="0" u="none" kern="1200" baseline="0">
          <a:solidFill>
            <a:srgbClr val="2D5A87"/>
          </a:solidFill>
          <a:latin typeface="+mn-lt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–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.emf" /><Relationship Id="rId4" Type="http://schemas.openxmlformats.org/officeDocument/2006/relationships/image" Target="../media/image2.png" /><Relationship Id="rId5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6.wmf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7.wmf" /><Relationship Id="rId6" Type="http://schemas.openxmlformats.org/officeDocument/2006/relationships/image" Target="../media/image2.png" /><Relationship Id="rId7" Type="http://schemas.openxmlformats.org/officeDocument/2006/relationships/vmlDrawing" Target="../drawings/vmlDrawing2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8.wmf" /><Relationship Id="rId4" Type="http://schemas.openxmlformats.org/officeDocument/2006/relationships/image" Target="../media/image2.png" /><Relationship Id="rId5" Type="http://schemas.openxmlformats.org/officeDocument/2006/relationships/vmlDrawing" Target="../drawings/vmlDrawing3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6215115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矩形 6"/>
          <p:cNvSpPr/>
          <p:nvPr>
            <p:custDataLst>
              <p:tags r:id="rId2"/>
            </p:custDataLst>
          </p:nvPr>
        </p:nvSpPr>
        <p:spPr>
          <a:xfrm>
            <a:off x="762635" y="1976120"/>
            <a:ext cx="10838815" cy="9588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r>
              <a:rPr lang="zh-CN" altLang="zh-CN" sz="6000" strike="noStrike" noProof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项目</a:t>
            </a:r>
            <a:r>
              <a:rPr lang="en-US" altLang="zh-CN" sz="6000" strike="noStrike" noProof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2-4</a:t>
            </a:r>
            <a:r>
              <a:rPr lang="zh-CN" altLang="zh-CN" sz="6000" strike="noStrike" noProof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 水准路线的观测与计算</a:t>
            </a:r>
          </a:p>
        </p:txBody>
      </p:sp>
      <p:sp>
        <p:nvSpPr>
          <p:cNvPr id="3074" name="文本框 11"/>
          <p:cNvSpPr txBox="1"/>
          <p:nvPr>
            <p:custDataLst>
              <p:tags r:id="rId3"/>
            </p:custDataLst>
          </p:nvPr>
        </p:nvSpPr>
        <p:spPr>
          <a:xfrm>
            <a:off x="2258695" y="3183890"/>
            <a:ext cx="7675245" cy="904875"/>
          </a:xfrm>
          <a:prstGeom prst="rect">
            <a:avLst/>
          </a:prstGeom>
          <a:noFill/>
          <a:ln w="9525">
            <a:noFill/>
          </a:ln>
        </p:spPr>
        <p:txBody>
          <a:bodyPr wrap="square" lIns="90000" tIns="46800" rIns="90000" bIns="46800" anchor="b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zh-CN" sz="44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黑体" panose="02010609060101010101" pitchFamily="2" charset="-122"/>
              </a:rPr>
              <a:t>模块二 闭合水准路线成果计算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7890" name="Organization Chart 14"/>
          <p:cNvGrpSpPr/>
          <p:nvPr/>
        </p:nvGrpSpPr>
        <p:grpSpPr>
          <a:xfrm>
            <a:off x="3216275" y="1773238"/>
            <a:ext cx="5202238" cy="1943100"/>
            <a:chOff x="1134" y="1272"/>
            <a:chExt cx="2880" cy="720"/>
          </a:xfrm>
        </p:grpSpPr>
        <p:sp>
          <p:nvSpPr>
            <p:cNvPr id="37891" name="AutoShape 15"/>
            <p:cNvSpPr>
              <a:spLocks noChangeAspect="1" noTextEdit="1"/>
            </p:cNvSpPr>
            <p:nvPr/>
          </p:nvSpPr>
          <p:spPr>
            <a:xfrm>
              <a:off x="1134" y="1272"/>
              <a:ext cx="2880" cy="72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cxnSp>
          <p:nvCxnSpPr>
            <p:cNvPr id="37892" name="_s1028"/>
            <p:cNvCxnSpPr>
              <a:stCxn id="37898" idx="0"/>
              <a:endCxn id="37895" idx="2"/>
            </p:cNvCxnSpPr>
            <p:nvPr/>
          </p:nvCxnSpPr>
          <p:spPr>
            <a:xfrm rot="5400000" flipH="1">
              <a:off x="2997" y="1119"/>
              <a:ext cx="144" cy="1019"/>
            </a:xfrm>
            <a:prstGeom prst="bentConnector3">
              <a:avLst>
                <a:gd name="adj1" fmla="val 29509"/>
              </a:avLst>
            </a:prstGeom>
            <a:ln w="38100" cap="flat" cmpd="sng">
              <a:solidFill>
                <a:srgbClr val="336699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cxnSp>
          <p:nvCxnSpPr>
            <p:cNvPr id="37893" name="_s1029"/>
            <p:cNvCxnSpPr>
              <a:stCxn id="37897" idx="0"/>
              <a:endCxn id="37895" idx="2"/>
            </p:cNvCxnSpPr>
            <p:nvPr/>
          </p:nvCxnSpPr>
          <p:spPr>
            <a:xfrm rot="5400000" flipH="1">
              <a:off x="2493" y="1623"/>
              <a:ext cx="144" cy="11"/>
            </a:xfrm>
            <a:prstGeom prst="bentConnector3">
              <a:avLst>
                <a:gd name="adj1" fmla="val 29509"/>
              </a:avLst>
            </a:prstGeom>
            <a:ln w="38100" cap="flat" cmpd="sng">
              <a:solidFill>
                <a:srgbClr val="336699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cxnSp>
          <p:nvCxnSpPr>
            <p:cNvPr id="37894" name="_s1030"/>
            <p:cNvCxnSpPr>
              <a:stCxn id="37896" idx="0"/>
              <a:endCxn id="37895" idx="2"/>
            </p:cNvCxnSpPr>
            <p:nvPr/>
          </p:nvCxnSpPr>
          <p:spPr>
            <a:xfrm rot="-5400000">
              <a:off x="1992" y="1127"/>
              <a:ext cx="138" cy="997"/>
            </a:xfrm>
            <a:prstGeom prst="bentConnector3">
              <a:avLst>
                <a:gd name="adj1" fmla="val 30639"/>
              </a:avLst>
            </a:prstGeom>
            <a:ln w="38100" cap="flat" cmpd="sng">
              <a:solidFill>
                <a:srgbClr val="336699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sp>
          <p:nvSpPr>
            <p:cNvPr id="37895" name="_s1031"/>
            <p:cNvSpPr/>
            <p:nvPr/>
          </p:nvSpPr>
          <p:spPr>
            <a:xfrm>
              <a:off x="2131" y="127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336699">
                <a:alpha val="70195"/>
              </a:srgbClr>
            </a:solidFill>
            <a:ln w="9525">
              <a:noFill/>
            </a:ln>
          </p:spPr>
          <p:txBody>
            <a:bodyPr wrap="none" lIns="0" tIns="0" rIns="0" bIns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>
                  <a:solidFill>
                    <a:schemeClr val="bg1"/>
                  </a:solidFill>
                  <a:latin typeface="Verdana" panose="020b0604030504040204" pitchFamily="34" charset="0"/>
                  <a:ea typeface="宋体" panose="02010600030101010101" pitchFamily="2" charset="-122"/>
                </a:rPr>
                <a:t>单一</a:t>
              </a:r>
            </a:p>
            <a:p>
              <a:pPr algn="ctr"/>
              <a:r>
                <a:rPr lang="zh-CN" altLang="en-US">
                  <a:solidFill>
                    <a:schemeClr val="bg1"/>
                  </a:solidFill>
                  <a:latin typeface="Verdana" panose="020b0604030504040204" pitchFamily="34" charset="0"/>
                  <a:ea typeface="宋体" panose="02010600030101010101" pitchFamily="2" charset="-122"/>
                </a:rPr>
                <a:t>水准路线</a:t>
              </a:r>
            </a:p>
          </p:txBody>
        </p:sp>
        <p:sp>
          <p:nvSpPr>
            <p:cNvPr id="37896" name="_s1032"/>
            <p:cNvSpPr/>
            <p:nvPr/>
          </p:nvSpPr>
          <p:spPr>
            <a:xfrm>
              <a:off x="1134" y="1698"/>
              <a:ext cx="864" cy="289"/>
            </a:xfrm>
            <a:prstGeom prst="roundRect">
              <a:avLst>
                <a:gd name="adj" fmla="val 16667"/>
              </a:avLst>
            </a:prstGeom>
            <a:solidFill>
              <a:srgbClr val="336699">
                <a:alpha val="70195"/>
              </a:srgbClr>
            </a:solidFill>
            <a:ln w="9525">
              <a:noFill/>
            </a:ln>
          </p:spPr>
          <p:txBody>
            <a:bodyPr wrap="none" lIns="0" tIns="0" rIns="0" bIns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>
                  <a:solidFill>
                    <a:schemeClr val="bg1"/>
                  </a:solidFill>
                  <a:latin typeface="Verdana" panose="020b0604030504040204" pitchFamily="34" charset="0"/>
                  <a:ea typeface="宋体" panose="02010600030101010101" pitchFamily="2" charset="-122"/>
                </a:rPr>
                <a:t>附合</a:t>
              </a:r>
            </a:p>
            <a:p>
              <a:pPr algn="ctr"/>
              <a:r>
                <a:rPr lang="zh-CN" altLang="en-US">
                  <a:solidFill>
                    <a:schemeClr val="bg1"/>
                  </a:solidFill>
                  <a:latin typeface="Verdana" panose="020b0604030504040204" pitchFamily="34" charset="0"/>
                  <a:ea typeface="宋体" panose="02010600030101010101" pitchFamily="2" charset="-122"/>
                </a:rPr>
                <a:t>水准路线</a:t>
              </a:r>
            </a:p>
          </p:txBody>
        </p:sp>
        <p:sp>
          <p:nvSpPr>
            <p:cNvPr id="37897" name="_s1033"/>
            <p:cNvSpPr/>
            <p:nvPr/>
          </p:nvSpPr>
          <p:spPr>
            <a:xfrm>
              <a:off x="2142" y="1704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336699">
                <a:alpha val="70195"/>
              </a:srgbClr>
            </a:solidFill>
            <a:ln w="9525">
              <a:noFill/>
            </a:ln>
          </p:spPr>
          <p:txBody>
            <a:bodyPr wrap="none" lIns="0" tIns="0" rIns="0" bIns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>
                  <a:solidFill>
                    <a:schemeClr val="bg1"/>
                  </a:solidFill>
                  <a:latin typeface="Verdana" panose="020b0604030504040204" pitchFamily="34" charset="0"/>
                  <a:ea typeface="宋体" panose="02010600030101010101" pitchFamily="2" charset="-122"/>
                </a:rPr>
                <a:t>闭合</a:t>
              </a:r>
            </a:p>
            <a:p>
              <a:pPr algn="ctr"/>
              <a:r>
                <a:rPr lang="zh-CN" altLang="en-US">
                  <a:solidFill>
                    <a:schemeClr val="bg1"/>
                  </a:solidFill>
                  <a:latin typeface="Verdana" panose="020b0604030504040204" pitchFamily="34" charset="0"/>
                  <a:ea typeface="宋体" panose="02010600030101010101" pitchFamily="2" charset="-122"/>
                </a:rPr>
                <a:t>水准路线</a:t>
              </a:r>
            </a:p>
          </p:txBody>
        </p:sp>
        <p:sp>
          <p:nvSpPr>
            <p:cNvPr id="37898" name="_s1034"/>
            <p:cNvSpPr/>
            <p:nvPr/>
          </p:nvSpPr>
          <p:spPr>
            <a:xfrm>
              <a:off x="3150" y="1704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336699">
                <a:alpha val="70195"/>
              </a:srgbClr>
            </a:solidFill>
            <a:ln w="9525">
              <a:noFill/>
            </a:ln>
          </p:spPr>
          <p:txBody>
            <a:bodyPr wrap="none" lIns="0" tIns="0" rIns="0" bIns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>
                  <a:solidFill>
                    <a:schemeClr val="bg1"/>
                  </a:solidFill>
                  <a:latin typeface="Verdana" panose="020b0604030504040204" pitchFamily="34" charset="0"/>
                  <a:ea typeface="宋体" panose="02010600030101010101" pitchFamily="2" charset="-122"/>
                </a:rPr>
                <a:t>支</a:t>
              </a:r>
            </a:p>
            <a:p>
              <a:pPr algn="ctr"/>
              <a:r>
                <a:rPr lang="zh-CN" altLang="en-US">
                  <a:solidFill>
                    <a:schemeClr val="bg1"/>
                  </a:solidFill>
                  <a:latin typeface="Verdana" panose="020b0604030504040204" pitchFamily="34" charset="0"/>
                  <a:ea typeface="宋体" panose="02010600030101010101" pitchFamily="2" charset="-122"/>
                </a:rPr>
                <a:t>水准路线</a:t>
              </a:r>
            </a:p>
          </p:txBody>
        </p:sp>
      </p:grpSp>
      <p:sp>
        <p:nvSpPr>
          <p:cNvPr id="37899" name="AutoShape 23"/>
          <p:cNvSpPr/>
          <p:nvPr/>
        </p:nvSpPr>
        <p:spPr>
          <a:xfrm rot="-5400000">
            <a:off x="5518150" y="2274888"/>
            <a:ext cx="503238" cy="3816350"/>
          </a:xfrm>
          <a:prstGeom prst="leftBrace">
            <a:avLst>
              <a:gd name="adj1" fmla="val 63091"/>
              <a:gd name="adj2" fmla="val 50000"/>
            </a:avLst>
          </a:prstGeom>
          <a:solidFill>
            <a:srgbClr val="336699">
              <a:alpha val="70195"/>
            </a:srgbClr>
          </a:solidFill>
          <a:ln w="9525">
            <a:noFill/>
          </a:ln>
        </p:spPr>
        <p:txBody>
          <a:bodyPr wrap="none" lIns="0" tIns="0" rIns="0" bIns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37900" name="AutoShape 25"/>
          <p:cNvSpPr/>
          <p:nvPr/>
        </p:nvSpPr>
        <p:spPr>
          <a:xfrm>
            <a:off x="4656138" y="4508500"/>
            <a:ext cx="2160587" cy="720725"/>
          </a:xfrm>
          <a:prstGeom prst="flowChartAlternateProcess">
            <a:avLst/>
          </a:prstGeom>
          <a:solidFill>
            <a:srgbClr val="336699">
              <a:alpha val="70195"/>
            </a:srgbClr>
          </a:solidFill>
          <a:ln w="9525">
            <a:noFill/>
          </a:ln>
        </p:spPr>
        <p:txBody>
          <a:bodyPr wrap="none" lIns="0" tIns="0" rIns="0" bIns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水准网</a:t>
            </a:r>
          </a:p>
        </p:txBody>
      </p:sp>
      <p:sp>
        <p:nvSpPr>
          <p:cNvPr id="37901" name="Rectangle 26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/>
            <a:r>
              <a:rPr lang="zh-CN" altLang="en-US"/>
              <a:t>水准路线</a:t>
            </a: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34645" y="229870"/>
            <a:ext cx="10972800" cy="607060"/>
          </a:xfrm>
        </p:spPr>
        <p:txBody>
          <a:bodyPr/>
          <a:lstStyle/>
          <a:p>
            <a:r>
              <a:rPr lang="zh-CN" altLang="en-US"/>
              <a:t>水准路线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299" name="Rectangle 3"/>
          <p:cNvSpPr>
            <a:spLocks noGrp="1"/>
          </p:cNvSpPr>
          <p:nvPr>
            <p:ph idx="1"/>
          </p:nvPr>
        </p:nvSpPr>
        <p:spPr>
          <a:xfrm>
            <a:off x="1774825" y="1125538"/>
            <a:ext cx="8642350" cy="2187575"/>
          </a:xfrm>
        </p:spPr>
        <p:txBody>
          <a:bodyPr vert="horz" wrap="square" lIns="91440" tIns="45720" rIns="91440" bIns="45720" anchor="t"/>
          <a:lstStyle/>
          <a:p>
            <a:pPr eaLnBrk="1" hangingPunct="1"/>
            <a:r>
              <a:rPr lang="zh-CN" altLang="en-US"/>
              <a:t>水准路线</a:t>
            </a:r>
          </a:p>
          <a:p>
            <a:pPr lvl="1" eaLnBrk="1" hangingPunct="1"/>
            <a:r>
              <a:rPr lang="zh-CN" altLang="en-US"/>
              <a:t>闭合水准路线</a:t>
            </a:r>
          </a:p>
          <a:p>
            <a:pPr lvl="2" eaLnBrk="1" hangingPunct="1"/>
            <a:r>
              <a:rPr lang="zh-CN" altLang="en-US"/>
              <a:t>从已知高程的水准点</a:t>
            </a:r>
            <a:r>
              <a:rPr lang="en-US" altLang="zh-CN"/>
              <a:t>BM</a:t>
            </a:r>
            <a:r>
              <a:rPr lang="en-US" altLang="zh-CN" baseline="-25000"/>
              <a:t>1</a:t>
            </a:r>
            <a:r>
              <a:rPr lang="zh-CN" altLang="en-US"/>
              <a:t>出发，沿各待定高程的水准点</a:t>
            </a:r>
            <a:r>
              <a:rPr lang="en-US" altLang="zh-CN"/>
              <a:t>1</a:t>
            </a:r>
            <a:r>
              <a:rPr lang="zh-CN" altLang="en-US"/>
              <a:t>、</a:t>
            </a:r>
            <a:r>
              <a:rPr lang="en-US" altLang="zh-CN"/>
              <a:t>2</a:t>
            </a:r>
            <a:r>
              <a:rPr lang="zh-CN" altLang="en-US"/>
              <a:t>、</a:t>
            </a:r>
            <a:r>
              <a:rPr lang="en-US" altLang="zh-CN"/>
              <a:t>3</a:t>
            </a:r>
            <a:r>
              <a:rPr lang="zh-CN" altLang="en-US"/>
              <a:t>、</a:t>
            </a:r>
            <a:r>
              <a:rPr lang="en-US" altLang="zh-CN"/>
              <a:t>4</a:t>
            </a:r>
            <a:r>
              <a:rPr lang="zh-CN" altLang="en-US"/>
              <a:t>进行水准测量，最后又回到原出发点</a:t>
            </a:r>
            <a:r>
              <a:rPr lang="en-US" altLang="zh-CN"/>
              <a:t>BM</a:t>
            </a:r>
            <a:r>
              <a:rPr lang="en-US" altLang="zh-CN" baseline="-25000"/>
              <a:t>1</a:t>
            </a:r>
            <a:r>
              <a:rPr lang="zh-CN" altLang="en-US"/>
              <a:t>的环形路线，称为闭合水准 路线。</a:t>
            </a:r>
            <a:endParaRPr lang="zh-CN" altLang="en-US" b="0"/>
          </a:p>
        </p:txBody>
      </p:sp>
      <p:grpSp>
        <p:nvGrpSpPr>
          <p:cNvPr id="2" name="Group 26"/>
          <p:cNvGrpSpPr/>
          <p:nvPr/>
        </p:nvGrpSpPr>
        <p:grpSpPr>
          <a:xfrm>
            <a:off x="3359150" y="3933825"/>
            <a:ext cx="3657600" cy="1816100"/>
            <a:chOff x="1632" y="2304"/>
            <a:chExt cx="2304" cy="1144"/>
          </a:xfrm>
        </p:grpSpPr>
        <p:sp>
          <p:nvSpPr>
            <p:cNvPr id="39939" name="Line 27"/>
            <p:cNvSpPr/>
            <p:nvPr/>
          </p:nvSpPr>
          <p:spPr>
            <a:xfrm flipH="1">
              <a:off x="3120" y="3216"/>
              <a:ext cx="144" cy="96"/>
            </a:xfrm>
            <a:prstGeom prst="line">
              <a:avLst/>
            </a:prstGeom>
            <a:ln w="28575" cap="flat" cmpd="sng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40" name="Line 28"/>
            <p:cNvSpPr/>
            <p:nvPr/>
          </p:nvSpPr>
          <p:spPr>
            <a:xfrm>
              <a:off x="3120" y="3312"/>
              <a:ext cx="192" cy="96"/>
            </a:xfrm>
            <a:prstGeom prst="line">
              <a:avLst/>
            </a:prstGeom>
            <a:ln w="28575" cap="flat" cmpd="sng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41" name="Line 29"/>
            <p:cNvSpPr/>
            <p:nvPr/>
          </p:nvSpPr>
          <p:spPr>
            <a:xfrm>
              <a:off x="1824" y="2784"/>
              <a:ext cx="48" cy="240"/>
            </a:xfrm>
            <a:prstGeom prst="line">
              <a:avLst/>
            </a:prstGeom>
            <a:ln w="28575" cap="flat" cmpd="sng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42" name="Line 30"/>
            <p:cNvSpPr/>
            <p:nvPr/>
          </p:nvSpPr>
          <p:spPr>
            <a:xfrm>
              <a:off x="1824" y="2784"/>
              <a:ext cx="192" cy="144"/>
            </a:xfrm>
            <a:prstGeom prst="line">
              <a:avLst/>
            </a:prstGeom>
            <a:ln w="28575" cap="flat" cmpd="sng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43" name="Freeform 31"/>
            <p:cNvSpPr/>
            <p:nvPr/>
          </p:nvSpPr>
          <p:spPr>
            <a:xfrm>
              <a:off x="1632" y="2304"/>
              <a:ext cx="2304" cy="1144"/>
            </a:xfrm>
            <a:custGeom>
              <a:cxnLst>
                <a:cxn ang="0">
                  <a:pos x="2304" y="816"/>
                </a:cxn>
                <a:cxn ang="0">
                  <a:pos x="1488" y="1008"/>
                </a:cxn>
                <a:cxn ang="0">
                  <a:pos x="864" y="1056"/>
                </a:cxn>
                <a:cxn ang="0">
                  <a:pos x="192" y="480"/>
                </a:cxn>
                <a:cxn ang="0">
                  <a:pos x="0" y="0"/>
                </a:cxn>
              </a:cxnLst>
              <a:rect l="l" t="t" r="r" b="b"/>
              <a:pathLst>
                <a:path w="2304" h="1144">
                  <a:moveTo>
                    <a:pt x="2304" y="816"/>
                  </a:moveTo>
                  <a:cubicBezTo>
                    <a:pt x="2016" y="892"/>
                    <a:pt x="1728" y="968"/>
                    <a:pt x="1488" y="1008"/>
                  </a:cubicBezTo>
                  <a:cubicBezTo>
                    <a:pt x="1248" y="1048"/>
                    <a:pt x="1080" y="1144"/>
                    <a:pt x="864" y="1056"/>
                  </a:cubicBezTo>
                  <a:cubicBezTo>
                    <a:pt x="648" y="968"/>
                    <a:pt x="336" y="656"/>
                    <a:pt x="192" y="480"/>
                  </a:cubicBezTo>
                  <a:cubicBezTo>
                    <a:pt x="48" y="304"/>
                    <a:pt x="24" y="152"/>
                    <a:pt x="0" y="0"/>
                  </a:cubicBezTo>
                </a:path>
              </a:pathLst>
            </a:custGeom>
            <a:noFill/>
            <a:ln w="28575" cap="flat" cmpd="sng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" name="Group 32"/>
          <p:cNvGrpSpPr/>
          <p:nvPr/>
        </p:nvGrpSpPr>
        <p:grpSpPr>
          <a:xfrm>
            <a:off x="7051675" y="3641725"/>
            <a:ext cx="457200" cy="1600200"/>
            <a:chOff x="3936" y="2112"/>
            <a:chExt cx="288" cy="1008"/>
          </a:xfrm>
        </p:grpSpPr>
        <p:sp>
          <p:nvSpPr>
            <p:cNvPr id="39945" name="Line 33"/>
            <p:cNvSpPr/>
            <p:nvPr/>
          </p:nvSpPr>
          <p:spPr>
            <a:xfrm>
              <a:off x="4080" y="2544"/>
              <a:ext cx="48" cy="192"/>
            </a:xfrm>
            <a:prstGeom prst="line">
              <a:avLst/>
            </a:prstGeom>
            <a:ln w="28575" cap="flat" cmpd="sng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46" name="Line 34"/>
            <p:cNvSpPr/>
            <p:nvPr/>
          </p:nvSpPr>
          <p:spPr>
            <a:xfrm flipH="1">
              <a:off x="4128" y="2592"/>
              <a:ext cx="96" cy="144"/>
            </a:xfrm>
            <a:prstGeom prst="line">
              <a:avLst/>
            </a:prstGeom>
            <a:ln w="28575" cap="flat" cmpd="sng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47" name="Freeform 35"/>
            <p:cNvSpPr/>
            <p:nvPr/>
          </p:nvSpPr>
          <p:spPr>
            <a:xfrm>
              <a:off x="3936" y="2112"/>
              <a:ext cx="288" cy="1008"/>
            </a:xfrm>
            <a:custGeom>
              <a:cxnLst>
                <a:cxn ang="0">
                  <a:pos x="288" y="0"/>
                </a:cxn>
                <a:cxn ang="0">
                  <a:pos x="192" y="624"/>
                </a:cxn>
                <a:cxn ang="0">
                  <a:pos x="0" y="1008"/>
                </a:cxn>
              </a:cxnLst>
              <a:rect l="l" t="t" r="r" b="b"/>
              <a:pathLst>
                <a:path w="288" h="1004">
                  <a:moveTo>
                    <a:pt x="288" y="0"/>
                  </a:moveTo>
                  <a:cubicBezTo>
                    <a:pt x="264" y="228"/>
                    <a:pt x="240" y="456"/>
                    <a:pt x="192" y="624"/>
                  </a:cubicBezTo>
                  <a:cubicBezTo>
                    <a:pt x="144" y="792"/>
                    <a:pt x="72" y="900"/>
                    <a:pt x="0" y="1008"/>
                  </a:cubicBezTo>
                </a:path>
              </a:pathLst>
            </a:custGeom>
            <a:noFill/>
            <a:ln w="28575" cap="flat" cmpd="sng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" name="Group 36"/>
          <p:cNvGrpSpPr/>
          <p:nvPr/>
        </p:nvGrpSpPr>
        <p:grpSpPr>
          <a:xfrm>
            <a:off x="3470275" y="2955925"/>
            <a:ext cx="4114800" cy="1016000"/>
            <a:chOff x="1680" y="1680"/>
            <a:chExt cx="2592" cy="640"/>
          </a:xfrm>
        </p:grpSpPr>
        <p:grpSp>
          <p:nvGrpSpPr>
            <p:cNvPr id="39949" name="Group 37"/>
            <p:cNvGrpSpPr/>
            <p:nvPr/>
          </p:nvGrpSpPr>
          <p:grpSpPr>
            <a:xfrm>
              <a:off x="2160" y="1824"/>
              <a:ext cx="192" cy="96"/>
              <a:chOff x="2160" y="1776"/>
              <a:chExt cx="192" cy="96"/>
            </a:xfrm>
          </p:grpSpPr>
          <p:sp>
            <p:nvSpPr>
              <p:cNvPr id="39950" name="Line 38"/>
              <p:cNvSpPr/>
              <p:nvPr/>
            </p:nvSpPr>
            <p:spPr>
              <a:xfrm>
                <a:off x="2160" y="1776"/>
                <a:ext cx="192" cy="0"/>
              </a:xfrm>
              <a:prstGeom prst="line">
                <a:avLst/>
              </a:prstGeom>
              <a:ln w="28575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9951" name="Line 39"/>
              <p:cNvSpPr/>
              <p:nvPr/>
            </p:nvSpPr>
            <p:spPr>
              <a:xfrm flipH="1">
                <a:off x="2208" y="1776"/>
                <a:ext cx="144" cy="96"/>
              </a:xfrm>
              <a:prstGeom prst="line">
                <a:avLst/>
              </a:prstGeom>
              <a:ln w="28575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/>
              </a:p>
            </p:txBody>
          </p:sp>
        </p:grpSp>
        <p:grpSp>
          <p:nvGrpSpPr>
            <p:cNvPr id="39952" name="Group 40"/>
            <p:cNvGrpSpPr/>
            <p:nvPr/>
          </p:nvGrpSpPr>
          <p:grpSpPr>
            <a:xfrm>
              <a:off x="3504" y="1680"/>
              <a:ext cx="192" cy="144"/>
              <a:chOff x="3504" y="1680"/>
              <a:chExt cx="192" cy="144"/>
            </a:xfrm>
          </p:grpSpPr>
          <p:sp>
            <p:nvSpPr>
              <p:cNvPr id="39953" name="Line 41"/>
              <p:cNvSpPr/>
              <p:nvPr/>
            </p:nvSpPr>
            <p:spPr>
              <a:xfrm>
                <a:off x="3552" y="1680"/>
                <a:ext cx="144" cy="96"/>
              </a:xfrm>
              <a:prstGeom prst="line">
                <a:avLst/>
              </a:prstGeom>
              <a:ln w="28575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9954" name="Line 42"/>
              <p:cNvSpPr/>
              <p:nvPr/>
            </p:nvSpPr>
            <p:spPr>
              <a:xfrm flipH="1">
                <a:off x="3504" y="1776"/>
                <a:ext cx="192" cy="48"/>
              </a:xfrm>
              <a:prstGeom prst="line">
                <a:avLst/>
              </a:prstGeom>
              <a:ln w="28575" cap="flat" cmpd="sng">
                <a:solidFill>
                  <a:schemeClr val="tx2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/>
              </a:p>
            </p:txBody>
          </p:sp>
        </p:grpSp>
        <p:sp>
          <p:nvSpPr>
            <p:cNvPr id="39955" name="Freeform 43"/>
            <p:cNvSpPr/>
            <p:nvPr/>
          </p:nvSpPr>
          <p:spPr>
            <a:xfrm>
              <a:off x="1680" y="1728"/>
              <a:ext cx="2592" cy="592"/>
            </a:xfrm>
            <a:custGeom>
              <a:cxnLst>
                <a:cxn ang="0">
                  <a:pos x="0" y="592"/>
                </a:cxn>
                <a:cxn ang="0">
                  <a:pos x="480" y="160"/>
                </a:cxn>
                <a:cxn ang="0">
                  <a:pos x="1296" y="16"/>
                </a:cxn>
                <a:cxn ang="0">
                  <a:pos x="2064" y="64"/>
                </a:cxn>
                <a:cxn ang="0">
                  <a:pos x="2592" y="400"/>
                </a:cxn>
              </a:cxnLst>
              <a:rect l="l" t="t" r="r" b="b"/>
              <a:pathLst>
                <a:path w="2592" h="592">
                  <a:moveTo>
                    <a:pt x="0" y="592"/>
                  </a:moveTo>
                  <a:cubicBezTo>
                    <a:pt x="132" y="424"/>
                    <a:pt x="264" y="256"/>
                    <a:pt x="480" y="160"/>
                  </a:cubicBezTo>
                  <a:cubicBezTo>
                    <a:pt x="696" y="64"/>
                    <a:pt x="1032" y="32"/>
                    <a:pt x="1296" y="16"/>
                  </a:cubicBezTo>
                  <a:cubicBezTo>
                    <a:pt x="1560" y="0"/>
                    <a:pt x="1848" y="0"/>
                    <a:pt x="2064" y="64"/>
                  </a:cubicBezTo>
                  <a:cubicBezTo>
                    <a:pt x="2280" y="128"/>
                    <a:pt x="2436" y="264"/>
                    <a:pt x="2592" y="400"/>
                  </a:cubicBezTo>
                </a:path>
              </a:pathLst>
            </a:custGeom>
            <a:noFill/>
            <a:ln w="28575" cap="flat" cmpd="sng">
              <a:solidFill>
                <a:schemeClr val="tx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" name="Group 44"/>
          <p:cNvGrpSpPr/>
          <p:nvPr/>
        </p:nvGrpSpPr>
        <p:grpSpPr>
          <a:xfrm>
            <a:off x="2403475" y="3717925"/>
            <a:ext cx="1143000" cy="460375"/>
            <a:chOff x="1008" y="2160"/>
            <a:chExt cx="720" cy="290"/>
          </a:xfrm>
        </p:grpSpPr>
        <p:sp>
          <p:nvSpPr>
            <p:cNvPr id="39957" name="AutoShape 45"/>
            <p:cNvSpPr/>
            <p:nvPr/>
          </p:nvSpPr>
          <p:spPr>
            <a:xfrm>
              <a:off x="1536" y="2256"/>
              <a:ext cx="192" cy="144"/>
            </a:xfrm>
            <a:prstGeom prst="flowChartSummingJunction">
              <a:avLst/>
            </a:prstGeom>
            <a:solidFill>
              <a:schemeClr val="accent1"/>
            </a:solidFill>
            <a:ln w="28575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9958" name="Text Box 46"/>
            <p:cNvSpPr txBox="1"/>
            <p:nvPr/>
          </p:nvSpPr>
          <p:spPr>
            <a:xfrm>
              <a:off x="1008" y="2160"/>
              <a:ext cx="479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 b="0">
                  <a:latin typeface="Times New Roman" panose="02020603050405020304" pitchFamily="18" charset="0"/>
                  <a:ea typeface="宋体" panose="02010600030101010101" pitchFamily="2" charset="-122"/>
                </a:rPr>
                <a:t>BM</a:t>
              </a:r>
              <a:r>
                <a:rPr lang="en-US" altLang="zh-CN" sz="2400" b="0" baseline="-25000">
                  <a:latin typeface="Times New Roman" panose="02020603050405020304" pitchFamily="18" charset="0"/>
                  <a:ea typeface="宋体" panose="02010600030101010101" pitchFamily="2" charset="-122"/>
                </a:rPr>
                <a:t>0</a:t>
              </a:r>
            </a:p>
          </p:txBody>
        </p:sp>
      </p:grpSp>
      <p:grpSp>
        <p:nvGrpSpPr>
          <p:cNvPr id="8" name="Group 47"/>
          <p:cNvGrpSpPr/>
          <p:nvPr/>
        </p:nvGrpSpPr>
        <p:grpSpPr>
          <a:xfrm>
            <a:off x="4689475" y="2955925"/>
            <a:ext cx="2895600" cy="2743200"/>
            <a:chOff x="2448" y="1680"/>
            <a:chExt cx="1824" cy="1728"/>
          </a:xfrm>
        </p:grpSpPr>
        <p:sp>
          <p:nvSpPr>
            <p:cNvPr id="39960" name="AutoShape 48"/>
            <p:cNvSpPr/>
            <p:nvPr/>
          </p:nvSpPr>
          <p:spPr>
            <a:xfrm>
              <a:off x="2448" y="3312"/>
              <a:ext cx="96" cy="96"/>
            </a:xfrm>
            <a:prstGeom prst="flowChartConnector">
              <a:avLst/>
            </a:prstGeom>
            <a:solidFill>
              <a:schemeClr val="hlink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9961" name="AutoShape 49"/>
            <p:cNvSpPr/>
            <p:nvPr/>
          </p:nvSpPr>
          <p:spPr>
            <a:xfrm>
              <a:off x="3888" y="3072"/>
              <a:ext cx="96" cy="96"/>
            </a:xfrm>
            <a:prstGeom prst="flowChartConnector">
              <a:avLst/>
            </a:prstGeom>
            <a:solidFill>
              <a:schemeClr val="hlink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9962" name="AutoShape 50"/>
            <p:cNvSpPr/>
            <p:nvPr/>
          </p:nvSpPr>
          <p:spPr>
            <a:xfrm>
              <a:off x="2880" y="1680"/>
              <a:ext cx="96" cy="96"/>
            </a:xfrm>
            <a:prstGeom prst="flowChartConnector">
              <a:avLst/>
            </a:prstGeom>
            <a:solidFill>
              <a:schemeClr val="hlink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9963" name="AutoShape 51"/>
            <p:cNvSpPr/>
            <p:nvPr/>
          </p:nvSpPr>
          <p:spPr>
            <a:xfrm>
              <a:off x="4176" y="2064"/>
              <a:ext cx="96" cy="96"/>
            </a:xfrm>
            <a:prstGeom prst="flowChartConnector">
              <a:avLst/>
            </a:prstGeom>
            <a:solidFill>
              <a:schemeClr val="hlink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</p:grpSp>
      <p:graphicFrame>
        <p:nvGraphicFramePr>
          <p:cNvPr id="311349" name="Object 53"/>
          <p:cNvGraphicFramePr>
            <a:graphicFrameLocks noChangeAspect="1"/>
          </p:cNvGraphicFramePr>
          <p:nvPr/>
        </p:nvGraphicFramePr>
        <p:xfrm>
          <a:off x="8040688" y="5516563"/>
          <a:ext cx="2305050" cy="7953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1206500" imgH="393700" progId="Equation.3">
                  <p:embed/>
                </p:oleObj>
              </mc:Choice>
              <mc:Fallback>
                <p:oleObj r:id="rId2" imgW="12065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clrChange>
                          <a:clrFrom>
                            <a:srgbClr val="000000"/>
                          </a:clrFrom>
                          <a:clrTo>
                            <a:srgbClr val="2D5A87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8040688" y="5516563"/>
                        <a:ext cx="2305050" cy="7953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标题 5"/>
          <p:cNvSpPr>
            <a:spLocks noGrp="1"/>
          </p:cNvSpPr>
          <p:nvPr>
            <p:ph type="title"/>
          </p:nvPr>
        </p:nvSpPr>
        <p:spPr>
          <a:xfrm>
            <a:off x="334645" y="229870"/>
            <a:ext cx="10972800" cy="607060"/>
          </a:xfrm>
        </p:spPr>
        <p:txBody>
          <a:bodyPr/>
          <a:lstStyle/>
          <a:p>
            <a:r>
              <a:rPr lang="zh-CN" altLang="en-US"/>
              <a:t>水准路线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1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11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1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4" presetID="22" presetClass="entr" presetSubtype="2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113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113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4"/>
          <p:cNvGrpSpPr/>
          <p:nvPr/>
        </p:nvGrpSpPr>
        <p:grpSpPr>
          <a:xfrm>
            <a:off x="2135188" y="1628775"/>
            <a:ext cx="7821612" cy="3930650"/>
            <a:chOff x="515" y="799"/>
            <a:chExt cx="4927" cy="2476"/>
          </a:xfrm>
        </p:grpSpPr>
        <p:sp>
          <p:nvSpPr>
            <p:cNvPr id="43010" name="AutoShape 5" descr="深色木质"/>
            <p:cNvSpPr/>
            <p:nvPr/>
          </p:nvSpPr>
          <p:spPr>
            <a:xfrm rot="5400000">
              <a:off x="865" y="2519"/>
              <a:ext cx="293" cy="66"/>
            </a:xfrm>
            <a:prstGeom prst="homePlate">
              <a:avLst>
                <a:gd name="adj" fmla="val 110923"/>
              </a:avLst>
            </a:prstGeom>
            <a:blipFill rotWithShape="1">
              <a:blip r:embed="rId2"/>
              <a:stretch>
                <a:fillRect/>
              </a:stretch>
            </a:blipFill>
            <a:ln w="1270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3011" name="AutoShape 6" descr="深色木质"/>
            <p:cNvSpPr/>
            <p:nvPr/>
          </p:nvSpPr>
          <p:spPr>
            <a:xfrm rot="5400000">
              <a:off x="4244" y="2169"/>
              <a:ext cx="294" cy="66"/>
            </a:xfrm>
            <a:prstGeom prst="homePlate">
              <a:avLst>
                <a:gd name="adj" fmla="val 111301"/>
              </a:avLst>
            </a:prstGeom>
            <a:blipFill rotWithShape="1">
              <a:blip r:embed="rId2"/>
              <a:stretch>
                <a:fillRect/>
              </a:stretch>
            </a:blipFill>
            <a:ln w="1270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3012" name="Freeform 7"/>
            <p:cNvSpPr/>
            <p:nvPr/>
          </p:nvSpPr>
          <p:spPr>
            <a:xfrm>
              <a:off x="802" y="2535"/>
              <a:ext cx="176" cy="32"/>
            </a:xfrm>
            <a:custGeom>
              <a:cxnLst>
                <a:cxn ang="0">
                  <a:pos x="0" y="42"/>
                </a:cxn>
                <a:cxn ang="0">
                  <a:pos x="140" y="21"/>
                </a:cxn>
                <a:cxn ang="0">
                  <a:pos x="240" y="0"/>
                </a:cxn>
              </a:cxnLst>
              <a:rect l="l" t="t" r="r" b="b"/>
              <a:pathLst>
                <a:path w="240" h="42">
                  <a:moveTo>
                    <a:pt x="0" y="42"/>
                  </a:moveTo>
                  <a:cubicBezTo>
                    <a:pt x="50" y="35"/>
                    <a:pt x="100" y="28"/>
                    <a:pt x="140" y="21"/>
                  </a:cubicBezTo>
                  <a:cubicBezTo>
                    <a:pt x="180" y="14"/>
                    <a:pt x="223" y="3"/>
                    <a:pt x="240" y="0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013" name="Freeform 8"/>
            <p:cNvSpPr/>
            <p:nvPr/>
          </p:nvSpPr>
          <p:spPr>
            <a:xfrm>
              <a:off x="1051" y="2163"/>
              <a:ext cx="3302" cy="359"/>
            </a:xfrm>
            <a:custGeom>
              <a:cxnLst>
                <a:cxn ang="0">
                  <a:pos x="0" y="489"/>
                </a:cxn>
                <a:cxn ang="0">
                  <a:pos x="370" y="450"/>
                </a:cxn>
                <a:cxn ang="0">
                  <a:pos x="1080" y="450"/>
                </a:cxn>
                <a:cxn ang="0">
                  <a:pos x="2240" y="258"/>
                </a:cxn>
                <a:cxn ang="0">
                  <a:pos x="3180" y="78"/>
                </a:cxn>
                <a:cxn ang="0">
                  <a:pos x="4490" y="0"/>
                </a:cxn>
              </a:cxnLst>
              <a:rect l="l" t="t" r="r" b="b"/>
              <a:pathLst>
                <a:path w="4490" h="489">
                  <a:moveTo>
                    <a:pt x="0" y="489"/>
                  </a:moveTo>
                  <a:cubicBezTo>
                    <a:pt x="95" y="473"/>
                    <a:pt x="190" y="457"/>
                    <a:pt x="370" y="450"/>
                  </a:cubicBezTo>
                  <a:cubicBezTo>
                    <a:pt x="550" y="443"/>
                    <a:pt x="768" y="482"/>
                    <a:pt x="1080" y="450"/>
                  </a:cubicBezTo>
                  <a:cubicBezTo>
                    <a:pt x="1392" y="418"/>
                    <a:pt x="1890" y="320"/>
                    <a:pt x="2240" y="258"/>
                  </a:cubicBezTo>
                  <a:cubicBezTo>
                    <a:pt x="2590" y="196"/>
                    <a:pt x="2805" y="121"/>
                    <a:pt x="3180" y="78"/>
                  </a:cubicBezTo>
                  <a:cubicBezTo>
                    <a:pt x="3555" y="35"/>
                    <a:pt x="4273" y="13"/>
                    <a:pt x="4490" y="0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014" name="Freeform 9"/>
            <p:cNvSpPr/>
            <p:nvPr/>
          </p:nvSpPr>
          <p:spPr>
            <a:xfrm>
              <a:off x="4419" y="2168"/>
              <a:ext cx="228" cy="2"/>
            </a:xfrm>
            <a:custGeom>
              <a:cxnLst>
                <a:cxn ang="0">
                  <a:pos x="0" y="0"/>
                </a:cxn>
                <a:cxn ang="0">
                  <a:pos x="160" y="0"/>
                </a:cxn>
              </a:cxnLst>
              <a:rect l="l" t="t" r="r" b="b"/>
              <a:pathLst>
                <a:path w="160" h="1">
                  <a:moveTo>
                    <a:pt x="0" y="0"/>
                  </a:moveTo>
                  <a:cubicBezTo>
                    <a:pt x="66" y="0"/>
                    <a:pt x="133" y="0"/>
                    <a:pt x="160" y="0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015" name="Line 10"/>
            <p:cNvSpPr/>
            <p:nvPr/>
          </p:nvSpPr>
          <p:spPr>
            <a:xfrm rot="2700000" flipH="1">
              <a:off x="1453" y="2489"/>
              <a:ext cx="0" cy="105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16" name="Line 11"/>
            <p:cNvSpPr/>
            <p:nvPr/>
          </p:nvSpPr>
          <p:spPr>
            <a:xfrm rot="2700000">
              <a:off x="1522" y="2491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17" name="Line 12"/>
            <p:cNvSpPr/>
            <p:nvPr/>
          </p:nvSpPr>
          <p:spPr>
            <a:xfrm rot="2700000">
              <a:off x="1637" y="2484"/>
              <a:ext cx="1" cy="10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18" name="Line 13"/>
            <p:cNvSpPr/>
            <p:nvPr/>
          </p:nvSpPr>
          <p:spPr>
            <a:xfrm rot="2700000" flipH="1">
              <a:off x="1703" y="2490"/>
              <a:ext cx="0" cy="10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19" name="Line 14"/>
            <p:cNvSpPr/>
            <p:nvPr/>
          </p:nvSpPr>
          <p:spPr>
            <a:xfrm rot="2700000">
              <a:off x="1823" y="2484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20" name="Line 15"/>
            <p:cNvSpPr/>
            <p:nvPr/>
          </p:nvSpPr>
          <p:spPr>
            <a:xfrm rot="2700000">
              <a:off x="1890" y="2478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21" name="Line 16"/>
            <p:cNvSpPr/>
            <p:nvPr/>
          </p:nvSpPr>
          <p:spPr>
            <a:xfrm rot="8100000">
              <a:off x="1596" y="2491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22" name="Line 17"/>
            <p:cNvSpPr/>
            <p:nvPr/>
          </p:nvSpPr>
          <p:spPr>
            <a:xfrm rot="8100000">
              <a:off x="1559" y="2522"/>
              <a:ext cx="1" cy="8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23" name="Line 18"/>
            <p:cNvSpPr/>
            <p:nvPr/>
          </p:nvSpPr>
          <p:spPr>
            <a:xfrm rot="8100000">
              <a:off x="1772" y="2500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24" name="Line 19"/>
            <p:cNvSpPr/>
            <p:nvPr/>
          </p:nvSpPr>
          <p:spPr>
            <a:xfrm rot="8100000">
              <a:off x="1735" y="2535"/>
              <a:ext cx="1" cy="8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25" name="Line 20"/>
            <p:cNvSpPr/>
            <p:nvPr/>
          </p:nvSpPr>
          <p:spPr>
            <a:xfrm rot="8100000">
              <a:off x="1971" y="2485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26" name="Line 21"/>
            <p:cNvSpPr/>
            <p:nvPr/>
          </p:nvSpPr>
          <p:spPr>
            <a:xfrm rot="8100000">
              <a:off x="1934" y="2513"/>
              <a:ext cx="1" cy="8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27" name="Line 22"/>
            <p:cNvSpPr/>
            <p:nvPr/>
          </p:nvSpPr>
          <p:spPr>
            <a:xfrm rot="2700000">
              <a:off x="2029" y="2449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28" name="Line 23"/>
            <p:cNvSpPr/>
            <p:nvPr/>
          </p:nvSpPr>
          <p:spPr>
            <a:xfrm rot="2700000">
              <a:off x="2095" y="2449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29" name="Line 24"/>
            <p:cNvSpPr/>
            <p:nvPr/>
          </p:nvSpPr>
          <p:spPr>
            <a:xfrm rot="2700000" flipH="1">
              <a:off x="2229" y="2427"/>
              <a:ext cx="0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30" name="Line 25"/>
            <p:cNvSpPr/>
            <p:nvPr/>
          </p:nvSpPr>
          <p:spPr>
            <a:xfrm rot="2700000">
              <a:off x="2305" y="2408"/>
              <a:ext cx="2" cy="105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31" name="Line 26"/>
            <p:cNvSpPr/>
            <p:nvPr/>
          </p:nvSpPr>
          <p:spPr>
            <a:xfrm rot="2700000">
              <a:off x="2463" y="2383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32" name="Line 27"/>
            <p:cNvSpPr/>
            <p:nvPr/>
          </p:nvSpPr>
          <p:spPr>
            <a:xfrm rot="2700000">
              <a:off x="2551" y="2367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33" name="Line 28"/>
            <p:cNvSpPr/>
            <p:nvPr/>
          </p:nvSpPr>
          <p:spPr>
            <a:xfrm rot="2700000">
              <a:off x="2691" y="2343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34" name="Line 29"/>
            <p:cNvSpPr/>
            <p:nvPr/>
          </p:nvSpPr>
          <p:spPr>
            <a:xfrm rot="2700000" flipH="1">
              <a:off x="2773" y="2323"/>
              <a:ext cx="0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35" name="Line 30"/>
            <p:cNvSpPr/>
            <p:nvPr/>
          </p:nvSpPr>
          <p:spPr>
            <a:xfrm rot="2700000">
              <a:off x="2894" y="2292"/>
              <a:ext cx="1" cy="10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36" name="Line 31"/>
            <p:cNvSpPr/>
            <p:nvPr/>
          </p:nvSpPr>
          <p:spPr>
            <a:xfrm rot="2700000">
              <a:off x="2978" y="2279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37" name="Line 32"/>
            <p:cNvSpPr/>
            <p:nvPr/>
          </p:nvSpPr>
          <p:spPr>
            <a:xfrm rot="2700000">
              <a:off x="3110" y="2250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38" name="Line 33"/>
            <p:cNvSpPr/>
            <p:nvPr/>
          </p:nvSpPr>
          <p:spPr>
            <a:xfrm rot="2700000">
              <a:off x="3195" y="2225"/>
              <a:ext cx="1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39" name="Line 34"/>
            <p:cNvSpPr/>
            <p:nvPr/>
          </p:nvSpPr>
          <p:spPr>
            <a:xfrm rot="2700000">
              <a:off x="3343" y="2203"/>
              <a:ext cx="1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40" name="Line 35"/>
            <p:cNvSpPr/>
            <p:nvPr/>
          </p:nvSpPr>
          <p:spPr>
            <a:xfrm rot="2700000">
              <a:off x="3416" y="2204"/>
              <a:ext cx="1" cy="10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41" name="Line 36"/>
            <p:cNvSpPr/>
            <p:nvPr/>
          </p:nvSpPr>
          <p:spPr>
            <a:xfrm rot="2700000">
              <a:off x="3544" y="2191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42" name="Line 37"/>
            <p:cNvSpPr/>
            <p:nvPr/>
          </p:nvSpPr>
          <p:spPr>
            <a:xfrm rot="2700000">
              <a:off x="3621" y="2188"/>
              <a:ext cx="2" cy="10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43" name="Line 38"/>
            <p:cNvSpPr/>
            <p:nvPr/>
          </p:nvSpPr>
          <p:spPr>
            <a:xfrm rot="2700000">
              <a:off x="3750" y="2184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44" name="Line 39"/>
            <p:cNvSpPr/>
            <p:nvPr/>
          </p:nvSpPr>
          <p:spPr>
            <a:xfrm rot="2700000">
              <a:off x="3828" y="2172"/>
              <a:ext cx="1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45" name="Line 40"/>
            <p:cNvSpPr/>
            <p:nvPr/>
          </p:nvSpPr>
          <p:spPr>
            <a:xfrm rot="2700000">
              <a:off x="3931" y="2175"/>
              <a:ext cx="1" cy="10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46" name="Line 41"/>
            <p:cNvSpPr/>
            <p:nvPr/>
          </p:nvSpPr>
          <p:spPr>
            <a:xfrm rot="2700000" flipH="1">
              <a:off x="4027" y="2165"/>
              <a:ext cx="0" cy="105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47" name="Line 42"/>
            <p:cNvSpPr/>
            <p:nvPr/>
          </p:nvSpPr>
          <p:spPr>
            <a:xfrm rot="2700000">
              <a:off x="4147" y="2162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48" name="Line 43"/>
            <p:cNvSpPr/>
            <p:nvPr/>
          </p:nvSpPr>
          <p:spPr>
            <a:xfrm rot="2700000">
              <a:off x="4213" y="2162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49" name="Line 44"/>
            <p:cNvSpPr/>
            <p:nvPr/>
          </p:nvSpPr>
          <p:spPr>
            <a:xfrm rot="2700000">
              <a:off x="4460" y="2159"/>
              <a:ext cx="2" cy="10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50" name="Line 45"/>
            <p:cNvSpPr/>
            <p:nvPr/>
          </p:nvSpPr>
          <p:spPr>
            <a:xfrm rot="2700000">
              <a:off x="4534" y="2167"/>
              <a:ext cx="1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51" name="Line 46"/>
            <p:cNvSpPr/>
            <p:nvPr/>
          </p:nvSpPr>
          <p:spPr>
            <a:xfrm rot="2700000">
              <a:off x="1313" y="2483"/>
              <a:ext cx="1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52" name="Line 47"/>
            <p:cNvSpPr/>
            <p:nvPr/>
          </p:nvSpPr>
          <p:spPr>
            <a:xfrm rot="2700000">
              <a:off x="1220" y="2484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53" name="Line 48"/>
            <p:cNvSpPr/>
            <p:nvPr/>
          </p:nvSpPr>
          <p:spPr>
            <a:xfrm rot="2700000">
              <a:off x="1073" y="2508"/>
              <a:ext cx="2" cy="10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54" name="Line 49"/>
            <p:cNvSpPr/>
            <p:nvPr/>
          </p:nvSpPr>
          <p:spPr>
            <a:xfrm rot="2700000">
              <a:off x="777" y="2560"/>
              <a:ext cx="1" cy="105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55" name="Line 50"/>
            <p:cNvSpPr/>
            <p:nvPr/>
          </p:nvSpPr>
          <p:spPr>
            <a:xfrm rot="2700000">
              <a:off x="842" y="2547"/>
              <a:ext cx="2" cy="10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56" name="Line 51"/>
            <p:cNvSpPr/>
            <p:nvPr/>
          </p:nvSpPr>
          <p:spPr>
            <a:xfrm rot="8100000">
              <a:off x="919" y="2545"/>
              <a:ext cx="1" cy="82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57" name="Line 52"/>
            <p:cNvSpPr/>
            <p:nvPr/>
          </p:nvSpPr>
          <p:spPr>
            <a:xfrm rot="8100000">
              <a:off x="890" y="2579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58" name="Line 53"/>
            <p:cNvSpPr/>
            <p:nvPr/>
          </p:nvSpPr>
          <p:spPr>
            <a:xfrm rot="8100000">
              <a:off x="1162" y="2509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59" name="Line 54"/>
            <p:cNvSpPr/>
            <p:nvPr/>
          </p:nvSpPr>
          <p:spPr>
            <a:xfrm rot="8100000" flipH="1">
              <a:off x="1111" y="2545"/>
              <a:ext cx="0" cy="82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60" name="Line 55"/>
            <p:cNvSpPr/>
            <p:nvPr/>
          </p:nvSpPr>
          <p:spPr>
            <a:xfrm rot="8100000">
              <a:off x="1397" y="2485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61" name="Line 56"/>
            <p:cNvSpPr/>
            <p:nvPr/>
          </p:nvSpPr>
          <p:spPr>
            <a:xfrm rot="8100000">
              <a:off x="1353" y="2522"/>
              <a:ext cx="1" cy="8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62" name="Line 57"/>
            <p:cNvSpPr/>
            <p:nvPr/>
          </p:nvSpPr>
          <p:spPr>
            <a:xfrm rot="8100000" flipH="1">
              <a:off x="2177" y="2456"/>
              <a:ext cx="0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63" name="Line 58"/>
            <p:cNvSpPr/>
            <p:nvPr/>
          </p:nvSpPr>
          <p:spPr>
            <a:xfrm rot="8100000">
              <a:off x="2132" y="2491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64" name="Line 59"/>
            <p:cNvSpPr/>
            <p:nvPr/>
          </p:nvSpPr>
          <p:spPr>
            <a:xfrm rot="8100000">
              <a:off x="2383" y="2403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65" name="Line 60"/>
            <p:cNvSpPr/>
            <p:nvPr/>
          </p:nvSpPr>
          <p:spPr>
            <a:xfrm rot="8100000">
              <a:off x="2339" y="2450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66" name="Line 61"/>
            <p:cNvSpPr/>
            <p:nvPr/>
          </p:nvSpPr>
          <p:spPr>
            <a:xfrm rot="8100000">
              <a:off x="2640" y="2359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67" name="Line 62"/>
            <p:cNvSpPr/>
            <p:nvPr/>
          </p:nvSpPr>
          <p:spPr>
            <a:xfrm rot="8100000">
              <a:off x="2603" y="2397"/>
              <a:ext cx="1" cy="82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68" name="Line 63"/>
            <p:cNvSpPr/>
            <p:nvPr/>
          </p:nvSpPr>
          <p:spPr>
            <a:xfrm rot="8100000">
              <a:off x="2846" y="2317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69" name="Line 64"/>
            <p:cNvSpPr/>
            <p:nvPr/>
          </p:nvSpPr>
          <p:spPr>
            <a:xfrm rot="8100000">
              <a:off x="2816" y="2359"/>
              <a:ext cx="2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70" name="Line 65"/>
            <p:cNvSpPr/>
            <p:nvPr/>
          </p:nvSpPr>
          <p:spPr>
            <a:xfrm rot="8100000">
              <a:off x="3053" y="2275"/>
              <a:ext cx="6" cy="89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71" name="Line 66"/>
            <p:cNvSpPr/>
            <p:nvPr/>
          </p:nvSpPr>
          <p:spPr>
            <a:xfrm rot="8100000">
              <a:off x="2937" y="2297"/>
              <a:ext cx="61" cy="139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72" name="Line 67"/>
            <p:cNvSpPr/>
            <p:nvPr/>
          </p:nvSpPr>
          <p:spPr>
            <a:xfrm rot="8100000">
              <a:off x="3287" y="2229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73" name="Line 68"/>
            <p:cNvSpPr/>
            <p:nvPr/>
          </p:nvSpPr>
          <p:spPr>
            <a:xfrm rot="8100000">
              <a:off x="3243" y="2258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74" name="Line 69"/>
            <p:cNvSpPr/>
            <p:nvPr/>
          </p:nvSpPr>
          <p:spPr>
            <a:xfrm rot="8100000">
              <a:off x="3486" y="2222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75" name="Line 70"/>
            <p:cNvSpPr/>
            <p:nvPr/>
          </p:nvSpPr>
          <p:spPr>
            <a:xfrm rot="8100000">
              <a:off x="3442" y="2258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76" name="Line 71"/>
            <p:cNvSpPr/>
            <p:nvPr/>
          </p:nvSpPr>
          <p:spPr>
            <a:xfrm rot="8100000">
              <a:off x="3691" y="2205"/>
              <a:ext cx="1" cy="82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77" name="Line 72"/>
            <p:cNvSpPr/>
            <p:nvPr/>
          </p:nvSpPr>
          <p:spPr>
            <a:xfrm rot="8100000">
              <a:off x="3647" y="2248"/>
              <a:ext cx="1" cy="8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78" name="Line 73"/>
            <p:cNvSpPr/>
            <p:nvPr/>
          </p:nvSpPr>
          <p:spPr>
            <a:xfrm rot="8100000">
              <a:off x="3898" y="2233"/>
              <a:ext cx="1" cy="42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79" name="Line 74"/>
            <p:cNvSpPr/>
            <p:nvPr/>
          </p:nvSpPr>
          <p:spPr>
            <a:xfrm rot="8100000">
              <a:off x="3839" y="2235"/>
              <a:ext cx="1" cy="8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80" name="Line 75"/>
            <p:cNvSpPr/>
            <p:nvPr/>
          </p:nvSpPr>
          <p:spPr>
            <a:xfrm rot="8100000">
              <a:off x="4096" y="2176"/>
              <a:ext cx="1" cy="83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81" name="Line 76"/>
            <p:cNvSpPr/>
            <p:nvPr/>
          </p:nvSpPr>
          <p:spPr>
            <a:xfrm rot="8100000" flipH="1">
              <a:off x="4045" y="2227"/>
              <a:ext cx="0" cy="82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82" name="Line 77"/>
            <p:cNvSpPr/>
            <p:nvPr/>
          </p:nvSpPr>
          <p:spPr>
            <a:xfrm rot="8100000">
              <a:off x="4287" y="2160"/>
              <a:ext cx="1" cy="8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83" name="Line 78"/>
            <p:cNvSpPr/>
            <p:nvPr/>
          </p:nvSpPr>
          <p:spPr>
            <a:xfrm rot="8100000">
              <a:off x="4250" y="2205"/>
              <a:ext cx="1" cy="82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84" name="Line 79"/>
            <p:cNvSpPr/>
            <p:nvPr/>
          </p:nvSpPr>
          <p:spPr>
            <a:xfrm rot="8100000">
              <a:off x="4603" y="2160"/>
              <a:ext cx="1" cy="84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85" name="Line 80"/>
            <p:cNvSpPr/>
            <p:nvPr/>
          </p:nvSpPr>
          <p:spPr>
            <a:xfrm rot="8100000">
              <a:off x="4574" y="2205"/>
              <a:ext cx="1" cy="82"/>
            </a:xfrm>
            <a:prstGeom prst="line">
              <a:avLst/>
            </a:prstGeom>
            <a:ln w="1270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86" name="Text Box 81"/>
            <p:cNvSpPr txBox="1"/>
            <p:nvPr/>
          </p:nvSpPr>
          <p:spPr>
            <a:xfrm>
              <a:off x="1081" y="2201"/>
              <a:ext cx="237" cy="266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3087" name="Text Box 82"/>
            <p:cNvSpPr txBox="1"/>
            <p:nvPr/>
          </p:nvSpPr>
          <p:spPr>
            <a:xfrm>
              <a:off x="4218" y="1860"/>
              <a:ext cx="356" cy="286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B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3088" name="Line 83"/>
            <p:cNvSpPr/>
            <p:nvPr/>
          </p:nvSpPr>
          <p:spPr>
            <a:xfrm flipV="1">
              <a:off x="1014" y="1161"/>
              <a:ext cx="1" cy="1251"/>
            </a:xfrm>
            <a:prstGeom prst="line">
              <a:avLst/>
            </a:prstGeom>
            <a:ln w="571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89" name="Line 84"/>
            <p:cNvSpPr/>
            <p:nvPr/>
          </p:nvSpPr>
          <p:spPr>
            <a:xfrm flipV="1">
              <a:off x="4382" y="799"/>
              <a:ext cx="1" cy="1251"/>
            </a:xfrm>
            <a:prstGeom prst="line">
              <a:avLst/>
            </a:prstGeom>
            <a:ln w="571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90" name="Rectangle 85"/>
            <p:cNvSpPr/>
            <p:nvPr/>
          </p:nvSpPr>
          <p:spPr>
            <a:xfrm>
              <a:off x="2540" y="1434"/>
              <a:ext cx="293" cy="95"/>
            </a:xfrm>
            <a:prstGeom prst="rect">
              <a:avLst/>
            </a:prstGeom>
            <a:solidFill>
              <a:srgbClr val="FF6600"/>
            </a:solidFill>
            <a:ln w="1270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3091" name="Rectangle 86"/>
            <p:cNvSpPr/>
            <p:nvPr/>
          </p:nvSpPr>
          <p:spPr>
            <a:xfrm>
              <a:off x="2615" y="1529"/>
              <a:ext cx="147" cy="37"/>
            </a:xfrm>
            <a:prstGeom prst="rect">
              <a:avLst/>
            </a:prstGeom>
            <a:solidFill>
              <a:srgbClr val="FF6600"/>
            </a:solidFill>
            <a:ln w="1270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3092" name="Line 87"/>
            <p:cNvSpPr/>
            <p:nvPr/>
          </p:nvSpPr>
          <p:spPr>
            <a:xfrm flipH="1">
              <a:off x="1014" y="1479"/>
              <a:ext cx="1531" cy="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93" name="Line 88"/>
            <p:cNvSpPr/>
            <p:nvPr/>
          </p:nvSpPr>
          <p:spPr>
            <a:xfrm>
              <a:off x="742" y="1479"/>
              <a:ext cx="1" cy="934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stealth" w="med" len="lg"/>
              <a:tailEnd type="stealth" w="med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94" name="Line 89"/>
            <p:cNvSpPr/>
            <p:nvPr/>
          </p:nvSpPr>
          <p:spPr>
            <a:xfrm flipH="1">
              <a:off x="2313" y="1575"/>
              <a:ext cx="368" cy="851"/>
            </a:xfrm>
            <a:prstGeom prst="line">
              <a:avLst/>
            </a:prstGeom>
            <a:ln w="571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95" name="Line 90"/>
            <p:cNvSpPr/>
            <p:nvPr/>
          </p:nvSpPr>
          <p:spPr>
            <a:xfrm>
              <a:off x="2681" y="1575"/>
              <a:ext cx="426" cy="681"/>
            </a:xfrm>
            <a:prstGeom prst="line">
              <a:avLst/>
            </a:prstGeom>
            <a:ln w="571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96" name="Line 91"/>
            <p:cNvSpPr/>
            <p:nvPr/>
          </p:nvSpPr>
          <p:spPr>
            <a:xfrm>
              <a:off x="2681" y="1575"/>
              <a:ext cx="57" cy="766"/>
            </a:xfrm>
            <a:prstGeom prst="line">
              <a:avLst/>
            </a:prstGeom>
            <a:ln w="571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97" name="Line 92"/>
            <p:cNvSpPr/>
            <p:nvPr/>
          </p:nvSpPr>
          <p:spPr>
            <a:xfrm flipH="1">
              <a:off x="515" y="2409"/>
              <a:ext cx="463" cy="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98" name="Line 93"/>
            <p:cNvSpPr/>
            <p:nvPr/>
          </p:nvSpPr>
          <p:spPr>
            <a:xfrm flipH="1">
              <a:off x="515" y="1479"/>
              <a:ext cx="441" cy="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099" name="Text Box 94"/>
            <p:cNvSpPr txBox="1"/>
            <p:nvPr/>
          </p:nvSpPr>
          <p:spPr>
            <a:xfrm>
              <a:off x="606" y="1865"/>
              <a:ext cx="192" cy="284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3100" name="Line 95"/>
            <p:cNvSpPr/>
            <p:nvPr/>
          </p:nvSpPr>
          <p:spPr>
            <a:xfrm>
              <a:off x="2829" y="1479"/>
              <a:ext cx="1543" cy="2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101" name="Line 96"/>
            <p:cNvSpPr/>
            <p:nvPr/>
          </p:nvSpPr>
          <p:spPr>
            <a:xfrm>
              <a:off x="4416" y="1479"/>
              <a:ext cx="808" cy="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102" name="Line 97"/>
            <p:cNvSpPr/>
            <p:nvPr/>
          </p:nvSpPr>
          <p:spPr>
            <a:xfrm>
              <a:off x="4053" y="2046"/>
              <a:ext cx="1192" cy="2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103" name="Line 98"/>
            <p:cNvSpPr/>
            <p:nvPr/>
          </p:nvSpPr>
          <p:spPr>
            <a:xfrm>
              <a:off x="5074" y="1479"/>
              <a:ext cx="1" cy="582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stealth" w="med" len="lg"/>
              <a:tailEnd type="stealth" w="med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104" name="Text Box 99"/>
            <p:cNvSpPr txBox="1"/>
            <p:nvPr/>
          </p:nvSpPr>
          <p:spPr>
            <a:xfrm>
              <a:off x="5125" y="1842"/>
              <a:ext cx="284" cy="316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b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3105" name="Line 100"/>
            <p:cNvSpPr/>
            <p:nvPr/>
          </p:nvSpPr>
          <p:spPr>
            <a:xfrm>
              <a:off x="1077" y="2415"/>
              <a:ext cx="3920" cy="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lg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106" name="Line 101"/>
            <p:cNvSpPr/>
            <p:nvPr/>
          </p:nvSpPr>
          <p:spPr>
            <a:xfrm>
              <a:off x="4711" y="2046"/>
              <a:ext cx="1" cy="36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stealth" w="med" len="lg"/>
              <a:tailEnd type="stealth" w="med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107" name="Text Box 102"/>
            <p:cNvSpPr txBox="1"/>
            <p:nvPr/>
          </p:nvSpPr>
          <p:spPr>
            <a:xfrm>
              <a:off x="4756" y="2137"/>
              <a:ext cx="398" cy="322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2000" i="1" baseline="-25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AB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3108" name="Text Box 103"/>
            <p:cNvSpPr txBox="1"/>
            <p:nvPr/>
          </p:nvSpPr>
          <p:spPr>
            <a:xfrm>
              <a:off x="2313" y="935"/>
              <a:ext cx="930" cy="270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zh-CN" altLang="en-US" sz="2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前进方向</a:t>
              </a:r>
              <a:endParaRPr lang="zh-CN" altLang="en-US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3109" name="Line 104"/>
            <p:cNvSpPr/>
            <p:nvPr/>
          </p:nvSpPr>
          <p:spPr>
            <a:xfrm>
              <a:off x="2169" y="1202"/>
              <a:ext cx="993" cy="1"/>
            </a:xfrm>
            <a:prstGeom prst="line">
              <a:avLst/>
            </a:prstGeom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stealth" w="med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110" name="Line 105"/>
            <p:cNvSpPr/>
            <p:nvPr/>
          </p:nvSpPr>
          <p:spPr>
            <a:xfrm>
              <a:off x="544" y="3226"/>
              <a:ext cx="4898" cy="0"/>
            </a:xfrm>
            <a:prstGeom prst="line">
              <a:avLst/>
            </a:prstGeom>
            <a:ln w="38100" cap="flat" cmpd="sng">
              <a:solidFill>
                <a:srgbClr val="8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111" name="Line 106"/>
            <p:cNvSpPr/>
            <p:nvPr/>
          </p:nvSpPr>
          <p:spPr>
            <a:xfrm flipH="1">
              <a:off x="5080" y="2047"/>
              <a:ext cx="0" cy="1179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stealth" w="med" len="lg"/>
              <a:tailEnd type="stealth" w="med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112" name="Line 107"/>
            <p:cNvSpPr/>
            <p:nvPr/>
          </p:nvSpPr>
          <p:spPr>
            <a:xfrm flipH="1">
              <a:off x="748" y="2409"/>
              <a:ext cx="0" cy="84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stealth" w="med" len="lg"/>
              <a:tailEnd type="stealth" w="med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113" name="Text Box 108"/>
            <p:cNvSpPr txBox="1"/>
            <p:nvPr/>
          </p:nvSpPr>
          <p:spPr>
            <a:xfrm>
              <a:off x="2381" y="3022"/>
              <a:ext cx="1173" cy="253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zh-CN" altLang="en-US" sz="2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大地水准面</a:t>
              </a:r>
              <a:endParaRPr lang="zh-CN" altLang="en-US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3114" name="Text Box 109"/>
            <p:cNvSpPr txBox="1"/>
            <p:nvPr/>
          </p:nvSpPr>
          <p:spPr>
            <a:xfrm>
              <a:off x="521" y="2772"/>
              <a:ext cx="314" cy="282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2000" i="1" baseline="-25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3115" name="Text Box 110"/>
            <p:cNvSpPr txBox="1"/>
            <p:nvPr/>
          </p:nvSpPr>
          <p:spPr>
            <a:xfrm>
              <a:off x="5103" y="2500"/>
              <a:ext cx="292" cy="334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2000" i="1" baseline="-25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B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3116" name="Line 111"/>
            <p:cNvSpPr/>
            <p:nvPr/>
          </p:nvSpPr>
          <p:spPr>
            <a:xfrm flipH="1">
              <a:off x="5080" y="2047"/>
              <a:ext cx="0" cy="1179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stealth" w="med" len="lg"/>
              <a:tailEnd type="stealth" w="med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117" name="Text Box 112"/>
            <p:cNvSpPr txBox="1"/>
            <p:nvPr/>
          </p:nvSpPr>
          <p:spPr>
            <a:xfrm>
              <a:off x="5103" y="2500"/>
              <a:ext cx="292" cy="334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2000" i="1" baseline="-25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B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</p:grpSp>
      <p:sp>
        <p:nvSpPr>
          <p:cNvPr id="43119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/>
              <a:t>水准测量的施测方法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98"/>
          <p:cNvGrpSpPr/>
          <p:nvPr/>
        </p:nvGrpSpPr>
        <p:grpSpPr>
          <a:xfrm>
            <a:off x="1847850" y="1412875"/>
            <a:ext cx="4894263" cy="2736850"/>
            <a:chOff x="341" y="890"/>
            <a:chExt cx="3083" cy="1724"/>
          </a:xfrm>
        </p:grpSpPr>
        <p:sp>
          <p:nvSpPr>
            <p:cNvPr id="44034" name="AutoShape 5"/>
            <p:cNvSpPr>
              <a:spLocks noChangeAspect="1"/>
            </p:cNvSpPr>
            <p:nvPr/>
          </p:nvSpPr>
          <p:spPr>
            <a:xfrm>
              <a:off x="612" y="890"/>
              <a:ext cx="2812" cy="1724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4035" name="Oval 6"/>
            <p:cNvSpPr/>
            <p:nvPr/>
          </p:nvSpPr>
          <p:spPr>
            <a:xfrm>
              <a:off x="829" y="2256"/>
              <a:ext cx="33" cy="34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4036" name="AutoShape 7" descr="20%"/>
            <p:cNvSpPr/>
            <p:nvPr/>
          </p:nvSpPr>
          <p:spPr>
            <a:xfrm rot="10800000">
              <a:off x="801" y="2272"/>
              <a:ext cx="91" cy="149"/>
            </a:xfrm>
            <a:custGeom>
              <a:cxnLst>
                <a:cxn ang="0">
                  <a:pos x="0" y="0"/>
                </a:cxn>
                <a:cxn ang="0">
                  <a:pos x="5400" y="21600"/>
                </a:cxn>
                <a:cxn ang="0">
                  <a:pos x="16200" y="21600"/>
                </a:cxn>
                <a:cxn ang="0">
                  <a:pos x="21600" y="0"/>
                </a:cxn>
                <a:cxn ang="0">
                  <a:pos x="0" y="0"/>
                </a:cxn>
              </a:cxnLst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pattFill prst="pct20">
              <a:fgClr>
                <a:srgbClr val="000000"/>
              </a:fgClr>
              <a:bgClr>
                <a:srgbClr val="CCECFF"/>
              </a:bgClr>
            </a:pattFill>
            <a:ln w="1905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037" name="AutoShape 8"/>
            <p:cNvSpPr/>
            <p:nvPr/>
          </p:nvSpPr>
          <p:spPr>
            <a:xfrm rot="5400000">
              <a:off x="2155" y="1189"/>
              <a:ext cx="184" cy="39"/>
            </a:xfrm>
            <a:prstGeom prst="homePlate">
              <a:avLst>
                <a:gd name="adj" fmla="val 117883"/>
              </a:avLst>
            </a:prstGeom>
            <a:solidFill>
              <a:srgbClr val="FFFFFF">
                <a:alpha val="0"/>
              </a:srgbClr>
            </a:solidFill>
            <a:ln w="1905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4038" name="Freeform 9"/>
            <p:cNvSpPr/>
            <p:nvPr/>
          </p:nvSpPr>
          <p:spPr>
            <a:xfrm>
              <a:off x="685" y="2279"/>
              <a:ext cx="136" cy="9"/>
            </a:xfrm>
            <a:custGeom>
              <a:cxnLst>
                <a:cxn ang="0">
                  <a:pos x="0" y="21"/>
                </a:cxn>
                <a:cxn ang="0">
                  <a:pos x="190" y="12"/>
                </a:cxn>
                <a:cxn ang="0">
                  <a:pos x="340" y="0"/>
                </a:cxn>
              </a:cxnLst>
              <a:rect l="l" t="t" r="r" b="b"/>
              <a:pathLst>
                <a:path w="340" h="21">
                  <a:moveTo>
                    <a:pt x="0" y="21"/>
                  </a:moveTo>
                  <a:cubicBezTo>
                    <a:pt x="66" y="18"/>
                    <a:pt x="133" y="15"/>
                    <a:pt x="190" y="12"/>
                  </a:cubicBezTo>
                  <a:cubicBezTo>
                    <a:pt x="247" y="9"/>
                    <a:pt x="315" y="2"/>
                    <a:pt x="340" y="0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039" name="Freeform 10"/>
            <p:cNvSpPr/>
            <p:nvPr/>
          </p:nvSpPr>
          <p:spPr>
            <a:xfrm>
              <a:off x="877" y="1144"/>
              <a:ext cx="1348" cy="1141"/>
            </a:xfrm>
            <a:custGeom>
              <a:cxnLst>
                <a:cxn ang="0">
                  <a:pos x="0" y="2830"/>
                </a:cxn>
                <a:cxn ang="0">
                  <a:pos x="490" y="2770"/>
                </a:cxn>
                <a:cxn ang="0">
                  <a:pos x="1070" y="2330"/>
                </a:cxn>
                <a:cxn ang="0">
                  <a:pos x="1639" y="1360"/>
                </a:cxn>
                <a:cxn ang="0">
                  <a:pos x="2440" y="600"/>
                </a:cxn>
                <a:cxn ang="0">
                  <a:pos x="3049" y="109"/>
                </a:cxn>
                <a:cxn ang="0">
                  <a:pos x="3370" y="0"/>
                </a:cxn>
              </a:cxnLst>
              <a:rect l="l" t="t" r="r" b="b"/>
              <a:pathLst>
                <a:path w="3370" h="2853">
                  <a:moveTo>
                    <a:pt x="0" y="2830"/>
                  </a:moveTo>
                  <a:cubicBezTo>
                    <a:pt x="82" y="2822"/>
                    <a:pt x="312" y="2853"/>
                    <a:pt x="490" y="2770"/>
                  </a:cubicBezTo>
                  <a:cubicBezTo>
                    <a:pt x="668" y="2687"/>
                    <a:pt x="879" y="2565"/>
                    <a:pt x="1070" y="2330"/>
                  </a:cubicBezTo>
                  <a:cubicBezTo>
                    <a:pt x="1261" y="2095"/>
                    <a:pt x="1411" y="1648"/>
                    <a:pt x="1639" y="1360"/>
                  </a:cubicBezTo>
                  <a:cubicBezTo>
                    <a:pt x="1867" y="1072"/>
                    <a:pt x="2205" y="808"/>
                    <a:pt x="2440" y="600"/>
                  </a:cubicBezTo>
                  <a:cubicBezTo>
                    <a:pt x="2675" y="392"/>
                    <a:pt x="2894" y="209"/>
                    <a:pt x="3049" y="109"/>
                  </a:cubicBezTo>
                  <a:cubicBezTo>
                    <a:pt x="3204" y="9"/>
                    <a:pt x="3303" y="23"/>
                    <a:pt x="3370" y="0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040" name="Freeform 11"/>
            <p:cNvSpPr/>
            <p:nvPr/>
          </p:nvSpPr>
          <p:spPr>
            <a:xfrm>
              <a:off x="2273" y="1140"/>
              <a:ext cx="100" cy="24"/>
            </a:xfrm>
            <a:custGeom>
              <a:cxnLst>
                <a:cxn ang="0">
                  <a:pos x="0" y="0"/>
                </a:cxn>
                <a:cxn ang="0">
                  <a:pos x="249" y="59"/>
                </a:cxn>
              </a:cxnLst>
              <a:rect l="l" t="t" r="r" b="b"/>
              <a:pathLst>
                <a:path w="249" h="59">
                  <a:moveTo>
                    <a:pt x="0" y="0"/>
                  </a:moveTo>
                  <a:cubicBezTo>
                    <a:pt x="41" y="8"/>
                    <a:pt x="197" y="47"/>
                    <a:pt x="249" y="59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041" name="Line 12"/>
            <p:cNvSpPr/>
            <p:nvPr/>
          </p:nvSpPr>
          <p:spPr>
            <a:xfrm>
              <a:off x="869" y="2276"/>
              <a:ext cx="1680" cy="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42" name="Line 13"/>
            <p:cNvSpPr/>
            <p:nvPr/>
          </p:nvSpPr>
          <p:spPr>
            <a:xfrm>
              <a:off x="2273" y="1116"/>
              <a:ext cx="308" cy="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43" name="Line 14"/>
            <p:cNvSpPr/>
            <p:nvPr/>
          </p:nvSpPr>
          <p:spPr>
            <a:xfrm flipH="1">
              <a:off x="2485" y="1116"/>
              <a:ext cx="0" cy="116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44" name="Line 15"/>
            <p:cNvSpPr/>
            <p:nvPr/>
          </p:nvSpPr>
          <p:spPr>
            <a:xfrm flipH="1">
              <a:off x="846" y="2435"/>
              <a:ext cx="0" cy="129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45" name="Line 16"/>
            <p:cNvSpPr/>
            <p:nvPr/>
          </p:nvSpPr>
          <p:spPr>
            <a:xfrm flipH="1">
              <a:off x="2251" y="1320"/>
              <a:ext cx="0" cy="1264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46" name="Line 17"/>
            <p:cNvSpPr/>
            <p:nvPr/>
          </p:nvSpPr>
          <p:spPr>
            <a:xfrm>
              <a:off x="842" y="2512"/>
              <a:ext cx="1409" cy="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47" name="Line 18"/>
            <p:cNvSpPr/>
            <p:nvPr/>
          </p:nvSpPr>
          <p:spPr>
            <a:xfrm flipH="1">
              <a:off x="685" y="2288"/>
              <a:ext cx="36" cy="3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48" name="Line 19"/>
            <p:cNvSpPr/>
            <p:nvPr/>
          </p:nvSpPr>
          <p:spPr>
            <a:xfrm flipH="1">
              <a:off x="713" y="2284"/>
              <a:ext cx="36" cy="4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49" name="Line 20"/>
            <p:cNvSpPr/>
            <p:nvPr/>
          </p:nvSpPr>
          <p:spPr>
            <a:xfrm flipH="1">
              <a:off x="741" y="2279"/>
              <a:ext cx="36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50" name="Line 21"/>
            <p:cNvSpPr/>
            <p:nvPr/>
          </p:nvSpPr>
          <p:spPr>
            <a:xfrm>
              <a:off x="781" y="2288"/>
              <a:ext cx="32" cy="3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51" name="Line 22"/>
            <p:cNvSpPr/>
            <p:nvPr/>
          </p:nvSpPr>
          <p:spPr>
            <a:xfrm>
              <a:off x="761" y="2300"/>
              <a:ext cx="28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52" name="Line 23"/>
            <p:cNvSpPr/>
            <p:nvPr/>
          </p:nvSpPr>
          <p:spPr>
            <a:xfrm>
              <a:off x="801" y="2284"/>
              <a:ext cx="16" cy="1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53" name="Line 24"/>
            <p:cNvSpPr/>
            <p:nvPr/>
          </p:nvSpPr>
          <p:spPr>
            <a:xfrm flipH="1">
              <a:off x="881" y="2272"/>
              <a:ext cx="52" cy="4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54" name="Line 25"/>
            <p:cNvSpPr/>
            <p:nvPr/>
          </p:nvSpPr>
          <p:spPr>
            <a:xfrm>
              <a:off x="885" y="2276"/>
              <a:ext cx="20" cy="2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55" name="Line 26"/>
            <p:cNvSpPr/>
            <p:nvPr/>
          </p:nvSpPr>
          <p:spPr>
            <a:xfrm flipH="1">
              <a:off x="917" y="2276"/>
              <a:ext cx="48" cy="3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56" name="Line 27"/>
            <p:cNvSpPr/>
            <p:nvPr/>
          </p:nvSpPr>
          <p:spPr>
            <a:xfrm flipH="1">
              <a:off x="945" y="2277"/>
              <a:ext cx="52" cy="3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57" name="Line 28"/>
            <p:cNvSpPr/>
            <p:nvPr/>
          </p:nvSpPr>
          <p:spPr>
            <a:xfrm>
              <a:off x="997" y="2276"/>
              <a:ext cx="44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58" name="Line 29"/>
            <p:cNvSpPr/>
            <p:nvPr/>
          </p:nvSpPr>
          <p:spPr>
            <a:xfrm>
              <a:off x="977" y="2288"/>
              <a:ext cx="32" cy="2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59" name="Line 30"/>
            <p:cNvSpPr/>
            <p:nvPr/>
          </p:nvSpPr>
          <p:spPr>
            <a:xfrm flipH="1">
              <a:off x="1041" y="2248"/>
              <a:ext cx="40" cy="6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60" name="Line 31"/>
            <p:cNvSpPr/>
            <p:nvPr/>
          </p:nvSpPr>
          <p:spPr>
            <a:xfrm>
              <a:off x="1033" y="2264"/>
              <a:ext cx="24" cy="2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61" name="Line 32"/>
            <p:cNvSpPr/>
            <p:nvPr/>
          </p:nvSpPr>
          <p:spPr>
            <a:xfrm flipH="1">
              <a:off x="1077" y="2228"/>
              <a:ext cx="40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62" name="Line 33"/>
            <p:cNvSpPr/>
            <p:nvPr/>
          </p:nvSpPr>
          <p:spPr>
            <a:xfrm flipH="1">
              <a:off x="1109" y="2207"/>
              <a:ext cx="40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63" name="Line 34"/>
            <p:cNvSpPr/>
            <p:nvPr/>
          </p:nvSpPr>
          <p:spPr>
            <a:xfrm>
              <a:off x="1153" y="2216"/>
              <a:ext cx="48" cy="2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64" name="Line 35"/>
            <p:cNvSpPr/>
            <p:nvPr/>
          </p:nvSpPr>
          <p:spPr>
            <a:xfrm>
              <a:off x="1137" y="2236"/>
              <a:ext cx="44" cy="1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65" name="Line 36"/>
            <p:cNvSpPr/>
            <p:nvPr/>
          </p:nvSpPr>
          <p:spPr>
            <a:xfrm flipH="1">
              <a:off x="1205" y="2156"/>
              <a:ext cx="24" cy="7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66" name="Line 37"/>
            <p:cNvSpPr/>
            <p:nvPr/>
          </p:nvSpPr>
          <p:spPr>
            <a:xfrm>
              <a:off x="1173" y="2200"/>
              <a:ext cx="36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67" name="Line 38"/>
            <p:cNvSpPr/>
            <p:nvPr/>
          </p:nvSpPr>
          <p:spPr>
            <a:xfrm flipH="1">
              <a:off x="1241" y="2128"/>
              <a:ext cx="16" cy="7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68" name="Line 39"/>
            <p:cNvSpPr/>
            <p:nvPr/>
          </p:nvSpPr>
          <p:spPr>
            <a:xfrm flipH="1">
              <a:off x="1273" y="2099"/>
              <a:ext cx="12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69" name="Line 40"/>
            <p:cNvSpPr/>
            <p:nvPr/>
          </p:nvSpPr>
          <p:spPr>
            <a:xfrm>
              <a:off x="1285" y="2096"/>
              <a:ext cx="60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70" name="Line 41"/>
            <p:cNvSpPr/>
            <p:nvPr/>
          </p:nvSpPr>
          <p:spPr>
            <a:xfrm>
              <a:off x="1277" y="2128"/>
              <a:ext cx="44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71" name="Line 42"/>
            <p:cNvSpPr/>
            <p:nvPr/>
          </p:nvSpPr>
          <p:spPr>
            <a:xfrm>
              <a:off x="1349" y="2015"/>
              <a:ext cx="4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72" name="Line 43"/>
            <p:cNvSpPr/>
            <p:nvPr/>
          </p:nvSpPr>
          <p:spPr>
            <a:xfrm>
              <a:off x="1317" y="2063"/>
              <a:ext cx="32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73" name="Line 44"/>
            <p:cNvSpPr/>
            <p:nvPr/>
          </p:nvSpPr>
          <p:spPr>
            <a:xfrm>
              <a:off x="1365" y="1984"/>
              <a:ext cx="8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74" name="Line 45"/>
            <p:cNvSpPr/>
            <p:nvPr/>
          </p:nvSpPr>
          <p:spPr>
            <a:xfrm>
              <a:off x="1385" y="1953"/>
              <a:ext cx="8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75" name="Line 46"/>
            <p:cNvSpPr/>
            <p:nvPr/>
          </p:nvSpPr>
          <p:spPr>
            <a:xfrm flipV="1">
              <a:off x="1385" y="1928"/>
              <a:ext cx="48" cy="2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76" name="Line 47"/>
            <p:cNvSpPr/>
            <p:nvPr/>
          </p:nvSpPr>
          <p:spPr>
            <a:xfrm flipV="1">
              <a:off x="1389" y="1960"/>
              <a:ext cx="32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77" name="Line 48"/>
            <p:cNvSpPr/>
            <p:nvPr/>
          </p:nvSpPr>
          <p:spPr>
            <a:xfrm>
              <a:off x="1421" y="1876"/>
              <a:ext cx="16" cy="4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78" name="Line 49"/>
            <p:cNvSpPr/>
            <p:nvPr/>
          </p:nvSpPr>
          <p:spPr>
            <a:xfrm flipV="1">
              <a:off x="1401" y="1904"/>
              <a:ext cx="28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79" name="Line 50"/>
            <p:cNvSpPr/>
            <p:nvPr/>
          </p:nvSpPr>
          <p:spPr>
            <a:xfrm>
              <a:off x="1437" y="1856"/>
              <a:ext cx="12" cy="3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80" name="Line 51"/>
            <p:cNvSpPr/>
            <p:nvPr/>
          </p:nvSpPr>
          <p:spPr>
            <a:xfrm>
              <a:off x="1449" y="1820"/>
              <a:ext cx="12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81" name="Line 52"/>
            <p:cNvSpPr/>
            <p:nvPr/>
          </p:nvSpPr>
          <p:spPr>
            <a:xfrm flipV="1">
              <a:off x="1449" y="1787"/>
              <a:ext cx="60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82" name="Line 53"/>
            <p:cNvSpPr/>
            <p:nvPr/>
          </p:nvSpPr>
          <p:spPr>
            <a:xfrm flipV="1">
              <a:off x="1457" y="1823"/>
              <a:ext cx="32" cy="21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83" name="Line 54"/>
            <p:cNvSpPr/>
            <p:nvPr/>
          </p:nvSpPr>
          <p:spPr>
            <a:xfrm>
              <a:off x="1501" y="1732"/>
              <a:ext cx="12" cy="5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84" name="Line 55"/>
            <p:cNvSpPr/>
            <p:nvPr/>
          </p:nvSpPr>
          <p:spPr>
            <a:xfrm flipV="1">
              <a:off x="1469" y="1763"/>
              <a:ext cx="40" cy="21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85" name="Line 56"/>
            <p:cNvSpPr/>
            <p:nvPr/>
          </p:nvSpPr>
          <p:spPr>
            <a:xfrm>
              <a:off x="1517" y="1708"/>
              <a:ext cx="8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86" name="Line 57"/>
            <p:cNvSpPr/>
            <p:nvPr/>
          </p:nvSpPr>
          <p:spPr>
            <a:xfrm>
              <a:off x="1537" y="1683"/>
              <a:ext cx="8" cy="5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87" name="Line 58"/>
            <p:cNvSpPr/>
            <p:nvPr/>
          </p:nvSpPr>
          <p:spPr>
            <a:xfrm flipV="1">
              <a:off x="1537" y="1664"/>
              <a:ext cx="68" cy="2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88" name="Line 59"/>
            <p:cNvSpPr/>
            <p:nvPr/>
          </p:nvSpPr>
          <p:spPr>
            <a:xfrm flipV="1">
              <a:off x="1541" y="1691"/>
              <a:ext cx="36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89" name="Line 60"/>
            <p:cNvSpPr/>
            <p:nvPr/>
          </p:nvSpPr>
          <p:spPr>
            <a:xfrm flipH="1">
              <a:off x="1605" y="1612"/>
              <a:ext cx="0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90" name="Line 61"/>
            <p:cNvSpPr/>
            <p:nvPr/>
          </p:nvSpPr>
          <p:spPr>
            <a:xfrm flipH="1">
              <a:off x="1621" y="1588"/>
              <a:ext cx="4" cy="5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91" name="Line 62"/>
            <p:cNvSpPr/>
            <p:nvPr/>
          </p:nvSpPr>
          <p:spPr>
            <a:xfrm flipH="1">
              <a:off x="1645" y="1559"/>
              <a:ext cx="4" cy="6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92" name="Line 63"/>
            <p:cNvSpPr/>
            <p:nvPr/>
          </p:nvSpPr>
          <p:spPr>
            <a:xfrm flipV="1">
              <a:off x="1565" y="1640"/>
              <a:ext cx="36" cy="1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93" name="Line 64"/>
            <p:cNvSpPr/>
            <p:nvPr/>
          </p:nvSpPr>
          <p:spPr>
            <a:xfrm flipV="1">
              <a:off x="1653" y="1552"/>
              <a:ext cx="64" cy="1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94" name="Line 65"/>
            <p:cNvSpPr/>
            <p:nvPr/>
          </p:nvSpPr>
          <p:spPr>
            <a:xfrm flipV="1">
              <a:off x="1645" y="1583"/>
              <a:ext cx="44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95" name="Line 66"/>
            <p:cNvSpPr/>
            <p:nvPr/>
          </p:nvSpPr>
          <p:spPr>
            <a:xfrm flipH="1">
              <a:off x="1721" y="1480"/>
              <a:ext cx="20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96" name="Line 67"/>
            <p:cNvSpPr/>
            <p:nvPr/>
          </p:nvSpPr>
          <p:spPr>
            <a:xfrm flipV="1">
              <a:off x="1685" y="1528"/>
              <a:ext cx="44" cy="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97" name="Line 68"/>
            <p:cNvSpPr/>
            <p:nvPr/>
          </p:nvSpPr>
          <p:spPr>
            <a:xfrm flipH="1">
              <a:off x="1749" y="1456"/>
              <a:ext cx="20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98" name="Line 69"/>
            <p:cNvSpPr/>
            <p:nvPr/>
          </p:nvSpPr>
          <p:spPr>
            <a:xfrm flipH="1">
              <a:off x="1777" y="1432"/>
              <a:ext cx="20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099" name="Line 70"/>
            <p:cNvSpPr/>
            <p:nvPr/>
          </p:nvSpPr>
          <p:spPr>
            <a:xfrm flipV="1">
              <a:off x="1797" y="1427"/>
              <a:ext cx="64" cy="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00" name="Line 71"/>
            <p:cNvSpPr/>
            <p:nvPr/>
          </p:nvSpPr>
          <p:spPr>
            <a:xfrm flipV="1">
              <a:off x="1793" y="1451"/>
              <a:ext cx="48" cy="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01" name="Line 72"/>
            <p:cNvSpPr/>
            <p:nvPr/>
          </p:nvSpPr>
          <p:spPr>
            <a:xfrm flipH="1">
              <a:off x="1865" y="1368"/>
              <a:ext cx="12" cy="5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02" name="Line 73"/>
            <p:cNvSpPr/>
            <p:nvPr/>
          </p:nvSpPr>
          <p:spPr>
            <a:xfrm>
              <a:off x="1829" y="1400"/>
              <a:ext cx="40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03" name="Line 74"/>
            <p:cNvSpPr/>
            <p:nvPr/>
          </p:nvSpPr>
          <p:spPr>
            <a:xfrm flipH="1">
              <a:off x="1893" y="1336"/>
              <a:ext cx="12" cy="6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04" name="Line 75"/>
            <p:cNvSpPr/>
            <p:nvPr/>
          </p:nvSpPr>
          <p:spPr>
            <a:xfrm flipH="1">
              <a:off x="1921" y="1311"/>
              <a:ext cx="8" cy="6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05" name="Line 76"/>
            <p:cNvSpPr/>
            <p:nvPr/>
          </p:nvSpPr>
          <p:spPr>
            <a:xfrm flipV="1">
              <a:off x="1929" y="1312"/>
              <a:ext cx="68" cy="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06" name="Line 77"/>
            <p:cNvSpPr/>
            <p:nvPr/>
          </p:nvSpPr>
          <p:spPr>
            <a:xfrm>
              <a:off x="1925" y="1336"/>
              <a:ext cx="48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07" name="Line 78"/>
            <p:cNvSpPr/>
            <p:nvPr/>
          </p:nvSpPr>
          <p:spPr>
            <a:xfrm flipH="1">
              <a:off x="1997" y="1244"/>
              <a:ext cx="20" cy="6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08" name="Line 79"/>
            <p:cNvSpPr/>
            <p:nvPr/>
          </p:nvSpPr>
          <p:spPr>
            <a:xfrm>
              <a:off x="1965" y="1288"/>
              <a:ext cx="40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09" name="Line 80"/>
            <p:cNvSpPr/>
            <p:nvPr/>
          </p:nvSpPr>
          <p:spPr>
            <a:xfrm flipH="1">
              <a:off x="2025" y="1224"/>
              <a:ext cx="16" cy="6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10" name="Line 81"/>
            <p:cNvSpPr/>
            <p:nvPr/>
          </p:nvSpPr>
          <p:spPr>
            <a:xfrm flipH="1">
              <a:off x="2057" y="1200"/>
              <a:ext cx="16" cy="6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11" name="Line 82"/>
            <p:cNvSpPr/>
            <p:nvPr/>
          </p:nvSpPr>
          <p:spPr>
            <a:xfrm>
              <a:off x="2073" y="1200"/>
              <a:ext cx="84" cy="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12" name="Line 83"/>
            <p:cNvSpPr/>
            <p:nvPr/>
          </p:nvSpPr>
          <p:spPr>
            <a:xfrm>
              <a:off x="2065" y="1224"/>
              <a:ext cx="56" cy="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13" name="Line 84"/>
            <p:cNvSpPr/>
            <p:nvPr/>
          </p:nvSpPr>
          <p:spPr>
            <a:xfrm flipH="1">
              <a:off x="2145" y="1160"/>
              <a:ext cx="28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14" name="Line 85"/>
            <p:cNvSpPr/>
            <p:nvPr/>
          </p:nvSpPr>
          <p:spPr>
            <a:xfrm>
              <a:off x="2109" y="1179"/>
              <a:ext cx="52" cy="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15" name="Line 86"/>
            <p:cNvSpPr/>
            <p:nvPr/>
          </p:nvSpPr>
          <p:spPr>
            <a:xfrm flipH="1">
              <a:off x="2181" y="1148"/>
              <a:ext cx="20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16" name="Line 87"/>
            <p:cNvSpPr/>
            <p:nvPr/>
          </p:nvSpPr>
          <p:spPr>
            <a:xfrm flipH="1">
              <a:off x="2209" y="1144"/>
              <a:ext cx="16" cy="4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17" name="Line 88"/>
            <p:cNvSpPr/>
            <p:nvPr/>
          </p:nvSpPr>
          <p:spPr>
            <a:xfrm>
              <a:off x="2277" y="1140"/>
              <a:ext cx="24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18" name="Line 89"/>
            <p:cNvSpPr/>
            <p:nvPr/>
          </p:nvSpPr>
          <p:spPr>
            <a:xfrm flipV="1">
              <a:off x="2309" y="1160"/>
              <a:ext cx="48" cy="2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19" name="Line 90"/>
            <p:cNvSpPr/>
            <p:nvPr/>
          </p:nvSpPr>
          <p:spPr>
            <a:xfrm flipV="1">
              <a:off x="2345" y="1180"/>
              <a:ext cx="32" cy="2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20" name="Line 91"/>
            <p:cNvSpPr/>
            <p:nvPr/>
          </p:nvSpPr>
          <p:spPr>
            <a:xfrm>
              <a:off x="2309" y="1144"/>
              <a:ext cx="20" cy="3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21" name="Text Box 92"/>
            <p:cNvSpPr txBox="1"/>
            <p:nvPr/>
          </p:nvSpPr>
          <p:spPr>
            <a:xfrm>
              <a:off x="341" y="2004"/>
              <a:ext cx="790" cy="309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1" indent="0" algn="just" eaLnBrk="1" hangingPunct="1"/>
              <a:r>
                <a:rPr lang="en-US" altLang="zh-CN" sz="2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BM</a:t>
              </a:r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4122" name="Text Box 93"/>
            <p:cNvSpPr txBox="1"/>
            <p:nvPr/>
          </p:nvSpPr>
          <p:spPr>
            <a:xfrm>
              <a:off x="1953" y="907"/>
              <a:ext cx="246" cy="189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1" indent="0" algn="just" eaLnBrk="1" hangingPunct="1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B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4123" name="Text Box 95"/>
            <p:cNvSpPr txBox="1"/>
            <p:nvPr/>
          </p:nvSpPr>
          <p:spPr>
            <a:xfrm>
              <a:off x="999" y="2366"/>
              <a:ext cx="1124" cy="245"/>
            </a:xfrm>
            <a:prstGeom prst="rect">
              <a:avLst/>
            </a:prstGeom>
            <a:solidFill>
              <a:srgbClr val="CCEC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1" indent="0" algn="just" eaLnBrk="1" hangingPunct="1"/>
              <a:r>
                <a:rPr lang="en-US" altLang="zh-CN" sz="14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D</a:t>
              </a:r>
              <a:r>
                <a:rPr lang="en-US" altLang="zh-CN" sz="1400" i="1" baseline="-25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AB</a:t>
              </a:r>
              <a:r>
                <a:rPr lang="zh-CN" altLang="en-US" sz="14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＝</a:t>
              </a:r>
              <a:r>
                <a:rPr lang="en-US" altLang="zh-CN" sz="14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50m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4124" name="Rectangle 97"/>
            <p:cNvSpPr/>
            <p:nvPr/>
          </p:nvSpPr>
          <p:spPr>
            <a:xfrm>
              <a:off x="2517" y="1525"/>
              <a:ext cx="899" cy="329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4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1400" i="1" baseline="-25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AB</a:t>
              </a:r>
              <a:r>
                <a:rPr lang="zh-CN" altLang="en-US" sz="14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＝＋</a:t>
              </a:r>
              <a:r>
                <a:rPr lang="en-US" altLang="zh-CN" sz="14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12.500m</a:t>
              </a:r>
            </a:p>
          </p:txBody>
        </p:sp>
      </p:grpSp>
      <p:grpSp>
        <p:nvGrpSpPr>
          <p:cNvPr id="3" name="Group 99"/>
          <p:cNvGrpSpPr>
            <a:grpSpLocks noChangeAspect="1"/>
          </p:cNvGrpSpPr>
          <p:nvPr/>
        </p:nvGrpSpPr>
        <p:grpSpPr>
          <a:xfrm>
            <a:off x="1524000" y="3429000"/>
            <a:ext cx="9144000" cy="3159125"/>
            <a:chOff x="1309" y="2440"/>
            <a:chExt cx="15374" cy="5314"/>
          </a:xfrm>
        </p:grpSpPr>
        <p:sp>
          <p:nvSpPr>
            <p:cNvPr id="44126" name="AutoShape 100"/>
            <p:cNvSpPr>
              <a:spLocks noChangeAspect="1"/>
            </p:cNvSpPr>
            <p:nvPr/>
          </p:nvSpPr>
          <p:spPr>
            <a:xfrm>
              <a:off x="1309" y="2440"/>
              <a:ext cx="15374" cy="5314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4127" name="Oval 101"/>
            <p:cNvSpPr/>
            <p:nvPr/>
          </p:nvSpPr>
          <p:spPr>
            <a:xfrm>
              <a:off x="2877" y="5683"/>
              <a:ext cx="132" cy="141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4128" name="AutoShape 102" descr="20%"/>
            <p:cNvSpPr/>
            <p:nvPr/>
          </p:nvSpPr>
          <p:spPr>
            <a:xfrm rot="10800000">
              <a:off x="2779" y="5755"/>
              <a:ext cx="336" cy="381"/>
            </a:xfrm>
            <a:custGeom>
              <a:cxnLst>
                <a:cxn ang="0">
                  <a:pos x="0" y="0"/>
                </a:cxn>
                <a:cxn ang="0">
                  <a:pos x="5400" y="21600"/>
                </a:cxn>
                <a:cxn ang="0">
                  <a:pos x="16200" y="21600"/>
                </a:cxn>
                <a:cxn ang="0">
                  <a:pos x="21600" y="0"/>
                </a:cxn>
                <a:cxn ang="0">
                  <a:pos x="0" y="0"/>
                </a:cxn>
              </a:cxnLst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pattFill prst="pct20">
              <a:fgClr>
                <a:srgbClr val="000000"/>
              </a:fgClr>
              <a:bgClr>
                <a:srgbClr val="CCECFF"/>
              </a:bgClr>
            </a:pattFill>
            <a:ln w="1905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129" name="AutoShape 103"/>
            <p:cNvSpPr/>
            <p:nvPr/>
          </p:nvSpPr>
          <p:spPr>
            <a:xfrm rot="5400000">
              <a:off x="13468" y="4013"/>
              <a:ext cx="660" cy="166"/>
            </a:xfrm>
            <a:prstGeom prst="homePlate">
              <a:avLst>
                <a:gd name="adj" fmla="val 99342"/>
              </a:avLst>
            </a:prstGeom>
            <a:solidFill>
              <a:srgbClr val="FFFFFF">
                <a:alpha val="0"/>
              </a:srgbClr>
            </a:solidFill>
            <a:ln w="1905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4130" name="Line 104"/>
            <p:cNvSpPr/>
            <p:nvPr/>
          </p:nvSpPr>
          <p:spPr>
            <a:xfrm>
              <a:off x="2925" y="5686"/>
              <a:ext cx="11840" cy="3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31" name="Freeform 105"/>
            <p:cNvSpPr/>
            <p:nvPr/>
          </p:nvSpPr>
          <p:spPr>
            <a:xfrm>
              <a:off x="2080" y="5820"/>
              <a:ext cx="765" cy="60"/>
            </a:xfrm>
            <a:custGeom>
              <a:cxnLst>
                <a:cxn ang="0">
                  <a:pos x="0" y="60"/>
                </a:cxn>
                <a:cxn ang="0">
                  <a:pos x="240" y="45"/>
                </a:cxn>
                <a:cxn ang="0">
                  <a:pos x="465" y="30"/>
                </a:cxn>
                <a:cxn ang="0">
                  <a:pos x="765" y="0"/>
                </a:cxn>
              </a:cxnLst>
              <a:rect l="l" t="t" r="r" b="b"/>
              <a:pathLst>
                <a:path w="765" h="60">
                  <a:moveTo>
                    <a:pt x="0" y="60"/>
                  </a:moveTo>
                  <a:cubicBezTo>
                    <a:pt x="40" y="55"/>
                    <a:pt x="163" y="50"/>
                    <a:pt x="240" y="45"/>
                  </a:cubicBezTo>
                  <a:cubicBezTo>
                    <a:pt x="317" y="40"/>
                    <a:pt x="378" y="37"/>
                    <a:pt x="465" y="30"/>
                  </a:cubicBezTo>
                  <a:cubicBezTo>
                    <a:pt x="552" y="23"/>
                    <a:pt x="703" y="6"/>
                    <a:pt x="765" y="0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132" name="Freeform 106"/>
            <p:cNvSpPr/>
            <p:nvPr/>
          </p:nvSpPr>
          <p:spPr>
            <a:xfrm>
              <a:off x="3039" y="2643"/>
              <a:ext cx="10681" cy="3148"/>
            </a:xfrm>
            <a:custGeom>
              <a:cxnLst>
                <a:cxn ang="0">
                  <a:pos x="0" y="3148"/>
                </a:cxn>
                <a:cxn ang="0">
                  <a:pos x="450" y="3058"/>
                </a:cxn>
                <a:cxn ang="0">
                  <a:pos x="1051" y="2892"/>
                </a:cxn>
                <a:cxn ang="0">
                  <a:pos x="1501" y="2697"/>
                </a:cxn>
                <a:cxn ang="0">
                  <a:pos x="1936" y="2577"/>
                </a:cxn>
                <a:cxn ang="0">
                  <a:pos x="2341" y="2367"/>
                </a:cxn>
                <a:cxn ang="0">
                  <a:pos x="2851" y="2277"/>
                </a:cxn>
                <a:cxn ang="0">
                  <a:pos x="3526" y="2052"/>
                </a:cxn>
                <a:cxn ang="0">
                  <a:pos x="3856" y="1692"/>
                </a:cxn>
                <a:cxn ang="0">
                  <a:pos x="4111" y="1557"/>
                </a:cxn>
                <a:cxn ang="0">
                  <a:pos x="4576" y="1347"/>
                </a:cxn>
                <a:cxn ang="0">
                  <a:pos x="5011" y="1242"/>
                </a:cxn>
                <a:cxn ang="0">
                  <a:pos x="5431" y="1137"/>
                </a:cxn>
                <a:cxn ang="0">
                  <a:pos x="5986" y="957"/>
                </a:cxn>
                <a:cxn ang="0">
                  <a:pos x="6286" y="852"/>
                </a:cxn>
                <a:cxn ang="0">
                  <a:pos x="6766" y="762"/>
                </a:cxn>
                <a:cxn ang="0">
                  <a:pos x="7291" y="507"/>
                </a:cxn>
                <a:cxn ang="0">
                  <a:pos x="7831" y="342"/>
                </a:cxn>
                <a:cxn ang="0">
                  <a:pos x="8146" y="162"/>
                </a:cxn>
                <a:cxn ang="0">
                  <a:pos x="8581" y="12"/>
                </a:cxn>
                <a:cxn ang="0">
                  <a:pos x="8971" y="237"/>
                </a:cxn>
                <a:cxn ang="0">
                  <a:pos x="9526" y="762"/>
                </a:cxn>
                <a:cxn ang="0">
                  <a:pos x="10126" y="1092"/>
                </a:cxn>
                <a:cxn ang="0">
                  <a:pos x="10681" y="1227"/>
                </a:cxn>
              </a:cxnLst>
              <a:rect l="l" t="t" r="r" b="b"/>
              <a:pathLst>
                <a:path w="10681" h="3148">
                  <a:moveTo>
                    <a:pt x="0" y="3148"/>
                  </a:moveTo>
                  <a:cubicBezTo>
                    <a:pt x="155" y="3126"/>
                    <a:pt x="275" y="3101"/>
                    <a:pt x="450" y="3058"/>
                  </a:cubicBezTo>
                  <a:cubicBezTo>
                    <a:pt x="625" y="3015"/>
                    <a:pt x="876" y="2952"/>
                    <a:pt x="1051" y="2892"/>
                  </a:cubicBezTo>
                  <a:cubicBezTo>
                    <a:pt x="1226" y="2832"/>
                    <a:pt x="1354" y="2750"/>
                    <a:pt x="1501" y="2697"/>
                  </a:cubicBezTo>
                  <a:cubicBezTo>
                    <a:pt x="1648" y="2644"/>
                    <a:pt x="1796" y="2632"/>
                    <a:pt x="1936" y="2577"/>
                  </a:cubicBezTo>
                  <a:cubicBezTo>
                    <a:pt x="2076" y="2522"/>
                    <a:pt x="2189" y="2417"/>
                    <a:pt x="2341" y="2367"/>
                  </a:cubicBezTo>
                  <a:cubicBezTo>
                    <a:pt x="2493" y="2317"/>
                    <a:pt x="2654" y="2329"/>
                    <a:pt x="2851" y="2277"/>
                  </a:cubicBezTo>
                  <a:cubicBezTo>
                    <a:pt x="3048" y="2225"/>
                    <a:pt x="3358" y="2150"/>
                    <a:pt x="3526" y="2052"/>
                  </a:cubicBezTo>
                  <a:cubicBezTo>
                    <a:pt x="3694" y="1954"/>
                    <a:pt x="3758" y="1774"/>
                    <a:pt x="3856" y="1692"/>
                  </a:cubicBezTo>
                  <a:cubicBezTo>
                    <a:pt x="3954" y="1610"/>
                    <a:pt x="3991" y="1614"/>
                    <a:pt x="4111" y="1557"/>
                  </a:cubicBezTo>
                  <a:cubicBezTo>
                    <a:pt x="4231" y="1500"/>
                    <a:pt x="4426" y="1399"/>
                    <a:pt x="4576" y="1347"/>
                  </a:cubicBezTo>
                  <a:cubicBezTo>
                    <a:pt x="4726" y="1295"/>
                    <a:pt x="4868" y="1277"/>
                    <a:pt x="5011" y="1242"/>
                  </a:cubicBezTo>
                  <a:cubicBezTo>
                    <a:pt x="5154" y="1207"/>
                    <a:pt x="5269" y="1184"/>
                    <a:pt x="5431" y="1137"/>
                  </a:cubicBezTo>
                  <a:cubicBezTo>
                    <a:pt x="5593" y="1090"/>
                    <a:pt x="5844" y="1004"/>
                    <a:pt x="5986" y="957"/>
                  </a:cubicBezTo>
                  <a:cubicBezTo>
                    <a:pt x="6128" y="910"/>
                    <a:pt x="6156" y="884"/>
                    <a:pt x="6286" y="852"/>
                  </a:cubicBezTo>
                  <a:cubicBezTo>
                    <a:pt x="6416" y="820"/>
                    <a:pt x="6599" y="819"/>
                    <a:pt x="6766" y="762"/>
                  </a:cubicBezTo>
                  <a:cubicBezTo>
                    <a:pt x="6933" y="705"/>
                    <a:pt x="7114" y="577"/>
                    <a:pt x="7291" y="507"/>
                  </a:cubicBezTo>
                  <a:cubicBezTo>
                    <a:pt x="7468" y="437"/>
                    <a:pt x="7688" y="400"/>
                    <a:pt x="7831" y="342"/>
                  </a:cubicBezTo>
                  <a:cubicBezTo>
                    <a:pt x="7974" y="284"/>
                    <a:pt x="8021" y="217"/>
                    <a:pt x="8146" y="162"/>
                  </a:cubicBezTo>
                  <a:cubicBezTo>
                    <a:pt x="8271" y="107"/>
                    <a:pt x="8444" y="0"/>
                    <a:pt x="8581" y="12"/>
                  </a:cubicBezTo>
                  <a:cubicBezTo>
                    <a:pt x="8718" y="24"/>
                    <a:pt x="8814" y="112"/>
                    <a:pt x="8971" y="237"/>
                  </a:cubicBezTo>
                  <a:cubicBezTo>
                    <a:pt x="9128" y="362"/>
                    <a:pt x="9334" y="620"/>
                    <a:pt x="9526" y="762"/>
                  </a:cubicBezTo>
                  <a:cubicBezTo>
                    <a:pt x="9718" y="904"/>
                    <a:pt x="9934" y="1015"/>
                    <a:pt x="10126" y="1092"/>
                  </a:cubicBezTo>
                  <a:cubicBezTo>
                    <a:pt x="10318" y="1169"/>
                    <a:pt x="10565" y="1199"/>
                    <a:pt x="10681" y="1227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133" name="Freeform 107"/>
            <p:cNvSpPr/>
            <p:nvPr/>
          </p:nvSpPr>
          <p:spPr>
            <a:xfrm>
              <a:off x="13885" y="3871"/>
              <a:ext cx="494" cy="30"/>
            </a:xfrm>
            <a:custGeom>
              <a:cxnLst>
                <a:cxn ang="0">
                  <a:pos x="0" y="0"/>
                </a:cxn>
                <a:cxn ang="0">
                  <a:pos x="270" y="15"/>
                </a:cxn>
                <a:cxn ang="0">
                  <a:pos x="494" y="30"/>
                </a:cxn>
              </a:cxnLst>
              <a:rect l="l" t="t" r="r" b="b"/>
              <a:pathLst>
                <a:path w="492" h="30">
                  <a:moveTo>
                    <a:pt x="0" y="0"/>
                  </a:moveTo>
                  <a:cubicBezTo>
                    <a:pt x="94" y="5"/>
                    <a:pt x="188" y="10"/>
                    <a:pt x="270" y="15"/>
                  </a:cubicBezTo>
                  <a:cubicBezTo>
                    <a:pt x="352" y="20"/>
                    <a:pt x="457" y="28"/>
                    <a:pt x="494" y="30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134" name="Line 108"/>
            <p:cNvSpPr/>
            <p:nvPr/>
          </p:nvSpPr>
          <p:spPr>
            <a:xfrm flipH="1">
              <a:off x="2049" y="5866"/>
              <a:ext cx="196" cy="15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35" name="Line 109"/>
            <p:cNvSpPr/>
            <p:nvPr/>
          </p:nvSpPr>
          <p:spPr>
            <a:xfrm flipH="1">
              <a:off x="2169" y="5866"/>
              <a:ext cx="180" cy="15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36" name="Line 110"/>
            <p:cNvSpPr/>
            <p:nvPr/>
          </p:nvSpPr>
          <p:spPr>
            <a:xfrm flipH="1">
              <a:off x="2289" y="5851"/>
              <a:ext cx="166" cy="16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37" name="Line 111"/>
            <p:cNvSpPr/>
            <p:nvPr/>
          </p:nvSpPr>
          <p:spPr>
            <a:xfrm>
              <a:off x="2439" y="5851"/>
              <a:ext cx="166" cy="13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38" name="Line 112"/>
            <p:cNvSpPr/>
            <p:nvPr/>
          </p:nvSpPr>
          <p:spPr>
            <a:xfrm>
              <a:off x="2395" y="5911"/>
              <a:ext cx="120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39" name="Line 113"/>
            <p:cNvSpPr/>
            <p:nvPr/>
          </p:nvSpPr>
          <p:spPr>
            <a:xfrm flipH="1">
              <a:off x="2619" y="5836"/>
              <a:ext cx="150" cy="15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40" name="Line 114"/>
            <p:cNvSpPr/>
            <p:nvPr/>
          </p:nvSpPr>
          <p:spPr>
            <a:xfrm>
              <a:off x="2559" y="5851"/>
              <a:ext cx="120" cy="7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41" name="Line 115"/>
            <p:cNvSpPr/>
            <p:nvPr/>
          </p:nvSpPr>
          <p:spPr>
            <a:xfrm flipH="1">
              <a:off x="2755" y="5881"/>
              <a:ext cx="74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42" name="Line 116"/>
            <p:cNvSpPr/>
            <p:nvPr/>
          </p:nvSpPr>
          <p:spPr>
            <a:xfrm>
              <a:off x="3039" y="5791"/>
              <a:ext cx="196" cy="10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43" name="Line 117"/>
            <p:cNvSpPr/>
            <p:nvPr/>
          </p:nvSpPr>
          <p:spPr>
            <a:xfrm flipV="1">
              <a:off x="3235" y="5716"/>
              <a:ext cx="164" cy="18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44" name="Line 118"/>
            <p:cNvSpPr/>
            <p:nvPr/>
          </p:nvSpPr>
          <p:spPr>
            <a:xfrm>
              <a:off x="3189" y="5761"/>
              <a:ext cx="106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45" name="Line 119"/>
            <p:cNvSpPr/>
            <p:nvPr/>
          </p:nvSpPr>
          <p:spPr>
            <a:xfrm flipH="1">
              <a:off x="3369" y="5671"/>
              <a:ext cx="150" cy="19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46" name="Line 120"/>
            <p:cNvSpPr/>
            <p:nvPr/>
          </p:nvSpPr>
          <p:spPr>
            <a:xfrm flipH="1">
              <a:off x="3489" y="5656"/>
              <a:ext cx="136" cy="2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47" name="Line 121"/>
            <p:cNvSpPr/>
            <p:nvPr/>
          </p:nvSpPr>
          <p:spPr>
            <a:xfrm>
              <a:off x="3623" y="5671"/>
              <a:ext cx="210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48" name="Line 122"/>
            <p:cNvSpPr/>
            <p:nvPr/>
          </p:nvSpPr>
          <p:spPr>
            <a:xfrm>
              <a:off x="3579" y="5731"/>
              <a:ext cx="120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49" name="Line 123"/>
            <p:cNvSpPr/>
            <p:nvPr/>
          </p:nvSpPr>
          <p:spPr>
            <a:xfrm flipH="1">
              <a:off x="3835" y="5566"/>
              <a:ext cx="134" cy="2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50" name="Line 124"/>
            <p:cNvSpPr/>
            <p:nvPr/>
          </p:nvSpPr>
          <p:spPr>
            <a:xfrm>
              <a:off x="3775" y="5626"/>
              <a:ext cx="90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51" name="Line 125"/>
            <p:cNvSpPr/>
            <p:nvPr/>
          </p:nvSpPr>
          <p:spPr>
            <a:xfrm flipH="1">
              <a:off x="3985" y="5536"/>
              <a:ext cx="90" cy="19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52" name="Line 126"/>
            <p:cNvSpPr/>
            <p:nvPr/>
          </p:nvSpPr>
          <p:spPr>
            <a:xfrm flipH="1">
              <a:off x="4105" y="5491"/>
              <a:ext cx="74" cy="19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53" name="Line 127"/>
            <p:cNvSpPr/>
            <p:nvPr/>
          </p:nvSpPr>
          <p:spPr>
            <a:xfrm>
              <a:off x="4179" y="5491"/>
              <a:ext cx="226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54" name="Line 128"/>
            <p:cNvSpPr/>
            <p:nvPr/>
          </p:nvSpPr>
          <p:spPr>
            <a:xfrm>
              <a:off x="4149" y="5566"/>
              <a:ext cx="134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55" name="Line 129"/>
            <p:cNvSpPr/>
            <p:nvPr/>
          </p:nvSpPr>
          <p:spPr>
            <a:xfrm flipH="1">
              <a:off x="4419" y="5341"/>
              <a:ext cx="106" cy="22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56" name="Line 130"/>
            <p:cNvSpPr/>
            <p:nvPr/>
          </p:nvSpPr>
          <p:spPr>
            <a:xfrm>
              <a:off x="4313" y="5431"/>
              <a:ext cx="136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57" name="Line 131"/>
            <p:cNvSpPr/>
            <p:nvPr/>
          </p:nvSpPr>
          <p:spPr>
            <a:xfrm flipH="1">
              <a:off x="4555" y="5311"/>
              <a:ext cx="74" cy="16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58" name="Line 132"/>
            <p:cNvSpPr/>
            <p:nvPr/>
          </p:nvSpPr>
          <p:spPr>
            <a:xfrm flipH="1">
              <a:off x="4659" y="5281"/>
              <a:ext cx="74" cy="16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59" name="Line 133"/>
            <p:cNvSpPr/>
            <p:nvPr/>
          </p:nvSpPr>
          <p:spPr>
            <a:xfrm>
              <a:off x="4735" y="5281"/>
              <a:ext cx="224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60" name="Line 134"/>
            <p:cNvSpPr/>
            <p:nvPr/>
          </p:nvSpPr>
          <p:spPr>
            <a:xfrm>
              <a:off x="4705" y="5356"/>
              <a:ext cx="134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61" name="Line 135"/>
            <p:cNvSpPr/>
            <p:nvPr/>
          </p:nvSpPr>
          <p:spPr>
            <a:xfrm flipH="1">
              <a:off x="5005" y="5161"/>
              <a:ext cx="90" cy="2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62" name="Line 136"/>
            <p:cNvSpPr/>
            <p:nvPr/>
          </p:nvSpPr>
          <p:spPr>
            <a:xfrm>
              <a:off x="4899" y="5251"/>
              <a:ext cx="120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63" name="Line 137"/>
            <p:cNvSpPr/>
            <p:nvPr/>
          </p:nvSpPr>
          <p:spPr>
            <a:xfrm flipH="1">
              <a:off x="5109" y="5101"/>
              <a:ext cx="90" cy="2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64" name="Line 138"/>
            <p:cNvSpPr/>
            <p:nvPr/>
          </p:nvSpPr>
          <p:spPr>
            <a:xfrm flipH="1">
              <a:off x="5213" y="5041"/>
              <a:ext cx="106" cy="22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65" name="Line 139"/>
            <p:cNvSpPr/>
            <p:nvPr/>
          </p:nvSpPr>
          <p:spPr>
            <a:xfrm>
              <a:off x="5335" y="5011"/>
              <a:ext cx="254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66" name="Line 140"/>
            <p:cNvSpPr/>
            <p:nvPr/>
          </p:nvSpPr>
          <p:spPr>
            <a:xfrm>
              <a:off x="5289" y="5086"/>
              <a:ext cx="136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67" name="Line 141"/>
            <p:cNvSpPr/>
            <p:nvPr/>
          </p:nvSpPr>
          <p:spPr>
            <a:xfrm flipH="1">
              <a:off x="5619" y="4951"/>
              <a:ext cx="106" cy="15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68" name="Line 142"/>
            <p:cNvSpPr/>
            <p:nvPr/>
          </p:nvSpPr>
          <p:spPr>
            <a:xfrm flipH="1">
              <a:off x="5725" y="4921"/>
              <a:ext cx="134" cy="18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69" name="Line 143"/>
            <p:cNvSpPr/>
            <p:nvPr/>
          </p:nvSpPr>
          <p:spPr>
            <a:xfrm flipH="1">
              <a:off x="5875" y="4891"/>
              <a:ext cx="120" cy="18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70" name="Line 144"/>
            <p:cNvSpPr/>
            <p:nvPr/>
          </p:nvSpPr>
          <p:spPr>
            <a:xfrm flipH="1" flipV="1">
              <a:off x="5529" y="4981"/>
              <a:ext cx="150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71" name="Line 145"/>
            <p:cNvSpPr/>
            <p:nvPr/>
          </p:nvSpPr>
          <p:spPr>
            <a:xfrm>
              <a:off x="5995" y="4891"/>
              <a:ext cx="210" cy="10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72" name="Line 146"/>
            <p:cNvSpPr/>
            <p:nvPr/>
          </p:nvSpPr>
          <p:spPr>
            <a:xfrm>
              <a:off x="5935" y="4951"/>
              <a:ext cx="166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73" name="Line 147"/>
            <p:cNvSpPr/>
            <p:nvPr/>
          </p:nvSpPr>
          <p:spPr>
            <a:xfrm flipV="1">
              <a:off x="6189" y="4801"/>
              <a:ext cx="120" cy="19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74" name="Line 148"/>
            <p:cNvSpPr/>
            <p:nvPr/>
          </p:nvSpPr>
          <p:spPr>
            <a:xfrm flipH="1">
              <a:off x="6325" y="4756"/>
              <a:ext cx="90" cy="19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75" name="Line 149"/>
            <p:cNvSpPr/>
            <p:nvPr/>
          </p:nvSpPr>
          <p:spPr>
            <a:xfrm flipH="1">
              <a:off x="6429" y="4711"/>
              <a:ext cx="90" cy="2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76" name="Line 150"/>
            <p:cNvSpPr/>
            <p:nvPr/>
          </p:nvSpPr>
          <p:spPr>
            <a:xfrm flipH="1" flipV="1">
              <a:off x="6129" y="4846"/>
              <a:ext cx="106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77" name="Line 151"/>
            <p:cNvSpPr/>
            <p:nvPr/>
          </p:nvSpPr>
          <p:spPr>
            <a:xfrm>
              <a:off x="6519" y="4711"/>
              <a:ext cx="226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78" name="Line 152"/>
            <p:cNvSpPr/>
            <p:nvPr/>
          </p:nvSpPr>
          <p:spPr>
            <a:xfrm>
              <a:off x="6475" y="4801"/>
              <a:ext cx="180" cy="1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79" name="Line 153"/>
            <p:cNvSpPr/>
            <p:nvPr/>
          </p:nvSpPr>
          <p:spPr>
            <a:xfrm flipH="1">
              <a:off x="6745" y="4471"/>
              <a:ext cx="44" cy="25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80" name="Line 154"/>
            <p:cNvSpPr/>
            <p:nvPr/>
          </p:nvSpPr>
          <p:spPr>
            <a:xfrm flipH="1">
              <a:off x="6865" y="4336"/>
              <a:ext cx="14" cy="24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81" name="Line 155"/>
            <p:cNvSpPr/>
            <p:nvPr/>
          </p:nvSpPr>
          <p:spPr>
            <a:xfrm flipH="1">
              <a:off x="6955" y="4291"/>
              <a:ext cx="14" cy="18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82" name="Line 156"/>
            <p:cNvSpPr/>
            <p:nvPr/>
          </p:nvSpPr>
          <p:spPr>
            <a:xfrm>
              <a:off x="6655" y="4621"/>
              <a:ext cx="104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83" name="Line 157"/>
            <p:cNvSpPr/>
            <p:nvPr/>
          </p:nvSpPr>
          <p:spPr>
            <a:xfrm>
              <a:off x="6985" y="4261"/>
              <a:ext cx="224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84" name="Line 158"/>
            <p:cNvSpPr/>
            <p:nvPr/>
          </p:nvSpPr>
          <p:spPr>
            <a:xfrm>
              <a:off x="6955" y="4351"/>
              <a:ext cx="134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85" name="Line 159"/>
            <p:cNvSpPr/>
            <p:nvPr/>
          </p:nvSpPr>
          <p:spPr>
            <a:xfrm flipH="1">
              <a:off x="7225" y="4096"/>
              <a:ext cx="134" cy="24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86" name="Line 160"/>
            <p:cNvSpPr/>
            <p:nvPr/>
          </p:nvSpPr>
          <p:spPr>
            <a:xfrm>
              <a:off x="7119" y="4201"/>
              <a:ext cx="166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87" name="Line 161"/>
            <p:cNvSpPr/>
            <p:nvPr/>
          </p:nvSpPr>
          <p:spPr>
            <a:xfrm flipH="1">
              <a:off x="7389" y="4051"/>
              <a:ext cx="90" cy="2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88" name="Line 162"/>
            <p:cNvSpPr/>
            <p:nvPr/>
          </p:nvSpPr>
          <p:spPr>
            <a:xfrm flipH="1">
              <a:off x="7525" y="3991"/>
              <a:ext cx="74" cy="19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89" name="Line 163"/>
            <p:cNvSpPr/>
            <p:nvPr/>
          </p:nvSpPr>
          <p:spPr>
            <a:xfrm>
              <a:off x="7615" y="3976"/>
              <a:ext cx="300" cy="7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90" name="Line 164"/>
            <p:cNvSpPr/>
            <p:nvPr/>
          </p:nvSpPr>
          <p:spPr>
            <a:xfrm>
              <a:off x="7569" y="4051"/>
              <a:ext cx="196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91" name="Line 165"/>
            <p:cNvSpPr/>
            <p:nvPr/>
          </p:nvSpPr>
          <p:spPr>
            <a:xfrm flipH="1">
              <a:off x="7929" y="3886"/>
              <a:ext cx="136" cy="16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92" name="Line 166"/>
            <p:cNvSpPr/>
            <p:nvPr/>
          </p:nvSpPr>
          <p:spPr>
            <a:xfrm>
              <a:off x="7839" y="3931"/>
              <a:ext cx="150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93" name="Line 167"/>
            <p:cNvSpPr/>
            <p:nvPr/>
          </p:nvSpPr>
          <p:spPr>
            <a:xfrm flipH="1">
              <a:off x="8065" y="3856"/>
              <a:ext cx="120" cy="18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94" name="Line 168"/>
            <p:cNvSpPr/>
            <p:nvPr/>
          </p:nvSpPr>
          <p:spPr>
            <a:xfrm flipH="1">
              <a:off x="8185" y="3826"/>
              <a:ext cx="134" cy="18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95" name="Line 169"/>
            <p:cNvSpPr/>
            <p:nvPr/>
          </p:nvSpPr>
          <p:spPr>
            <a:xfrm>
              <a:off x="8349" y="3811"/>
              <a:ext cx="180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96" name="Line 170"/>
            <p:cNvSpPr/>
            <p:nvPr/>
          </p:nvSpPr>
          <p:spPr>
            <a:xfrm>
              <a:off x="8273" y="3871"/>
              <a:ext cx="152" cy="7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97" name="Line 171"/>
            <p:cNvSpPr/>
            <p:nvPr/>
          </p:nvSpPr>
          <p:spPr>
            <a:xfrm flipH="1">
              <a:off x="8559" y="3736"/>
              <a:ext cx="90" cy="18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98" name="Line 172"/>
            <p:cNvSpPr/>
            <p:nvPr/>
          </p:nvSpPr>
          <p:spPr>
            <a:xfrm>
              <a:off x="8487" y="3796"/>
              <a:ext cx="102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199" name="Line 173"/>
            <p:cNvSpPr/>
            <p:nvPr/>
          </p:nvSpPr>
          <p:spPr>
            <a:xfrm flipH="1">
              <a:off x="8679" y="3676"/>
              <a:ext cx="90" cy="19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00" name="Line 174"/>
            <p:cNvSpPr/>
            <p:nvPr/>
          </p:nvSpPr>
          <p:spPr>
            <a:xfrm flipH="1">
              <a:off x="8799" y="3631"/>
              <a:ext cx="90" cy="19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01" name="Line 175"/>
            <p:cNvSpPr/>
            <p:nvPr/>
          </p:nvSpPr>
          <p:spPr>
            <a:xfrm>
              <a:off x="8889" y="3631"/>
              <a:ext cx="226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02" name="Line 176"/>
            <p:cNvSpPr/>
            <p:nvPr/>
          </p:nvSpPr>
          <p:spPr>
            <a:xfrm>
              <a:off x="8845" y="3721"/>
              <a:ext cx="164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03" name="Line 177"/>
            <p:cNvSpPr/>
            <p:nvPr/>
          </p:nvSpPr>
          <p:spPr>
            <a:xfrm flipH="1">
              <a:off x="9129" y="3541"/>
              <a:ext cx="106" cy="18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04" name="Line 178"/>
            <p:cNvSpPr/>
            <p:nvPr/>
          </p:nvSpPr>
          <p:spPr>
            <a:xfrm>
              <a:off x="9055" y="3586"/>
              <a:ext cx="134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05" name="Line 179"/>
            <p:cNvSpPr/>
            <p:nvPr/>
          </p:nvSpPr>
          <p:spPr>
            <a:xfrm flipH="1">
              <a:off x="9265" y="3496"/>
              <a:ext cx="74" cy="16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06" name="Line 180"/>
            <p:cNvSpPr/>
            <p:nvPr/>
          </p:nvSpPr>
          <p:spPr>
            <a:xfrm flipH="1">
              <a:off x="9369" y="3481"/>
              <a:ext cx="76" cy="15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07" name="Line 181"/>
            <p:cNvSpPr/>
            <p:nvPr/>
          </p:nvSpPr>
          <p:spPr>
            <a:xfrm>
              <a:off x="9459" y="3466"/>
              <a:ext cx="166" cy="12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08" name="Line 182"/>
            <p:cNvSpPr/>
            <p:nvPr/>
          </p:nvSpPr>
          <p:spPr>
            <a:xfrm>
              <a:off x="9399" y="3526"/>
              <a:ext cx="120" cy="7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09" name="Line 183"/>
            <p:cNvSpPr/>
            <p:nvPr/>
          </p:nvSpPr>
          <p:spPr>
            <a:xfrm flipH="1">
              <a:off x="9625" y="3406"/>
              <a:ext cx="150" cy="18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10" name="Line 184"/>
            <p:cNvSpPr/>
            <p:nvPr/>
          </p:nvSpPr>
          <p:spPr>
            <a:xfrm>
              <a:off x="9609" y="3451"/>
              <a:ext cx="76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11" name="Line 185"/>
            <p:cNvSpPr/>
            <p:nvPr/>
          </p:nvSpPr>
          <p:spPr>
            <a:xfrm flipH="1">
              <a:off x="9745" y="3361"/>
              <a:ext cx="134" cy="2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12" name="Line 186"/>
            <p:cNvSpPr/>
            <p:nvPr/>
          </p:nvSpPr>
          <p:spPr>
            <a:xfrm flipH="1">
              <a:off x="9865" y="3331"/>
              <a:ext cx="120" cy="2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13" name="Line 187"/>
            <p:cNvSpPr/>
            <p:nvPr/>
          </p:nvSpPr>
          <p:spPr>
            <a:xfrm>
              <a:off x="9999" y="3316"/>
              <a:ext cx="166" cy="7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14" name="Line 188"/>
            <p:cNvSpPr/>
            <p:nvPr/>
          </p:nvSpPr>
          <p:spPr>
            <a:xfrm>
              <a:off x="9955" y="3391"/>
              <a:ext cx="120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15" name="Line 189"/>
            <p:cNvSpPr/>
            <p:nvPr/>
          </p:nvSpPr>
          <p:spPr>
            <a:xfrm flipH="1">
              <a:off x="10179" y="3181"/>
              <a:ext cx="76" cy="2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16" name="Line 190"/>
            <p:cNvSpPr/>
            <p:nvPr/>
          </p:nvSpPr>
          <p:spPr>
            <a:xfrm>
              <a:off x="10105" y="3256"/>
              <a:ext cx="104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17" name="Line 191"/>
            <p:cNvSpPr/>
            <p:nvPr/>
          </p:nvSpPr>
          <p:spPr>
            <a:xfrm flipH="1">
              <a:off x="10285" y="3121"/>
              <a:ext cx="60" cy="19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18" name="Line 192"/>
            <p:cNvSpPr/>
            <p:nvPr/>
          </p:nvSpPr>
          <p:spPr>
            <a:xfrm flipH="1">
              <a:off x="10375" y="3106"/>
              <a:ext cx="60" cy="18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19" name="Line 193"/>
            <p:cNvSpPr/>
            <p:nvPr/>
          </p:nvSpPr>
          <p:spPr>
            <a:xfrm>
              <a:off x="10435" y="3106"/>
              <a:ext cx="224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20" name="Line 194"/>
            <p:cNvSpPr/>
            <p:nvPr/>
          </p:nvSpPr>
          <p:spPr>
            <a:xfrm>
              <a:off x="10389" y="3181"/>
              <a:ext cx="150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21" name="Line 195"/>
            <p:cNvSpPr/>
            <p:nvPr/>
          </p:nvSpPr>
          <p:spPr>
            <a:xfrm flipH="1">
              <a:off x="10675" y="3016"/>
              <a:ext cx="134" cy="18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22" name="Line 196"/>
            <p:cNvSpPr/>
            <p:nvPr/>
          </p:nvSpPr>
          <p:spPr>
            <a:xfrm>
              <a:off x="10569" y="3061"/>
              <a:ext cx="166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23" name="Line 197"/>
            <p:cNvSpPr/>
            <p:nvPr/>
          </p:nvSpPr>
          <p:spPr>
            <a:xfrm flipH="1">
              <a:off x="10795" y="2956"/>
              <a:ext cx="134" cy="19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24" name="Line 198"/>
            <p:cNvSpPr/>
            <p:nvPr/>
          </p:nvSpPr>
          <p:spPr>
            <a:xfrm flipH="1">
              <a:off x="10901" y="2881"/>
              <a:ext cx="148" cy="25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25" name="Line 199"/>
            <p:cNvSpPr/>
            <p:nvPr/>
          </p:nvSpPr>
          <p:spPr>
            <a:xfrm>
              <a:off x="11065" y="2866"/>
              <a:ext cx="164" cy="7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26" name="Line 200"/>
            <p:cNvSpPr/>
            <p:nvPr/>
          </p:nvSpPr>
          <p:spPr>
            <a:xfrm>
              <a:off x="11005" y="2971"/>
              <a:ext cx="104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27" name="Line 201"/>
            <p:cNvSpPr/>
            <p:nvPr/>
          </p:nvSpPr>
          <p:spPr>
            <a:xfrm flipH="1">
              <a:off x="11245" y="2731"/>
              <a:ext cx="104" cy="22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28" name="Line 202"/>
            <p:cNvSpPr/>
            <p:nvPr/>
          </p:nvSpPr>
          <p:spPr>
            <a:xfrm>
              <a:off x="11199" y="2806"/>
              <a:ext cx="106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29" name="Line 203"/>
            <p:cNvSpPr/>
            <p:nvPr/>
          </p:nvSpPr>
          <p:spPr>
            <a:xfrm flipH="1">
              <a:off x="11379" y="2671"/>
              <a:ext cx="90" cy="19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30" name="Line 204"/>
            <p:cNvSpPr/>
            <p:nvPr/>
          </p:nvSpPr>
          <p:spPr>
            <a:xfrm flipH="1">
              <a:off x="11485" y="2656"/>
              <a:ext cx="74" cy="16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31" name="Line 205"/>
            <p:cNvSpPr/>
            <p:nvPr/>
          </p:nvSpPr>
          <p:spPr>
            <a:xfrm>
              <a:off x="11589" y="2641"/>
              <a:ext cx="210" cy="25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32" name="Line 206"/>
            <p:cNvSpPr/>
            <p:nvPr/>
          </p:nvSpPr>
          <p:spPr>
            <a:xfrm>
              <a:off x="11529" y="2716"/>
              <a:ext cx="90" cy="7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33" name="Line 207"/>
            <p:cNvSpPr/>
            <p:nvPr/>
          </p:nvSpPr>
          <p:spPr>
            <a:xfrm flipH="1">
              <a:off x="11785" y="2881"/>
              <a:ext cx="240" cy="1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34" name="Line 208"/>
            <p:cNvSpPr/>
            <p:nvPr/>
          </p:nvSpPr>
          <p:spPr>
            <a:xfrm>
              <a:off x="11739" y="2686"/>
              <a:ext cx="166" cy="2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35" name="Line 209"/>
            <p:cNvSpPr/>
            <p:nvPr/>
          </p:nvSpPr>
          <p:spPr>
            <a:xfrm flipV="1">
              <a:off x="11889" y="2956"/>
              <a:ext cx="194" cy="1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36" name="Line 210"/>
            <p:cNvSpPr/>
            <p:nvPr/>
          </p:nvSpPr>
          <p:spPr>
            <a:xfrm flipH="1">
              <a:off x="11979" y="3016"/>
              <a:ext cx="196" cy="1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37" name="Line 211"/>
            <p:cNvSpPr/>
            <p:nvPr/>
          </p:nvSpPr>
          <p:spPr>
            <a:xfrm>
              <a:off x="12145" y="3001"/>
              <a:ext cx="14" cy="19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38" name="Line 212"/>
            <p:cNvSpPr/>
            <p:nvPr/>
          </p:nvSpPr>
          <p:spPr>
            <a:xfrm>
              <a:off x="12055" y="3016"/>
              <a:ext cx="14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39" name="Line 213"/>
            <p:cNvSpPr/>
            <p:nvPr/>
          </p:nvSpPr>
          <p:spPr>
            <a:xfrm>
              <a:off x="12159" y="3211"/>
              <a:ext cx="284" cy="7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40" name="Line 214"/>
            <p:cNvSpPr/>
            <p:nvPr/>
          </p:nvSpPr>
          <p:spPr>
            <a:xfrm flipH="1">
              <a:off x="12249" y="3121"/>
              <a:ext cx="0" cy="12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41" name="Line 215"/>
            <p:cNvSpPr/>
            <p:nvPr/>
          </p:nvSpPr>
          <p:spPr>
            <a:xfrm>
              <a:off x="12265" y="3301"/>
              <a:ext cx="270" cy="7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42" name="Line 216"/>
            <p:cNvSpPr/>
            <p:nvPr/>
          </p:nvSpPr>
          <p:spPr>
            <a:xfrm>
              <a:off x="12355" y="3391"/>
              <a:ext cx="286" cy="7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43" name="Line 217"/>
            <p:cNvSpPr/>
            <p:nvPr/>
          </p:nvSpPr>
          <p:spPr>
            <a:xfrm flipH="1">
              <a:off x="12609" y="3436"/>
              <a:ext cx="16" cy="15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44" name="Line 218"/>
            <p:cNvSpPr/>
            <p:nvPr/>
          </p:nvSpPr>
          <p:spPr>
            <a:xfrm flipH="1">
              <a:off x="12519" y="3436"/>
              <a:ext cx="0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45" name="Line 219"/>
            <p:cNvSpPr/>
            <p:nvPr/>
          </p:nvSpPr>
          <p:spPr>
            <a:xfrm flipV="1">
              <a:off x="12609" y="3571"/>
              <a:ext cx="196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46" name="Line 220"/>
            <p:cNvSpPr/>
            <p:nvPr/>
          </p:nvSpPr>
          <p:spPr>
            <a:xfrm flipH="1">
              <a:off x="12699" y="3496"/>
              <a:ext cx="0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47" name="Line 221"/>
            <p:cNvSpPr/>
            <p:nvPr/>
          </p:nvSpPr>
          <p:spPr>
            <a:xfrm flipV="1">
              <a:off x="12685" y="3616"/>
              <a:ext cx="240" cy="4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48" name="Line 222"/>
            <p:cNvSpPr/>
            <p:nvPr/>
          </p:nvSpPr>
          <p:spPr>
            <a:xfrm flipV="1">
              <a:off x="12805" y="3676"/>
              <a:ext cx="210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49" name="Line 223"/>
            <p:cNvSpPr/>
            <p:nvPr/>
          </p:nvSpPr>
          <p:spPr>
            <a:xfrm>
              <a:off x="13015" y="3676"/>
              <a:ext cx="90" cy="2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50" name="Line 224"/>
            <p:cNvSpPr/>
            <p:nvPr/>
          </p:nvSpPr>
          <p:spPr>
            <a:xfrm>
              <a:off x="12939" y="3691"/>
              <a:ext cx="46" cy="13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51" name="Line 225"/>
            <p:cNvSpPr/>
            <p:nvPr/>
          </p:nvSpPr>
          <p:spPr>
            <a:xfrm flipV="1">
              <a:off x="13119" y="3781"/>
              <a:ext cx="256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52" name="Line 226"/>
            <p:cNvSpPr/>
            <p:nvPr/>
          </p:nvSpPr>
          <p:spPr>
            <a:xfrm>
              <a:off x="13135" y="3721"/>
              <a:ext cx="60" cy="12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53" name="Line 227"/>
            <p:cNvSpPr/>
            <p:nvPr/>
          </p:nvSpPr>
          <p:spPr>
            <a:xfrm flipV="1">
              <a:off x="13225" y="3811"/>
              <a:ext cx="240" cy="10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54" name="Line 228"/>
            <p:cNvSpPr/>
            <p:nvPr/>
          </p:nvSpPr>
          <p:spPr>
            <a:xfrm flipV="1">
              <a:off x="13345" y="3856"/>
              <a:ext cx="224" cy="10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55" name="Line 229"/>
            <p:cNvSpPr/>
            <p:nvPr/>
          </p:nvSpPr>
          <p:spPr>
            <a:xfrm>
              <a:off x="13585" y="3826"/>
              <a:ext cx="134" cy="2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56" name="Line 230"/>
            <p:cNvSpPr/>
            <p:nvPr/>
          </p:nvSpPr>
          <p:spPr>
            <a:xfrm>
              <a:off x="13495" y="3901"/>
              <a:ext cx="104" cy="10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57" name="Line 231"/>
            <p:cNvSpPr/>
            <p:nvPr/>
          </p:nvSpPr>
          <p:spPr>
            <a:xfrm flipH="1">
              <a:off x="13885" y="3871"/>
              <a:ext cx="134" cy="16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58" name="Line 232"/>
            <p:cNvSpPr/>
            <p:nvPr/>
          </p:nvSpPr>
          <p:spPr>
            <a:xfrm flipH="1">
              <a:off x="13973" y="3886"/>
              <a:ext cx="150" cy="15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59" name="Line 233"/>
            <p:cNvSpPr/>
            <p:nvPr/>
          </p:nvSpPr>
          <p:spPr>
            <a:xfrm flipH="1">
              <a:off x="14065" y="3886"/>
              <a:ext cx="164" cy="16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60" name="Line 234"/>
            <p:cNvSpPr/>
            <p:nvPr/>
          </p:nvSpPr>
          <p:spPr>
            <a:xfrm>
              <a:off x="14245" y="3901"/>
              <a:ext cx="134" cy="15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61" name="Line 235"/>
            <p:cNvSpPr/>
            <p:nvPr/>
          </p:nvSpPr>
          <p:spPr>
            <a:xfrm>
              <a:off x="14169" y="3961"/>
              <a:ext cx="106" cy="10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62" name="Text Box 236"/>
            <p:cNvSpPr txBox="1"/>
            <p:nvPr/>
          </p:nvSpPr>
          <p:spPr>
            <a:xfrm>
              <a:off x="2083" y="5080"/>
              <a:ext cx="596" cy="637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1" indent="0" algn="just" eaLnBrk="1" hangingPunct="1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4263" name="Line 237"/>
            <p:cNvSpPr/>
            <p:nvPr/>
          </p:nvSpPr>
          <p:spPr>
            <a:xfrm flipH="1">
              <a:off x="2429" y="5668"/>
              <a:ext cx="390" cy="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64" name="Line 238"/>
            <p:cNvSpPr/>
            <p:nvPr/>
          </p:nvSpPr>
          <p:spPr>
            <a:xfrm>
              <a:off x="2399" y="7267"/>
              <a:ext cx="13014" cy="1"/>
            </a:xfrm>
            <a:prstGeom prst="line">
              <a:avLst/>
            </a:prstGeom>
            <a:ln w="38100" cap="flat" cmpd="sng">
              <a:solidFill>
                <a:srgbClr val="8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65" name="Line 239"/>
            <p:cNvSpPr/>
            <p:nvPr/>
          </p:nvSpPr>
          <p:spPr>
            <a:xfrm flipH="1">
              <a:off x="2649" y="5668"/>
              <a:ext cx="0" cy="159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66" name="Text Box 240"/>
            <p:cNvSpPr txBox="1"/>
            <p:nvPr/>
          </p:nvSpPr>
          <p:spPr>
            <a:xfrm>
              <a:off x="1461" y="6206"/>
              <a:ext cx="1224" cy="708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1" indent="0" algn="just" eaLnBrk="1" hangingPunct="1"/>
              <a:r>
                <a:rPr lang="en-US" altLang="zh-CN" sz="16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1600" i="1" baseline="-25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</a:t>
              </a:r>
              <a:endParaRPr lang="en-US" altLang="zh-CN" sz="16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4267" name="Line 241"/>
            <p:cNvSpPr/>
            <p:nvPr/>
          </p:nvSpPr>
          <p:spPr>
            <a:xfrm>
              <a:off x="13929" y="3757"/>
              <a:ext cx="1300" cy="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68" name="Line 242"/>
            <p:cNvSpPr/>
            <p:nvPr/>
          </p:nvSpPr>
          <p:spPr>
            <a:xfrm flipH="1">
              <a:off x="14519" y="3757"/>
              <a:ext cx="0" cy="1932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69" name="Line 243"/>
            <p:cNvSpPr/>
            <p:nvPr/>
          </p:nvSpPr>
          <p:spPr>
            <a:xfrm flipH="1">
              <a:off x="15001" y="3757"/>
              <a:ext cx="2" cy="351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70" name="Text Box 244"/>
            <p:cNvSpPr txBox="1"/>
            <p:nvPr/>
          </p:nvSpPr>
          <p:spPr>
            <a:xfrm>
              <a:off x="13079" y="3103"/>
              <a:ext cx="430" cy="547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1" indent="0" algn="just" eaLnBrk="1" hangingPunct="1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C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4271" name="Text Box 245"/>
            <p:cNvSpPr txBox="1"/>
            <p:nvPr/>
          </p:nvSpPr>
          <p:spPr>
            <a:xfrm>
              <a:off x="14323" y="5249"/>
              <a:ext cx="1520" cy="71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1" indent="0" algn="just" eaLnBrk="1" hangingPunct="1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2000" i="1" baseline="-25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C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4272" name="Text Box 246"/>
            <p:cNvSpPr txBox="1"/>
            <p:nvPr/>
          </p:nvSpPr>
          <p:spPr>
            <a:xfrm>
              <a:off x="13155" y="4498"/>
              <a:ext cx="1482" cy="682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1" indent="0" algn="just" eaLnBrk="1" hangingPunct="1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2000" i="1" baseline="-25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AC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4273" name="Text Box 247"/>
            <p:cNvSpPr txBox="1"/>
            <p:nvPr/>
          </p:nvSpPr>
          <p:spPr>
            <a:xfrm>
              <a:off x="7573" y="6704"/>
              <a:ext cx="3836" cy="666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1" indent="0" algn="just" eaLnBrk="1" hangingPunct="1"/>
              <a:r>
                <a:rPr lang="zh-CN" altLang="en-US" sz="2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大地水准面</a:t>
              </a:r>
              <a:endParaRPr lang="zh-CN" altLang="en-US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4274" name="Line 248"/>
            <p:cNvSpPr/>
            <p:nvPr/>
          </p:nvSpPr>
          <p:spPr>
            <a:xfrm flipH="1">
              <a:off x="2925" y="6154"/>
              <a:ext cx="1" cy="45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75" name="Line 249"/>
            <p:cNvSpPr/>
            <p:nvPr/>
          </p:nvSpPr>
          <p:spPr>
            <a:xfrm flipH="1">
              <a:off x="13787" y="4624"/>
              <a:ext cx="1" cy="195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76" name="Line 250"/>
            <p:cNvSpPr/>
            <p:nvPr/>
          </p:nvSpPr>
          <p:spPr>
            <a:xfrm>
              <a:off x="2925" y="6350"/>
              <a:ext cx="10874" cy="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277" name="Text Box 251"/>
            <p:cNvSpPr txBox="1"/>
            <p:nvPr/>
          </p:nvSpPr>
          <p:spPr>
            <a:xfrm>
              <a:off x="7541" y="5843"/>
              <a:ext cx="3388" cy="573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1" indent="0" algn="just" eaLnBrk="1" hangingPunct="1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D</a:t>
              </a:r>
              <a:r>
                <a:rPr lang="zh-CN" altLang="en-US" sz="2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＝</a:t>
              </a:r>
              <a:r>
                <a:rPr lang="en-US" altLang="zh-CN" sz="2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1000m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4" name="Group 253"/>
          <p:cNvGrpSpPr/>
          <p:nvPr/>
        </p:nvGrpSpPr>
        <p:grpSpPr>
          <a:xfrm>
            <a:off x="8183563" y="1700213"/>
            <a:ext cx="1008062" cy="1512887"/>
            <a:chOff x="746" y="1319"/>
            <a:chExt cx="477" cy="840"/>
          </a:xfrm>
        </p:grpSpPr>
        <p:sp>
          <p:nvSpPr>
            <p:cNvPr id="44279" name="Freeform 254"/>
            <p:cNvSpPr/>
            <p:nvPr/>
          </p:nvSpPr>
          <p:spPr>
            <a:xfrm>
              <a:off x="746" y="1319"/>
              <a:ext cx="477" cy="639"/>
            </a:xfrm>
            <a:custGeom>
              <a:cxnLst>
                <a:cxn ang="0">
                  <a:pos x="474" y="231"/>
                </a:cxn>
                <a:cxn ang="0">
                  <a:pos x="465" y="188"/>
                </a:cxn>
                <a:cxn ang="0">
                  <a:pos x="449" y="149"/>
                </a:cxn>
                <a:cxn ang="0">
                  <a:pos x="425" y="114"/>
                </a:cxn>
                <a:cxn ang="0">
                  <a:pos x="408" y="94"/>
                </a:cxn>
                <a:cxn ang="0">
                  <a:pos x="399" y="84"/>
                </a:cxn>
                <a:cxn ang="0">
                  <a:pos x="390" y="74"/>
                </a:cxn>
                <a:cxn ang="0">
                  <a:pos x="384" y="67"/>
                </a:cxn>
                <a:cxn ang="0">
                  <a:pos x="366" y="51"/>
                </a:cxn>
                <a:cxn ang="0">
                  <a:pos x="329" y="26"/>
                </a:cxn>
                <a:cxn ang="0">
                  <a:pos x="286" y="10"/>
                </a:cxn>
                <a:cxn ang="0">
                  <a:pos x="241" y="1"/>
                </a:cxn>
                <a:cxn ang="0">
                  <a:pos x="197" y="1"/>
                </a:cxn>
                <a:cxn ang="0">
                  <a:pos x="155" y="8"/>
                </a:cxn>
                <a:cxn ang="0">
                  <a:pos x="115" y="25"/>
                </a:cxn>
                <a:cxn ang="0">
                  <a:pos x="80" y="48"/>
                </a:cxn>
                <a:cxn ang="0">
                  <a:pos x="50" y="80"/>
                </a:cxn>
                <a:cxn ang="0">
                  <a:pos x="26" y="115"/>
                </a:cxn>
                <a:cxn ang="0">
                  <a:pos x="10" y="154"/>
                </a:cxn>
                <a:cxn ang="0">
                  <a:pos x="1" y="197"/>
                </a:cxn>
                <a:cxn ang="0">
                  <a:pos x="0" y="233"/>
                </a:cxn>
                <a:cxn ang="0">
                  <a:pos x="128" y="267"/>
                </a:cxn>
                <a:cxn ang="0">
                  <a:pos x="143" y="252"/>
                </a:cxn>
                <a:cxn ang="0">
                  <a:pos x="151" y="208"/>
                </a:cxn>
                <a:cxn ang="0">
                  <a:pos x="177" y="172"/>
                </a:cxn>
                <a:cxn ang="0">
                  <a:pos x="212" y="148"/>
                </a:cxn>
                <a:cxn ang="0">
                  <a:pos x="256" y="139"/>
                </a:cxn>
                <a:cxn ang="0">
                  <a:pos x="271" y="139"/>
                </a:cxn>
                <a:cxn ang="0">
                  <a:pos x="285" y="141"/>
                </a:cxn>
                <a:cxn ang="0">
                  <a:pos x="298" y="146"/>
                </a:cxn>
                <a:cxn ang="0">
                  <a:pos x="311" y="153"/>
                </a:cxn>
                <a:cxn ang="0">
                  <a:pos x="320" y="168"/>
                </a:cxn>
                <a:cxn ang="0">
                  <a:pos x="326" y="183"/>
                </a:cxn>
                <a:cxn ang="0">
                  <a:pos x="331" y="200"/>
                </a:cxn>
                <a:cxn ang="0">
                  <a:pos x="332" y="218"/>
                </a:cxn>
                <a:cxn ang="0">
                  <a:pos x="327" y="249"/>
                </a:cxn>
                <a:cxn ang="0">
                  <a:pos x="316" y="278"/>
                </a:cxn>
                <a:cxn ang="0">
                  <a:pos x="296" y="302"/>
                </a:cxn>
                <a:cxn ang="0">
                  <a:pos x="270" y="320"/>
                </a:cxn>
                <a:cxn ang="0">
                  <a:pos x="223" y="351"/>
                </a:cxn>
                <a:cxn ang="0">
                  <a:pos x="187" y="393"/>
                </a:cxn>
                <a:cxn ang="0">
                  <a:pos x="163" y="442"/>
                </a:cxn>
                <a:cxn ang="0">
                  <a:pos x="150" y="496"/>
                </a:cxn>
                <a:cxn ang="0">
                  <a:pos x="185" y="638"/>
                </a:cxn>
                <a:cxn ang="0">
                  <a:pos x="280" y="638"/>
                </a:cxn>
                <a:cxn ang="0">
                  <a:pos x="293" y="533"/>
                </a:cxn>
                <a:cxn ang="0">
                  <a:pos x="301" y="506"/>
                </a:cxn>
                <a:cxn ang="0">
                  <a:pos x="315" y="482"/>
                </a:cxn>
                <a:cxn ang="0">
                  <a:pos x="334" y="462"/>
                </a:cxn>
                <a:cxn ang="0">
                  <a:pos x="357" y="447"/>
                </a:cxn>
                <a:cxn ang="0">
                  <a:pos x="361" y="444"/>
                </a:cxn>
                <a:cxn ang="0">
                  <a:pos x="409" y="409"/>
                </a:cxn>
                <a:cxn ang="0">
                  <a:pos x="445" y="364"/>
                </a:cxn>
                <a:cxn ang="0">
                  <a:pos x="468" y="310"/>
                </a:cxn>
                <a:cxn ang="0">
                  <a:pos x="476" y="252"/>
                </a:cxn>
              </a:cxnLst>
              <a:rect l="l" t="t" r="r" b="b"/>
              <a:pathLst>
                <a:path w="477" h="639">
                  <a:moveTo>
                    <a:pt x="476" y="252"/>
                  </a:moveTo>
                  <a:lnTo>
                    <a:pt x="474" y="231"/>
                  </a:lnTo>
                  <a:lnTo>
                    <a:pt x="470" y="209"/>
                  </a:lnTo>
                  <a:lnTo>
                    <a:pt x="465" y="188"/>
                  </a:lnTo>
                  <a:lnTo>
                    <a:pt x="459" y="168"/>
                  </a:lnTo>
                  <a:lnTo>
                    <a:pt x="449" y="149"/>
                  </a:lnTo>
                  <a:lnTo>
                    <a:pt x="439" y="130"/>
                  </a:lnTo>
                  <a:lnTo>
                    <a:pt x="425" y="114"/>
                  </a:lnTo>
                  <a:lnTo>
                    <a:pt x="411" y="97"/>
                  </a:lnTo>
                  <a:lnTo>
                    <a:pt x="408" y="94"/>
                  </a:lnTo>
                  <a:lnTo>
                    <a:pt x="403" y="89"/>
                  </a:lnTo>
                  <a:lnTo>
                    <a:pt x="399" y="84"/>
                  </a:lnTo>
                  <a:lnTo>
                    <a:pt x="395" y="79"/>
                  </a:lnTo>
                  <a:lnTo>
                    <a:pt x="390" y="74"/>
                  </a:lnTo>
                  <a:lnTo>
                    <a:pt x="388" y="70"/>
                  </a:lnTo>
                  <a:lnTo>
                    <a:pt x="384" y="67"/>
                  </a:lnTo>
                  <a:lnTo>
                    <a:pt x="383" y="65"/>
                  </a:lnTo>
                  <a:lnTo>
                    <a:pt x="366" y="51"/>
                  </a:lnTo>
                  <a:lnTo>
                    <a:pt x="347" y="37"/>
                  </a:lnTo>
                  <a:lnTo>
                    <a:pt x="329" y="26"/>
                  </a:lnTo>
                  <a:lnTo>
                    <a:pt x="307" y="17"/>
                  </a:lnTo>
                  <a:lnTo>
                    <a:pt x="286" y="10"/>
                  </a:lnTo>
                  <a:lnTo>
                    <a:pt x="263" y="3"/>
                  </a:lnTo>
                  <a:lnTo>
                    <a:pt x="241" y="1"/>
                  </a:lnTo>
                  <a:lnTo>
                    <a:pt x="218" y="0"/>
                  </a:lnTo>
                  <a:lnTo>
                    <a:pt x="197" y="1"/>
                  </a:lnTo>
                  <a:lnTo>
                    <a:pt x="175" y="3"/>
                  </a:lnTo>
                  <a:lnTo>
                    <a:pt x="155" y="8"/>
                  </a:lnTo>
                  <a:lnTo>
                    <a:pt x="135" y="16"/>
                  </a:lnTo>
                  <a:lnTo>
                    <a:pt x="115" y="25"/>
                  </a:lnTo>
                  <a:lnTo>
                    <a:pt x="97" y="36"/>
                  </a:lnTo>
                  <a:lnTo>
                    <a:pt x="80" y="48"/>
                  </a:lnTo>
                  <a:lnTo>
                    <a:pt x="64" y="64"/>
                  </a:lnTo>
                  <a:lnTo>
                    <a:pt x="50" y="80"/>
                  </a:lnTo>
                  <a:lnTo>
                    <a:pt x="36" y="97"/>
                  </a:lnTo>
                  <a:lnTo>
                    <a:pt x="26" y="115"/>
                  </a:lnTo>
                  <a:lnTo>
                    <a:pt x="16" y="135"/>
                  </a:lnTo>
                  <a:lnTo>
                    <a:pt x="10" y="154"/>
                  </a:lnTo>
                  <a:lnTo>
                    <a:pt x="3" y="175"/>
                  </a:lnTo>
                  <a:lnTo>
                    <a:pt x="1" y="197"/>
                  </a:lnTo>
                  <a:lnTo>
                    <a:pt x="0" y="218"/>
                  </a:lnTo>
                  <a:lnTo>
                    <a:pt x="0" y="233"/>
                  </a:lnTo>
                  <a:lnTo>
                    <a:pt x="36" y="267"/>
                  </a:lnTo>
                  <a:lnTo>
                    <a:pt x="128" y="267"/>
                  </a:lnTo>
                  <a:lnTo>
                    <a:pt x="143" y="267"/>
                  </a:lnTo>
                  <a:lnTo>
                    <a:pt x="143" y="252"/>
                  </a:lnTo>
                  <a:lnTo>
                    <a:pt x="145" y="229"/>
                  </a:lnTo>
                  <a:lnTo>
                    <a:pt x="151" y="208"/>
                  </a:lnTo>
                  <a:lnTo>
                    <a:pt x="163" y="188"/>
                  </a:lnTo>
                  <a:lnTo>
                    <a:pt x="177" y="172"/>
                  </a:lnTo>
                  <a:lnTo>
                    <a:pt x="193" y="158"/>
                  </a:lnTo>
                  <a:lnTo>
                    <a:pt x="212" y="148"/>
                  </a:lnTo>
                  <a:lnTo>
                    <a:pt x="233" y="140"/>
                  </a:lnTo>
                  <a:lnTo>
                    <a:pt x="256" y="139"/>
                  </a:lnTo>
                  <a:lnTo>
                    <a:pt x="263" y="139"/>
                  </a:lnTo>
                  <a:lnTo>
                    <a:pt x="271" y="139"/>
                  </a:lnTo>
                  <a:lnTo>
                    <a:pt x="278" y="140"/>
                  </a:lnTo>
                  <a:lnTo>
                    <a:pt x="285" y="141"/>
                  </a:lnTo>
                  <a:lnTo>
                    <a:pt x="291" y="144"/>
                  </a:lnTo>
                  <a:lnTo>
                    <a:pt x="298" y="146"/>
                  </a:lnTo>
                  <a:lnTo>
                    <a:pt x="305" y="149"/>
                  </a:lnTo>
                  <a:lnTo>
                    <a:pt x="311" y="153"/>
                  </a:lnTo>
                  <a:lnTo>
                    <a:pt x="316" y="160"/>
                  </a:lnTo>
                  <a:lnTo>
                    <a:pt x="320" y="168"/>
                  </a:lnTo>
                  <a:lnTo>
                    <a:pt x="324" y="175"/>
                  </a:lnTo>
                  <a:lnTo>
                    <a:pt x="326" y="183"/>
                  </a:lnTo>
                  <a:lnTo>
                    <a:pt x="329" y="192"/>
                  </a:lnTo>
                  <a:lnTo>
                    <a:pt x="331" y="200"/>
                  </a:lnTo>
                  <a:lnTo>
                    <a:pt x="332" y="209"/>
                  </a:lnTo>
                  <a:lnTo>
                    <a:pt x="332" y="218"/>
                  </a:lnTo>
                  <a:lnTo>
                    <a:pt x="331" y="234"/>
                  </a:lnTo>
                  <a:lnTo>
                    <a:pt x="327" y="249"/>
                  </a:lnTo>
                  <a:lnTo>
                    <a:pt x="322" y="264"/>
                  </a:lnTo>
                  <a:lnTo>
                    <a:pt x="316" y="278"/>
                  </a:lnTo>
                  <a:lnTo>
                    <a:pt x="306" y="291"/>
                  </a:lnTo>
                  <a:lnTo>
                    <a:pt x="296" y="302"/>
                  </a:lnTo>
                  <a:lnTo>
                    <a:pt x="283" y="312"/>
                  </a:lnTo>
                  <a:lnTo>
                    <a:pt x="270" y="320"/>
                  </a:lnTo>
                  <a:lnTo>
                    <a:pt x="246" y="335"/>
                  </a:lnTo>
                  <a:lnTo>
                    <a:pt x="223" y="351"/>
                  </a:lnTo>
                  <a:lnTo>
                    <a:pt x="204" y="371"/>
                  </a:lnTo>
                  <a:lnTo>
                    <a:pt x="187" y="393"/>
                  </a:lnTo>
                  <a:lnTo>
                    <a:pt x="173" y="416"/>
                  </a:lnTo>
                  <a:lnTo>
                    <a:pt x="163" y="442"/>
                  </a:lnTo>
                  <a:lnTo>
                    <a:pt x="155" y="468"/>
                  </a:lnTo>
                  <a:lnTo>
                    <a:pt x="150" y="496"/>
                  </a:lnTo>
                  <a:lnTo>
                    <a:pt x="148" y="604"/>
                  </a:lnTo>
                  <a:lnTo>
                    <a:pt x="185" y="638"/>
                  </a:lnTo>
                  <a:lnTo>
                    <a:pt x="200" y="638"/>
                  </a:lnTo>
                  <a:lnTo>
                    <a:pt x="280" y="638"/>
                  </a:lnTo>
                  <a:lnTo>
                    <a:pt x="295" y="638"/>
                  </a:lnTo>
                  <a:lnTo>
                    <a:pt x="293" y="533"/>
                  </a:lnTo>
                  <a:lnTo>
                    <a:pt x="297" y="519"/>
                  </a:lnTo>
                  <a:lnTo>
                    <a:pt x="301" y="506"/>
                  </a:lnTo>
                  <a:lnTo>
                    <a:pt x="307" y="493"/>
                  </a:lnTo>
                  <a:lnTo>
                    <a:pt x="315" y="482"/>
                  </a:lnTo>
                  <a:lnTo>
                    <a:pt x="324" y="470"/>
                  </a:lnTo>
                  <a:lnTo>
                    <a:pt x="334" y="462"/>
                  </a:lnTo>
                  <a:lnTo>
                    <a:pt x="345" y="453"/>
                  </a:lnTo>
                  <a:lnTo>
                    <a:pt x="357" y="447"/>
                  </a:lnTo>
                  <a:lnTo>
                    <a:pt x="360" y="445"/>
                  </a:lnTo>
                  <a:lnTo>
                    <a:pt x="361" y="444"/>
                  </a:lnTo>
                  <a:lnTo>
                    <a:pt x="386" y="428"/>
                  </a:lnTo>
                  <a:lnTo>
                    <a:pt x="409" y="409"/>
                  </a:lnTo>
                  <a:lnTo>
                    <a:pt x="428" y="388"/>
                  </a:lnTo>
                  <a:lnTo>
                    <a:pt x="445" y="364"/>
                  </a:lnTo>
                  <a:lnTo>
                    <a:pt x="458" y="337"/>
                  </a:lnTo>
                  <a:lnTo>
                    <a:pt x="468" y="310"/>
                  </a:lnTo>
                  <a:lnTo>
                    <a:pt x="473" y="282"/>
                  </a:lnTo>
                  <a:lnTo>
                    <a:pt x="476" y="252"/>
                  </a:lnTo>
                </a:path>
              </a:pathLst>
            </a:custGeom>
            <a:solidFill>
              <a:srgbClr val="00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280" name="Freeform 255"/>
            <p:cNvSpPr/>
            <p:nvPr/>
          </p:nvSpPr>
          <p:spPr>
            <a:xfrm>
              <a:off x="869" y="1957"/>
              <a:ext cx="206" cy="202"/>
            </a:xfrm>
            <a:custGeom>
              <a:cxnLst>
                <a:cxn ang="0">
                  <a:pos x="159" y="37"/>
                </a:cxn>
                <a:cxn ang="0">
                  <a:pos x="149" y="28"/>
                </a:cxn>
                <a:cxn ang="0">
                  <a:pos x="139" y="21"/>
                </a:cxn>
                <a:cxn ang="0">
                  <a:pos x="130" y="13"/>
                </a:cxn>
                <a:cxn ang="0">
                  <a:pos x="121" y="8"/>
                </a:cxn>
                <a:cxn ang="0">
                  <a:pos x="113" y="5"/>
                </a:cxn>
                <a:cxn ang="0">
                  <a:pos x="104" y="2"/>
                </a:cxn>
                <a:cxn ang="0">
                  <a:pos x="94" y="1"/>
                </a:cxn>
                <a:cxn ang="0">
                  <a:pos x="84" y="0"/>
                </a:cxn>
                <a:cxn ang="0">
                  <a:pos x="66" y="2"/>
                </a:cxn>
                <a:cxn ang="0">
                  <a:pos x="51" y="7"/>
                </a:cxn>
                <a:cxn ang="0">
                  <a:pos x="37" y="15"/>
                </a:cxn>
                <a:cxn ang="0">
                  <a:pos x="25" y="25"/>
                </a:cxn>
                <a:cxn ang="0">
                  <a:pos x="15" y="37"/>
                </a:cxn>
                <a:cxn ang="0">
                  <a:pos x="7" y="51"/>
                </a:cxn>
                <a:cxn ang="0">
                  <a:pos x="2" y="66"/>
                </a:cxn>
                <a:cxn ang="0">
                  <a:pos x="0" y="84"/>
                </a:cxn>
                <a:cxn ang="0">
                  <a:pos x="1" y="95"/>
                </a:cxn>
                <a:cxn ang="0">
                  <a:pos x="3" y="106"/>
                </a:cxn>
                <a:cxn ang="0">
                  <a:pos x="6" y="116"/>
                </a:cxn>
                <a:cxn ang="0">
                  <a:pos x="11" y="126"/>
                </a:cxn>
                <a:cxn ang="0">
                  <a:pos x="17" y="135"/>
                </a:cxn>
                <a:cxn ang="0">
                  <a:pos x="26" y="144"/>
                </a:cxn>
                <a:cxn ang="0">
                  <a:pos x="35" y="154"/>
                </a:cxn>
                <a:cxn ang="0">
                  <a:pos x="46" y="164"/>
                </a:cxn>
                <a:cxn ang="0">
                  <a:pos x="57" y="174"/>
                </a:cxn>
                <a:cxn ang="0">
                  <a:pos x="66" y="182"/>
                </a:cxn>
                <a:cxn ang="0">
                  <a:pos x="75" y="188"/>
                </a:cxn>
                <a:cxn ang="0">
                  <a:pos x="84" y="193"/>
                </a:cxn>
                <a:cxn ang="0">
                  <a:pos x="93" y="197"/>
                </a:cxn>
                <a:cxn ang="0">
                  <a:pos x="101" y="198"/>
                </a:cxn>
                <a:cxn ang="0">
                  <a:pos x="110" y="199"/>
                </a:cxn>
                <a:cxn ang="0">
                  <a:pos x="121" y="201"/>
                </a:cxn>
                <a:cxn ang="0">
                  <a:pos x="138" y="198"/>
                </a:cxn>
                <a:cxn ang="0">
                  <a:pos x="154" y="193"/>
                </a:cxn>
                <a:cxn ang="0">
                  <a:pos x="168" y="185"/>
                </a:cxn>
                <a:cxn ang="0">
                  <a:pos x="181" y="175"/>
                </a:cxn>
                <a:cxn ang="0">
                  <a:pos x="191" y="163"/>
                </a:cxn>
                <a:cxn ang="0">
                  <a:pos x="198" y="149"/>
                </a:cxn>
                <a:cxn ang="0">
                  <a:pos x="203" y="134"/>
                </a:cxn>
                <a:cxn ang="0">
                  <a:pos x="205" y="116"/>
                </a:cxn>
                <a:cxn ang="0">
                  <a:pos x="203" y="105"/>
                </a:cxn>
                <a:cxn ang="0">
                  <a:pos x="201" y="94"/>
                </a:cxn>
                <a:cxn ang="0">
                  <a:pos x="197" y="84"/>
                </a:cxn>
                <a:cxn ang="0">
                  <a:pos x="192" y="74"/>
                </a:cxn>
                <a:cxn ang="0">
                  <a:pos x="186" y="65"/>
                </a:cxn>
                <a:cxn ang="0">
                  <a:pos x="178" y="56"/>
                </a:cxn>
                <a:cxn ang="0">
                  <a:pos x="169" y="47"/>
                </a:cxn>
                <a:cxn ang="0">
                  <a:pos x="159" y="37"/>
                </a:cxn>
              </a:cxnLst>
              <a:rect l="l" t="t" r="r" b="b"/>
              <a:pathLst>
                <a:path w="206" h="201">
                  <a:moveTo>
                    <a:pt x="159" y="37"/>
                  </a:moveTo>
                  <a:lnTo>
                    <a:pt x="149" y="28"/>
                  </a:lnTo>
                  <a:lnTo>
                    <a:pt x="139" y="21"/>
                  </a:lnTo>
                  <a:lnTo>
                    <a:pt x="130" y="13"/>
                  </a:lnTo>
                  <a:lnTo>
                    <a:pt x="121" y="8"/>
                  </a:lnTo>
                  <a:lnTo>
                    <a:pt x="113" y="5"/>
                  </a:lnTo>
                  <a:lnTo>
                    <a:pt x="104" y="2"/>
                  </a:lnTo>
                  <a:lnTo>
                    <a:pt x="94" y="1"/>
                  </a:lnTo>
                  <a:lnTo>
                    <a:pt x="84" y="0"/>
                  </a:lnTo>
                  <a:lnTo>
                    <a:pt x="66" y="2"/>
                  </a:lnTo>
                  <a:lnTo>
                    <a:pt x="51" y="7"/>
                  </a:lnTo>
                  <a:lnTo>
                    <a:pt x="37" y="15"/>
                  </a:lnTo>
                  <a:lnTo>
                    <a:pt x="25" y="25"/>
                  </a:lnTo>
                  <a:lnTo>
                    <a:pt x="15" y="37"/>
                  </a:lnTo>
                  <a:lnTo>
                    <a:pt x="7" y="51"/>
                  </a:lnTo>
                  <a:lnTo>
                    <a:pt x="2" y="66"/>
                  </a:lnTo>
                  <a:lnTo>
                    <a:pt x="0" y="84"/>
                  </a:lnTo>
                  <a:lnTo>
                    <a:pt x="1" y="95"/>
                  </a:lnTo>
                  <a:lnTo>
                    <a:pt x="3" y="106"/>
                  </a:lnTo>
                  <a:lnTo>
                    <a:pt x="6" y="116"/>
                  </a:lnTo>
                  <a:lnTo>
                    <a:pt x="11" y="126"/>
                  </a:lnTo>
                  <a:lnTo>
                    <a:pt x="17" y="135"/>
                  </a:lnTo>
                  <a:lnTo>
                    <a:pt x="26" y="144"/>
                  </a:lnTo>
                  <a:lnTo>
                    <a:pt x="35" y="154"/>
                  </a:lnTo>
                  <a:lnTo>
                    <a:pt x="46" y="164"/>
                  </a:lnTo>
                  <a:lnTo>
                    <a:pt x="57" y="174"/>
                  </a:lnTo>
                  <a:lnTo>
                    <a:pt x="66" y="182"/>
                  </a:lnTo>
                  <a:lnTo>
                    <a:pt x="75" y="188"/>
                  </a:lnTo>
                  <a:lnTo>
                    <a:pt x="84" y="193"/>
                  </a:lnTo>
                  <a:lnTo>
                    <a:pt x="93" y="197"/>
                  </a:lnTo>
                  <a:lnTo>
                    <a:pt x="101" y="198"/>
                  </a:lnTo>
                  <a:lnTo>
                    <a:pt x="110" y="199"/>
                  </a:lnTo>
                  <a:lnTo>
                    <a:pt x="121" y="201"/>
                  </a:lnTo>
                  <a:lnTo>
                    <a:pt x="138" y="198"/>
                  </a:lnTo>
                  <a:lnTo>
                    <a:pt x="154" y="193"/>
                  </a:lnTo>
                  <a:lnTo>
                    <a:pt x="168" y="185"/>
                  </a:lnTo>
                  <a:lnTo>
                    <a:pt x="181" y="175"/>
                  </a:lnTo>
                  <a:lnTo>
                    <a:pt x="191" y="163"/>
                  </a:lnTo>
                  <a:lnTo>
                    <a:pt x="198" y="149"/>
                  </a:lnTo>
                  <a:lnTo>
                    <a:pt x="203" y="134"/>
                  </a:lnTo>
                  <a:lnTo>
                    <a:pt x="205" y="116"/>
                  </a:lnTo>
                  <a:lnTo>
                    <a:pt x="203" y="105"/>
                  </a:lnTo>
                  <a:lnTo>
                    <a:pt x="201" y="94"/>
                  </a:lnTo>
                  <a:lnTo>
                    <a:pt x="197" y="84"/>
                  </a:lnTo>
                  <a:lnTo>
                    <a:pt x="192" y="74"/>
                  </a:lnTo>
                  <a:lnTo>
                    <a:pt x="186" y="65"/>
                  </a:lnTo>
                  <a:lnTo>
                    <a:pt x="178" y="56"/>
                  </a:lnTo>
                  <a:lnTo>
                    <a:pt x="169" y="47"/>
                  </a:lnTo>
                  <a:lnTo>
                    <a:pt x="159" y="37"/>
                  </a:lnTo>
                </a:path>
              </a:pathLst>
            </a:custGeom>
            <a:solidFill>
              <a:srgbClr val="000000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281" name="Freeform 256"/>
            <p:cNvSpPr/>
            <p:nvPr/>
          </p:nvSpPr>
          <p:spPr>
            <a:xfrm>
              <a:off x="782" y="1353"/>
              <a:ext cx="440" cy="605"/>
            </a:xfrm>
            <a:custGeom>
              <a:cxnLst>
                <a:cxn ang="0">
                  <a:pos x="436" y="249"/>
                </a:cxn>
                <a:cxn ang="0">
                  <a:pos x="421" y="306"/>
                </a:cxn>
                <a:cxn ang="0">
                  <a:pos x="391" y="356"/>
                </a:cxn>
                <a:cxn ang="0">
                  <a:pos x="348" y="396"/>
                </a:cxn>
                <a:cxn ang="0">
                  <a:pos x="327" y="409"/>
                </a:cxn>
                <a:cxn ang="0">
                  <a:pos x="323" y="413"/>
                </a:cxn>
                <a:cxn ang="0">
                  <a:pos x="308" y="420"/>
                </a:cxn>
                <a:cxn ang="0">
                  <a:pos x="286" y="438"/>
                </a:cxn>
                <a:cxn ang="0">
                  <a:pos x="270" y="460"/>
                </a:cxn>
                <a:cxn ang="0">
                  <a:pos x="260" y="485"/>
                </a:cxn>
                <a:cxn ang="0">
                  <a:pos x="257" y="604"/>
                </a:cxn>
                <a:cxn ang="0">
                  <a:pos x="163" y="604"/>
                </a:cxn>
                <a:cxn ang="0">
                  <a:pos x="150" y="497"/>
                </a:cxn>
                <a:cxn ang="0">
                  <a:pos x="163" y="442"/>
                </a:cxn>
                <a:cxn ang="0">
                  <a:pos x="187" y="393"/>
                </a:cxn>
                <a:cxn ang="0">
                  <a:pos x="223" y="352"/>
                </a:cxn>
                <a:cxn ang="0">
                  <a:pos x="270" y="321"/>
                </a:cxn>
                <a:cxn ang="0">
                  <a:pos x="284" y="312"/>
                </a:cxn>
                <a:cxn ang="0">
                  <a:pos x="306" y="291"/>
                </a:cxn>
                <a:cxn ang="0">
                  <a:pos x="323" y="264"/>
                </a:cxn>
                <a:cxn ang="0">
                  <a:pos x="332" y="234"/>
                </a:cxn>
                <a:cxn ang="0">
                  <a:pos x="333" y="208"/>
                </a:cxn>
                <a:cxn ang="0">
                  <a:pos x="328" y="185"/>
                </a:cxn>
                <a:cxn ang="0">
                  <a:pos x="319" y="165"/>
                </a:cxn>
                <a:cxn ang="0">
                  <a:pos x="308" y="146"/>
                </a:cxn>
                <a:cxn ang="0">
                  <a:pos x="291" y="131"/>
                </a:cxn>
                <a:cxn ang="0">
                  <a:pos x="272" y="119"/>
                </a:cxn>
                <a:cxn ang="0">
                  <a:pos x="252" y="110"/>
                </a:cxn>
                <a:cxn ang="0">
                  <a:pos x="230" y="106"/>
                </a:cxn>
                <a:cxn ang="0">
                  <a:pos x="196" y="107"/>
                </a:cxn>
                <a:cxn ang="0">
                  <a:pos x="155" y="125"/>
                </a:cxn>
                <a:cxn ang="0">
                  <a:pos x="125" y="155"/>
                </a:cxn>
                <a:cxn ang="0">
                  <a:pos x="108" y="195"/>
                </a:cxn>
                <a:cxn ang="0">
                  <a:pos x="105" y="234"/>
                </a:cxn>
                <a:cxn ang="0">
                  <a:pos x="15" y="234"/>
                </a:cxn>
                <a:cxn ang="0">
                  <a:pos x="0" y="219"/>
                </a:cxn>
                <a:cxn ang="0">
                  <a:pos x="3" y="175"/>
                </a:cxn>
                <a:cxn ang="0">
                  <a:pos x="16" y="135"/>
                </a:cxn>
                <a:cxn ang="0">
                  <a:pos x="36" y="97"/>
                </a:cxn>
                <a:cxn ang="0">
                  <a:pos x="64" y="64"/>
                </a:cxn>
                <a:cxn ang="0">
                  <a:pos x="98" y="36"/>
                </a:cxn>
                <a:cxn ang="0">
                  <a:pos x="135" y="16"/>
                </a:cxn>
                <a:cxn ang="0">
                  <a:pos x="176" y="5"/>
                </a:cxn>
                <a:cxn ang="0">
                  <a:pos x="220" y="0"/>
                </a:cxn>
                <a:cxn ang="0">
                  <a:pos x="262" y="5"/>
                </a:cxn>
                <a:cxn ang="0">
                  <a:pos x="303" y="16"/>
                </a:cxn>
                <a:cxn ang="0">
                  <a:pos x="340" y="36"/>
                </a:cxn>
                <a:cxn ang="0">
                  <a:pos x="374" y="64"/>
                </a:cxn>
                <a:cxn ang="0">
                  <a:pos x="402" y="97"/>
                </a:cxn>
                <a:cxn ang="0">
                  <a:pos x="422" y="135"/>
                </a:cxn>
                <a:cxn ang="0">
                  <a:pos x="433" y="175"/>
                </a:cxn>
                <a:cxn ang="0">
                  <a:pos x="439" y="219"/>
                </a:cxn>
              </a:cxnLst>
              <a:rect l="l" t="t" r="r" b="b"/>
              <a:pathLst>
                <a:path w="440" h="605">
                  <a:moveTo>
                    <a:pt x="439" y="219"/>
                  </a:moveTo>
                  <a:lnTo>
                    <a:pt x="436" y="249"/>
                  </a:lnTo>
                  <a:lnTo>
                    <a:pt x="430" y="278"/>
                  </a:lnTo>
                  <a:lnTo>
                    <a:pt x="421" y="306"/>
                  </a:lnTo>
                  <a:lnTo>
                    <a:pt x="407" y="331"/>
                  </a:lnTo>
                  <a:lnTo>
                    <a:pt x="391" y="356"/>
                  </a:lnTo>
                  <a:lnTo>
                    <a:pt x="371" y="377"/>
                  </a:lnTo>
                  <a:lnTo>
                    <a:pt x="348" y="396"/>
                  </a:lnTo>
                  <a:lnTo>
                    <a:pt x="323" y="413"/>
                  </a:lnTo>
                  <a:lnTo>
                    <a:pt x="327" y="409"/>
                  </a:lnTo>
                  <a:lnTo>
                    <a:pt x="325" y="410"/>
                  </a:lnTo>
                  <a:lnTo>
                    <a:pt x="323" y="413"/>
                  </a:lnTo>
                  <a:lnTo>
                    <a:pt x="320" y="414"/>
                  </a:lnTo>
                  <a:lnTo>
                    <a:pt x="308" y="420"/>
                  </a:lnTo>
                  <a:lnTo>
                    <a:pt x="296" y="429"/>
                  </a:lnTo>
                  <a:lnTo>
                    <a:pt x="286" y="438"/>
                  </a:lnTo>
                  <a:lnTo>
                    <a:pt x="277" y="449"/>
                  </a:lnTo>
                  <a:lnTo>
                    <a:pt x="270" y="460"/>
                  </a:lnTo>
                  <a:lnTo>
                    <a:pt x="264" y="473"/>
                  </a:lnTo>
                  <a:lnTo>
                    <a:pt x="260" y="485"/>
                  </a:lnTo>
                  <a:lnTo>
                    <a:pt x="256" y="501"/>
                  </a:lnTo>
                  <a:lnTo>
                    <a:pt x="257" y="604"/>
                  </a:lnTo>
                  <a:lnTo>
                    <a:pt x="242" y="604"/>
                  </a:lnTo>
                  <a:lnTo>
                    <a:pt x="163" y="604"/>
                  </a:lnTo>
                  <a:lnTo>
                    <a:pt x="148" y="604"/>
                  </a:lnTo>
                  <a:lnTo>
                    <a:pt x="150" y="497"/>
                  </a:lnTo>
                  <a:lnTo>
                    <a:pt x="155" y="469"/>
                  </a:lnTo>
                  <a:lnTo>
                    <a:pt x="163" y="442"/>
                  </a:lnTo>
                  <a:lnTo>
                    <a:pt x="173" y="416"/>
                  </a:lnTo>
                  <a:lnTo>
                    <a:pt x="187" y="393"/>
                  </a:lnTo>
                  <a:lnTo>
                    <a:pt x="205" y="371"/>
                  </a:lnTo>
                  <a:lnTo>
                    <a:pt x="223" y="352"/>
                  </a:lnTo>
                  <a:lnTo>
                    <a:pt x="246" y="335"/>
                  </a:lnTo>
                  <a:lnTo>
                    <a:pt x="270" y="321"/>
                  </a:lnTo>
                  <a:lnTo>
                    <a:pt x="270" y="320"/>
                  </a:lnTo>
                  <a:lnTo>
                    <a:pt x="284" y="312"/>
                  </a:lnTo>
                  <a:lnTo>
                    <a:pt x="296" y="302"/>
                  </a:lnTo>
                  <a:lnTo>
                    <a:pt x="306" y="291"/>
                  </a:lnTo>
                  <a:lnTo>
                    <a:pt x="316" y="278"/>
                  </a:lnTo>
                  <a:lnTo>
                    <a:pt x="323" y="264"/>
                  </a:lnTo>
                  <a:lnTo>
                    <a:pt x="329" y="251"/>
                  </a:lnTo>
                  <a:lnTo>
                    <a:pt x="332" y="234"/>
                  </a:lnTo>
                  <a:lnTo>
                    <a:pt x="333" y="219"/>
                  </a:lnTo>
                  <a:lnTo>
                    <a:pt x="333" y="208"/>
                  </a:lnTo>
                  <a:lnTo>
                    <a:pt x="330" y="197"/>
                  </a:lnTo>
                  <a:lnTo>
                    <a:pt x="328" y="185"/>
                  </a:lnTo>
                  <a:lnTo>
                    <a:pt x="324" y="175"/>
                  </a:lnTo>
                  <a:lnTo>
                    <a:pt x="319" y="165"/>
                  </a:lnTo>
                  <a:lnTo>
                    <a:pt x="314" y="156"/>
                  </a:lnTo>
                  <a:lnTo>
                    <a:pt x="308" y="146"/>
                  </a:lnTo>
                  <a:lnTo>
                    <a:pt x="300" y="139"/>
                  </a:lnTo>
                  <a:lnTo>
                    <a:pt x="291" y="131"/>
                  </a:lnTo>
                  <a:lnTo>
                    <a:pt x="283" y="124"/>
                  </a:lnTo>
                  <a:lnTo>
                    <a:pt x="272" y="119"/>
                  </a:lnTo>
                  <a:lnTo>
                    <a:pt x="262" y="114"/>
                  </a:lnTo>
                  <a:lnTo>
                    <a:pt x="252" y="110"/>
                  </a:lnTo>
                  <a:lnTo>
                    <a:pt x="241" y="107"/>
                  </a:lnTo>
                  <a:lnTo>
                    <a:pt x="230" y="106"/>
                  </a:lnTo>
                  <a:lnTo>
                    <a:pt x="220" y="105"/>
                  </a:lnTo>
                  <a:lnTo>
                    <a:pt x="196" y="107"/>
                  </a:lnTo>
                  <a:lnTo>
                    <a:pt x="174" y="114"/>
                  </a:lnTo>
                  <a:lnTo>
                    <a:pt x="155" y="125"/>
                  </a:lnTo>
                  <a:lnTo>
                    <a:pt x="139" y="139"/>
                  </a:lnTo>
                  <a:lnTo>
                    <a:pt x="125" y="155"/>
                  </a:lnTo>
                  <a:lnTo>
                    <a:pt x="114" y="175"/>
                  </a:lnTo>
                  <a:lnTo>
                    <a:pt x="108" y="195"/>
                  </a:lnTo>
                  <a:lnTo>
                    <a:pt x="105" y="219"/>
                  </a:lnTo>
                  <a:lnTo>
                    <a:pt x="105" y="234"/>
                  </a:lnTo>
                  <a:lnTo>
                    <a:pt x="90" y="234"/>
                  </a:lnTo>
                  <a:lnTo>
                    <a:pt x="15" y="234"/>
                  </a:lnTo>
                  <a:lnTo>
                    <a:pt x="0" y="234"/>
                  </a:lnTo>
                  <a:lnTo>
                    <a:pt x="0" y="219"/>
                  </a:lnTo>
                  <a:lnTo>
                    <a:pt x="1" y="197"/>
                  </a:lnTo>
                  <a:lnTo>
                    <a:pt x="3" y="175"/>
                  </a:lnTo>
                  <a:lnTo>
                    <a:pt x="10" y="155"/>
                  </a:lnTo>
                  <a:lnTo>
                    <a:pt x="16" y="135"/>
                  </a:lnTo>
                  <a:lnTo>
                    <a:pt x="26" y="116"/>
                  </a:lnTo>
                  <a:lnTo>
                    <a:pt x="36" y="97"/>
                  </a:lnTo>
                  <a:lnTo>
                    <a:pt x="50" y="80"/>
                  </a:lnTo>
                  <a:lnTo>
                    <a:pt x="64" y="64"/>
                  </a:lnTo>
                  <a:lnTo>
                    <a:pt x="80" y="50"/>
                  </a:lnTo>
                  <a:lnTo>
                    <a:pt x="98" y="36"/>
                  </a:lnTo>
                  <a:lnTo>
                    <a:pt x="115" y="26"/>
                  </a:lnTo>
                  <a:lnTo>
                    <a:pt x="135" y="16"/>
                  </a:lnTo>
                  <a:lnTo>
                    <a:pt x="155" y="10"/>
                  </a:lnTo>
                  <a:lnTo>
                    <a:pt x="176" y="5"/>
                  </a:lnTo>
                  <a:lnTo>
                    <a:pt x="197" y="1"/>
                  </a:lnTo>
                  <a:lnTo>
                    <a:pt x="220" y="0"/>
                  </a:lnTo>
                  <a:lnTo>
                    <a:pt x="241" y="1"/>
                  </a:lnTo>
                  <a:lnTo>
                    <a:pt x="262" y="5"/>
                  </a:lnTo>
                  <a:lnTo>
                    <a:pt x="283" y="10"/>
                  </a:lnTo>
                  <a:lnTo>
                    <a:pt x="303" y="16"/>
                  </a:lnTo>
                  <a:lnTo>
                    <a:pt x="323" y="26"/>
                  </a:lnTo>
                  <a:lnTo>
                    <a:pt x="340" y="36"/>
                  </a:lnTo>
                  <a:lnTo>
                    <a:pt x="358" y="50"/>
                  </a:lnTo>
                  <a:lnTo>
                    <a:pt x="374" y="64"/>
                  </a:lnTo>
                  <a:lnTo>
                    <a:pt x="388" y="80"/>
                  </a:lnTo>
                  <a:lnTo>
                    <a:pt x="402" y="97"/>
                  </a:lnTo>
                  <a:lnTo>
                    <a:pt x="412" y="116"/>
                  </a:lnTo>
                  <a:lnTo>
                    <a:pt x="422" y="135"/>
                  </a:lnTo>
                  <a:lnTo>
                    <a:pt x="428" y="155"/>
                  </a:lnTo>
                  <a:lnTo>
                    <a:pt x="433" y="175"/>
                  </a:lnTo>
                  <a:lnTo>
                    <a:pt x="437" y="197"/>
                  </a:lnTo>
                  <a:lnTo>
                    <a:pt x="439" y="219"/>
                  </a:lnTo>
                </a:path>
              </a:pathLst>
            </a:custGeom>
            <a:solidFill>
              <a:srgbClr val="66CC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282" name="Freeform 257"/>
            <p:cNvSpPr/>
            <p:nvPr/>
          </p:nvSpPr>
          <p:spPr>
            <a:xfrm>
              <a:off x="907" y="1992"/>
              <a:ext cx="167" cy="167"/>
            </a:xfrm>
            <a:custGeom>
              <a:cxnLst>
                <a:cxn ang="0">
                  <a:pos x="83" y="166"/>
                </a:cxn>
                <a:cxn ang="0">
                  <a:pos x="99" y="164"/>
                </a:cxn>
                <a:cxn ang="0">
                  <a:pos x="115" y="159"/>
                </a:cxn>
                <a:cxn ang="0">
                  <a:pos x="129" y="152"/>
                </a:cxn>
                <a:cxn ang="0">
                  <a:pos x="142" y="142"/>
                </a:cxn>
                <a:cxn ang="0">
                  <a:pos x="152" y="129"/>
                </a:cxn>
                <a:cxn ang="0">
                  <a:pos x="159" y="115"/>
                </a:cxn>
                <a:cxn ang="0">
                  <a:pos x="164" y="99"/>
                </a:cxn>
                <a:cxn ang="0">
                  <a:pos x="166" y="83"/>
                </a:cxn>
                <a:cxn ang="0">
                  <a:pos x="164" y="66"/>
                </a:cxn>
                <a:cxn ang="0">
                  <a:pos x="159" y="50"/>
                </a:cxn>
                <a:cxn ang="0">
                  <a:pos x="152" y="36"/>
                </a:cxn>
                <a:cxn ang="0">
                  <a:pos x="142" y="23"/>
                </a:cxn>
                <a:cxn ang="0">
                  <a:pos x="129" y="13"/>
                </a:cxn>
                <a:cxn ang="0">
                  <a:pos x="115" y="6"/>
                </a:cxn>
                <a:cxn ang="0">
                  <a:pos x="99" y="1"/>
                </a:cxn>
                <a:cxn ang="0">
                  <a:pos x="83" y="0"/>
                </a:cxn>
                <a:cxn ang="0">
                  <a:pos x="65" y="1"/>
                </a:cxn>
                <a:cxn ang="0">
                  <a:pos x="50" y="6"/>
                </a:cxn>
                <a:cxn ang="0">
                  <a:pos x="36" y="13"/>
                </a:cxn>
                <a:cxn ang="0">
                  <a:pos x="23" y="23"/>
                </a:cxn>
                <a:cxn ang="0">
                  <a:pos x="13" y="36"/>
                </a:cxn>
                <a:cxn ang="0">
                  <a:pos x="6" y="50"/>
                </a:cxn>
                <a:cxn ang="0">
                  <a:pos x="1" y="66"/>
                </a:cxn>
                <a:cxn ang="0">
                  <a:pos x="0" y="83"/>
                </a:cxn>
                <a:cxn ang="0">
                  <a:pos x="1" y="99"/>
                </a:cxn>
                <a:cxn ang="0">
                  <a:pos x="6" y="115"/>
                </a:cxn>
                <a:cxn ang="0">
                  <a:pos x="13" y="129"/>
                </a:cxn>
                <a:cxn ang="0">
                  <a:pos x="23" y="142"/>
                </a:cxn>
                <a:cxn ang="0">
                  <a:pos x="36" y="152"/>
                </a:cxn>
                <a:cxn ang="0">
                  <a:pos x="50" y="159"/>
                </a:cxn>
                <a:cxn ang="0">
                  <a:pos x="65" y="164"/>
                </a:cxn>
                <a:cxn ang="0">
                  <a:pos x="83" y="166"/>
                </a:cxn>
              </a:cxnLst>
              <a:rect l="l" t="t" r="r" b="b"/>
              <a:pathLst>
                <a:path w="167" h="167">
                  <a:moveTo>
                    <a:pt x="83" y="166"/>
                  </a:moveTo>
                  <a:lnTo>
                    <a:pt x="99" y="164"/>
                  </a:lnTo>
                  <a:lnTo>
                    <a:pt x="115" y="159"/>
                  </a:lnTo>
                  <a:lnTo>
                    <a:pt x="129" y="152"/>
                  </a:lnTo>
                  <a:lnTo>
                    <a:pt x="142" y="142"/>
                  </a:lnTo>
                  <a:lnTo>
                    <a:pt x="152" y="129"/>
                  </a:lnTo>
                  <a:lnTo>
                    <a:pt x="159" y="115"/>
                  </a:lnTo>
                  <a:lnTo>
                    <a:pt x="164" y="99"/>
                  </a:lnTo>
                  <a:lnTo>
                    <a:pt x="166" y="83"/>
                  </a:lnTo>
                  <a:lnTo>
                    <a:pt x="164" y="66"/>
                  </a:lnTo>
                  <a:lnTo>
                    <a:pt x="159" y="50"/>
                  </a:lnTo>
                  <a:lnTo>
                    <a:pt x="152" y="36"/>
                  </a:lnTo>
                  <a:lnTo>
                    <a:pt x="142" y="23"/>
                  </a:lnTo>
                  <a:lnTo>
                    <a:pt x="129" y="13"/>
                  </a:lnTo>
                  <a:lnTo>
                    <a:pt x="115" y="6"/>
                  </a:lnTo>
                  <a:lnTo>
                    <a:pt x="99" y="1"/>
                  </a:lnTo>
                  <a:lnTo>
                    <a:pt x="83" y="0"/>
                  </a:lnTo>
                  <a:lnTo>
                    <a:pt x="65" y="1"/>
                  </a:lnTo>
                  <a:lnTo>
                    <a:pt x="50" y="6"/>
                  </a:lnTo>
                  <a:lnTo>
                    <a:pt x="36" y="13"/>
                  </a:lnTo>
                  <a:lnTo>
                    <a:pt x="23" y="23"/>
                  </a:lnTo>
                  <a:lnTo>
                    <a:pt x="13" y="36"/>
                  </a:lnTo>
                  <a:lnTo>
                    <a:pt x="6" y="50"/>
                  </a:lnTo>
                  <a:lnTo>
                    <a:pt x="1" y="66"/>
                  </a:lnTo>
                  <a:lnTo>
                    <a:pt x="0" y="83"/>
                  </a:lnTo>
                  <a:lnTo>
                    <a:pt x="1" y="99"/>
                  </a:lnTo>
                  <a:lnTo>
                    <a:pt x="6" y="115"/>
                  </a:lnTo>
                  <a:lnTo>
                    <a:pt x="13" y="129"/>
                  </a:lnTo>
                  <a:lnTo>
                    <a:pt x="23" y="142"/>
                  </a:lnTo>
                  <a:lnTo>
                    <a:pt x="36" y="152"/>
                  </a:lnTo>
                  <a:lnTo>
                    <a:pt x="50" y="159"/>
                  </a:lnTo>
                  <a:lnTo>
                    <a:pt x="65" y="164"/>
                  </a:lnTo>
                  <a:lnTo>
                    <a:pt x="83" y="166"/>
                  </a:lnTo>
                </a:path>
              </a:pathLst>
            </a:custGeom>
            <a:solidFill>
              <a:srgbClr val="66CCFF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4283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/>
              <a:t>水准测量的施测方法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515" name="Rectangle 3"/>
          <p:cNvSpPr>
            <a:spLocks noGrp="1"/>
          </p:cNvSpPr>
          <p:nvPr>
            <p:ph idx="1"/>
          </p:nvPr>
        </p:nvSpPr>
        <p:spPr>
          <a:xfrm>
            <a:off x="1774825" y="1125538"/>
            <a:ext cx="8642350" cy="3648075"/>
          </a:xfrm>
        </p:spPr>
        <p:txBody>
          <a:bodyPr vert="horz" wrap="square" lIns="91440" tIns="45720" rIns="91440" bIns="45720" anchor="t"/>
          <a:lstStyle/>
          <a:p>
            <a:pPr eaLnBrk="1" hangingPunct="1"/>
            <a:r>
              <a:rPr lang="zh-CN" altLang="en-US"/>
              <a:t>当已知高程的水准点距欲测定高程点较远或高差较大时，不能安置一次仪器即可测得两点间的高差。</a:t>
            </a:r>
            <a:r>
              <a:rPr lang="zh-CN" altLang="en-US" u="sng">
                <a:solidFill>
                  <a:srgbClr val="990033"/>
                </a:solidFill>
              </a:rPr>
              <a:t>这时需要在两点间加设若干个立尺点，分段设站，连续进行观测。</a:t>
            </a:r>
          </a:p>
          <a:p>
            <a:pPr eaLnBrk="1" hangingPunct="1"/>
            <a:r>
              <a:rPr lang="zh-CN" altLang="en-US"/>
              <a:t>加设的这些立尺点并不需要测定其高程，它们只起传递高程的作用，故称之为转点，用</a:t>
            </a:r>
            <a:r>
              <a:rPr lang="en-US" altLang="zh-CN"/>
              <a:t>TP</a:t>
            </a:r>
            <a:r>
              <a:rPr lang="zh-CN" altLang="en-US"/>
              <a:t>（</a:t>
            </a:r>
            <a:r>
              <a:rPr lang="en-US" altLang="zh-CN"/>
              <a:t>Turning Point</a:t>
            </a:r>
            <a:r>
              <a:rPr lang="zh-CN" altLang="en-US"/>
              <a:t>）表示。</a:t>
            </a:r>
          </a:p>
          <a:p>
            <a:pPr eaLnBrk="1" hangingPunct="1"/>
            <a:r>
              <a:rPr lang="zh-CN" altLang="en-US"/>
              <a:t>转点上需放置尺垫。</a:t>
            </a:r>
          </a:p>
        </p:txBody>
      </p:sp>
      <p:sp>
        <p:nvSpPr>
          <p:cNvPr id="45058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/>
              <a:t>水准测量的施测方法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8135" y="3135630"/>
            <a:ext cx="3475990" cy="347599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20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20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20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1" name="Rectangle 3"/>
          <p:cNvSpPr>
            <a:spLocks noGrp="1"/>
          </p:cNvSpPr>
          <p:nvPr>
            <p:ph idx="1"/>
          </p:nvPr>
        </p:nvSpPr>
        <p:spPr>
          <a:xfrm>
            <a:off x="1774825" y="1125538"/>
            <a:ext cx="8642350" cy="1338262"/>
          </a:xfrm>
        </p:spPr>
        <p:txBody>
          <a:bodyPr vert="horz" wrap="square" lIns="91440" tIns="45720" rIns="91440" bIns="45720" anchor="t"/>
          <a:lstStyle/>
          <a:p>
            <a:pPr eaLnBrk="1" hangingPunct="1"/>
            <a:r>
              <a:rPr lang="zh-CN" altLang="en-US">
                <a:solidFill>
                  <a:srgbClr val="000000"/>
                </a:solidFill>
              </a:rPr>
              <a:t>已知水准点</a:t>
            </a:r>
            <a:r>
              <a:rPr lang="en-US" altLang="zh-CN">
                <a:solidFill>
                  <a:srgbClr val="000000"/>
                </a:solidFill>
              </a:rPr>
              <a:t>BM</a:t>
            </a:r>
            <a:r>
              <a:rPr lang="en-US" altLang="zh-CN" i="1">
                <a:solidFill>
                  <a:srgbClr val="000000"/>
                </a:solidFill>
              </a:rPr>
              <a:t>A</a:t>
            </a:r>
            <a:r>
              <a:rPr lang="zh-CN" altLang="en-US">
                <a:solidFill>
                  <a:srgbClr val="000000"/>
                </a:solidFill>
              </a:rPr>
              <a:t>的高程 </a:t>
            </a:r>
            <a:r>
              <a:rPr lang="en-US" altLang="zh-CN" i="1">
                <a:solidFill>
                  <a:srgbClr val="000000"/>
                </a:solidFill>
              </a:rPr>
              <a:t>H</a:t>
            </a:r>
            <a:r>
              <a:rPr lang="en-US" altLang="zh-CN" i="1" baseline="-25000">
                <a:solidFill>
                  <a:srgbClr val="000000"/>
                </a:solidFill>
              </a:rPr>
              <a:t>A</a:t>
            </a:r>
            <a:r>
              <a:rPr lang="zh-CN" altLang="en-US">
                <a:solidFill>
                  <a:srgbClr val="000000"/>
                </a:solidFill>
              </a:rPr>
              <a:t>＝</a:t>
            </a:r>
            <a:r>
              <a:rPr lang="en-US" altLang="zh-CN">
                <a:solidFill>
                  <a:srgbClr val="000000"/>
                </a:solidFill>
              </a:rPr>
              <a:t>19.153m</a:t>
            </a:r>
            <a:r>
              <a:rPr lang="zh-CN" altLang="en-US">
                <a:solidFill>
                  <a:srgbClr val="000000"/>
                </a:solidFill>
              </a:rPr>
              <a:t>，现欲测定</a:t>
            </a:r>
            <a:r>
              <a:rPr lang="en-US" altLang="zh-CN" i="1">
                <a:solidFill>
                  <a:srgbClr val="000000"/>
                </a:solidFill>
              </a:rPr>
              <a:t>B</a:t>
            </a:r>
            <a:r>
              <a:rPr lang="zh-CN" altLang="en-US">
                <a:solidFill>
                  <a:srgbClr val="000000"/>
                </a:solidFill>
              </a:rPr>
              <a:t>点的高程</a:t>
            </a:r>
            <a:r>
              <a:rPr lang="en-US" altLang="zh-CN" i="1">
                <a:solidFill>
                  <a:srgbClr val="000000"/>
                </a:solidFill>
              </a:rPr>
              <a:t>H</a:t>
            </a:r>
            <a:r>
              <a:rPr lang="en-US" altLang="zh-CN" i="1" baseline="-25000">
                <a:solidFill>
                  <a:srgbClr val="000000"/>
                </a:solidFill>
              </a:rPr>
              <a:t>B</a:t>
            </a:r>
            <a:r>
              <a:rPr lang="zh-CN" altLang="en-US">
                <a:solidFill>
                  <a:srgbClr val="000000"/>
                </a:solidFill>
              </a:rPr>
              <a:t>，由于</a:t>
            </a:r>
            <a:r>
              <a:rPr lang="en-US" altLang="zh-CN" i="1">
                <a:solidFill>
                  <a:srgbClr val="000000"/>
                </a:solidFill>
              </a:rPr>
              <a:t>A</a:t>
            </a:r>
            <a:r>
              <a:rPr lang="zh-CN" altLang="en-US">
                <a:solidFill>
                  <a:srgbClr val="000000"/>
                </a:solidFill>
              </a:rPr>
              <a:t>、</a:t>
            </a:r>
            <a:r>
              <a:rPr lang="en-US" altLang="zh-CN" i="1">
                <a:solidFill>
                  <a:srgbClr val="000000"/>
                </a:solidFill>
              </a:rPr>
              <a:t>B</a:t>
            </a:r>
            <a:r>
              <a:rPr lang="zh-CN" altLang="en-US">
                <a:solidFill>
                  <a:srgbClr val="000000"/>
                </a:solidFill>
              </a:rPr>
              <a:t>两点相距较远，需分段设站进行测量，具体施测步骤如下。</a:t>
            </a:r>
          </a:p>
        </p:txBody>
      </p:sp>
      <p:grpSp>
        <p:nvGrpSpPr>
          <p:cNvPr id="46082" name="Group 160"/>
          <p:cNvGrpSpPr/>
          <p:nvPr/>
        </p:nvGrpSpPr>
        <p:grpSpPr>
          <a:xfrm>
            <a:off x="1524000" y="2781300"/>
            <a:ext cx="9132888" cy="3001963"/>
            <a:chOff x="-98" y="2013"/>
            <a:chExt cx="5753" cy="1891"/>
          </a:xfrm>
        </p:grpSpPr>
        <p:sp>
          <p:nvSpPr>
            <p:cNvPr id="46083" name="Oval 6"/>
            <p:cNvSpPr/>
            <p:nvPr/>
          </p:nvSpPr>
          <p:spPr>
            <a:xfrm>
              <a:off x="468" y="3230"/>
              <a:ext cx="53" cy="56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6084" name="AutoShape 7" descr="20%"/>
            <p:cNvSpPr/>
            <p:nvPr/>
          </p:nvSpPr>
          <p:spPr>
            <a:xfrm rot="10800000">
              <a:off x="429" y="3259"/>
              <a:ext cx="134" cy="152"/>
            </a:xfrm>
            <a:custGeom>
              <a:cxnLst>
                <a:cxn ang="0">
                  <a:pos x="0" y="0"/>
                </a:cxn>
                <a:cxn ang="0">
                  <a:pos x="5400" y="21600"/>
                </a:cxn>
                <a:cxn ang="0">
                  <a:pos x="16200" y="21600"/>
                </a:cxn>
                <a:cxn ang="0">
                  <a:pos x="21600" y="0"/>
                </a:cxn>
                <a:cxn ang="0">
                  <a:pos x="0" y="0"/>
                </a:cxn>
              </a:cxnLst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pattFill prst="pct20">
              <a:fgClr>
                <a:srgbClr val="000000"/>
              </a:fgClr>
              <a:bgClr>
                <a:srgbClr val="CCECFF"/>
              </a:bgClr>
            </a:pattFill>
            <a:ln w="1905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085" name="AutoShape 8"/>
            <p:cNvSpPr/>
            <p:nvPr/>
          </p:nvSpPr>
          <p:spPr>
            <a:xfrm rot="5400000">
              <a:off x="4705" y="2562"/>
              <a:ext cx="264" cy="66"/>
            </a:xfrm>
            <a:prstGeom prst="homePlate">
              <a:avLst>
                <a:gd name="adj" fmla="val 100000"/>
              </a:avLst>
            </a:prstGeom>
            <a:solidFill>
              <a:srgbClr val="FFFFFF">
                <a:alpha val="0"/>
              </a:srgbClr>
            </a:solidFill>
            <a:ln w="1905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6086" name="Line 9"/>
            <p:cNvSpPr/>
            <p:nvPr/>
          </p:nvSpPr>
          <p:spPr>
            <a:xfrm>
              <a:off x="487" y="3231"/>
              <a:ext cx="4737" cy="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087" name="Freeform 10"/>
            <p:cNvSpPr/>
            <p:nvPr/>
          </p:nvSpPr>
          <p:spPr>
            <a:xfrm>
              <a:off x="149" y="3285"/>
              <a:ext cx="306" cy="24"/>
            </a:xfrm>
            <a:custGeom>
              <a:cxnLst>
                <a:cxn ang="0">
                  <a:pos x="0" y="60"/>
                </a:cxn>
                <a:cxn ang="0">
                  <a:pos x="240" y="45"/>
                </a:cxn>
                <a:cxn ang="0">
                  <a:pos x="465" y="30"/>
                </a:cxn>
                <a:cxn ang="0">
                  <a:pos x="765" y="0"/>
                </a:cxn>
              </a:cxnLst>
              <a:rect l="l" t="t" r="r" b="b"/>
              <a:pathLst>
                <a:path w="765" h="60">
                  <a:moveTo>
                    <a:pt x="0" y="60"/>
                  </a:moveTo>
                  <a:cubicBezTo>
                    <a:pt x="40" y="55"/>
                    <a:pt x="163" y="50"/>
                    <a:pt x="240" y="45"/>
                  </a:cubicBezTo>
                  <a:cubicBezTo>
                    <a:pt x="317" y="40"/>
                    <a:pt x="378" y="37"/>
                    <a:pt x="465" y="30"/>
                  </a:cubicBezTo>
                  <a:cubicBezTo>
                    <a:pt x="552" y="23"/>
                    <a:pt x="703" y="6"/>
                    <a:pt x="765" y="0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088" name="Freeform 11"/>
            <p:cNvSpPr/>
            <p:nvPr/>
          </p:nvSpPr>
          <p:spPr>
            <a:xfrm>
              <a:off x="533" y="2014"/>
              <a:ext cx="4273" cy="1259"/>
            </a:xfrm>
            <a:custGeom>
              <a:cxnLst>
                <a:cxn ang="0">
                  <a:pos x="0" y="3148"/>
                </a:cxn>
                <a:cxn ang="0">
                  <a:pos x="450" y="3058"/>
                </a:cxn>
                <a:cxn ang="0">
                  <a:pos x="1051" y="2892"/>
                </a:cxn>
                <a:cxn ang="0">
                  <a:pos x="1501" y="2697"/>
                </a:cxn>
                <a:cxn ang="0">
                  <a:pos x="1936" y="2577"/>
                </a:cxn>
                <a:cxn ang="0">
                  <a:pos x="2341" y="2367"/>
                </a:cxn>
                <a:cxn ang="0">
                  <a:pos x="2851" y="2277"/>
                </a:cxn>
                <a:cxn ang="0">
                  <a:pos x="3526" y="2052"/>
                </a:cxn>
                <a:cxn ang="0">
                  <a:pos x="3856" y="1692"/>
                </a:cxn>
                <a:cxn ang="0">
                  <a:pos x="4111" y="1557"/>
                </a:cxn>
                <a:cxn ang="0">
                  <a:pos x="4576" y="1347"/>
                </a:cxn>
                <a:cxn ang="0">
                  <a:pos x="5011" y="1242"/>
                </a:cxn>
                <a:cxn ang="0">
                  <a:pos x="5431" y="1137"/>
                </a:cxn>
                <a:cxn ang="0">
                  <a:pos x="5986" y="957"/>
                </a:cxn>
                <a:cxn ang="0">
                  <a:pos x="6286" y="852"/>
                </a:cxn>
                <a:cxn ang="0">
                  <a:pos x="6766" y="762"/>
                </a:cxn>
                <a:cxn ang="0">
                  <a:pos x="7291" y="507"/>
                </a:cxn>
                <a:cxn ang="0">
                  <a:pos x="7831" y="342"/>
                </a:cxn>
                <a:cxn ang="0">
                  <a:pos x="8146" y="162"/>
                </a:cxn>
                <a:cxn ang="0">
                  <a:pos x="8581" y="12"/>
                </a:cxn>
                <a:cxn ang="0">
                  <a:pos x="8971" y="237"/>
                </a:cxn>
                <a:cxn ang="0">
                  <a:pos x="9526" y="762"/>
                </a:cxn>
                <a:cxn ang="0">
                  <a:pos x="10126" y="1092"/>
                </a:cxn>
                <a:cxn ang="0">
                  <a:pos x="10681" y="1227"/>
                </a:cxn>
              </a:cxnLst>
              <a:rect l="l" t="t" r="r" b="b"/>
              <a:pathLst>
                <a:path w="10681" h="3148">
                  <a:moveTo>
                    <a:pt x="0" y="3148"/>
                  </a:moveTo>
                  <a:cubicBezTo>
                    <a:pt x="155" y="3126"/>
                    <a:pt x="275" y="3101"/>
                    <a:pt x="450" y="3058"/>
                  </a:cubicBezTo>
                  <a:cubicBezTo>
                    <a:pt x="625" y="3015"/>
                    <a:pt x="876" y="2952"/>
                    <a:pt x="1051" y="2892"/>
                  </a:cubicBezTo>
                  <a:cubicBezTo>
                    <a:pt x="1226" y="2832"/>
                    <a:pt x="1354" y="2750"/>
                    <a:pt x="1501" y="2697"/>
                  </a:cubicBezTo>
                  <a:cubicBezTo>
                    <a:pt x="1648" y="2644"/>
                    <a:pt x="1796" y="2632"/>
                    <a:pt x="1936" y="2577"/>
                  </a:cubicBezTo>
                  <a:cubicBezTo>
                    <a:pt x="2076" y="2522"/>
                    <a:pt x="2189" y="2417"/>
                    <a:pt x="2341" y="2367"/>
                  </a:cubicBezTo>
                  <a:cubicBezTo>
                    <a:pt x="2493" y="2317"/>
                    <a:pt x="2654" y="2329"/>
                    <a:pt x="2851" y="2277"/>
                  </a:cubicBezTo>
                  <a:cubicBezTo>
                    <a:pt x="3048" y="2225"/>
                    <a:pt x="3358" y="2150"/>
                    <a:pt x="3526" y="2052"/>
                  </a:cubicBezTo>
                  <a:cubicBezTo>
                    <a:pt x="3694" y="1954"/>
                    <a:pt x="3758" y="1774"/>
                    <a:pt x="3856" y="1692"/>
                  </a:cubicBezTo>
                  <a:cubicBezTo>
                    <a:pt x="3954" y="1610"/>
                    <a:pt x="3991" y="1614"/>
                    <a:pt x="4111" y="1557"/>
                  </a:cubicBezTo>
                  <a:cubicBezTo>
                    <a:pt x="4231" y="1500"/>
                    <a:pt x="4426" y="1399"/>
                    <a:pt x="4576" y="1347"/>
                  </a:cubicBezTo>
                  <a:cubicBezTo>
                    <a:pt x="4726" y="1295"/>
                    <a:pt x="4868" y="1277"/>
                    <a:pt x="5011" y="1242"/>
                  </a:cubicBezTo>
                  <a:cubicBezTo>
                    <a:pt x="5154" y="1207"/>
                    <a:pt x="5269" y="1184"/>
                    <a:pt x="5431" y="1137"/>
                  </a:cubicBezTo>
                  <a:cubicBezTo>
                    <a:pt x="5593" y="1090"/>
                    <a:pt x="5844" y="1004"/>
                    <a:pt x="5986" y="957"/>
                  </a:cubicBezTo>
                  <a:cubicBezTo>
                    <a:pt x="6128" y="910"/>
                    <a:pt x="6156" y="884"/>
                    <a:pt x="6286" y="852"/>
                  </a:cubicBezTo>
                  <a:cubicBezTo>
                    <a:pt x="6416" y="820"/>
                    <a:pt x="6599" y="819"/>
                    <a:pt x="6766" y="762"/>
                  </a:cubicBezTo>
                  <a:cubicBezTo>
                    <a:pt x="6933" y="705"/>
                    <a:pt x="7114" y="577"/>
                    <a:pt x="7291" y="507"/>
                  </a:cubicBezTo>
                  <a:cubicBezTo>
                    <a:pt x="7468" y="437"/>
                    <a:pt x="7688" y="400"/>
                    <a:pt x="7831" y="342"/>
                  </a:cubicBezTo>
                  <a:cubicBezTo>
                    <a:pt x="7974" y="284"/>
                    <a:pt x="8021" y="217"/>
                    <a:pt x="8146" y="162"/>
                  </a:cubicBezTo>
                  <a:cubicBezTo>
                    <a:pt x="8271" y="107"/>
                    <a:pt x="8444" y="0"/>
                    <a:pt x="8581" y="12"/>
                  </a:cubicBezTo>
                  <a:cubicBezTo>
                    <a:pt x="8718" y="24"/>
                    <a:pt x="8814" y="112"/>
                    <a:pt x="8971" y="237"/>
                  </a:cubicBezTo>
                  <a:cubicBezTo>
                    <a:pt x="9128" y="362"/>
                    <a:pt x="9334" y="620"/>
                    <a:pt x="9526" y="762"/>
                  </a:cubicBezTo>
                  <a:cubicBezTo>
                    <a:pt x="9718" y="904"/>
                    <a:pt x="9934" y="1015"/>
                    <a:pt x="10126" y="1092"/>
                  </a:cubicBezTo>
                  <a:cubicBezTo>
                    <a:pt x="10318" y="1169"/>
                    <a:pt x="10565" y="1199"/>
                    <a:pt x="10681" y="1227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089" name="Freeform 12"/>
            <p:cNvSpPr/>
            <p:nvPr/>
          </p:nvSpPr>
          <p:spPr>
            <a:xfrm>
              <a:off x="4872" y="2505"/>
              <a:ext cx="197" cy="12"/>
            </a:xfrm>
            <a:custGeom>
              <a:cxnLst>
                <a:cxn ang="0">
                  <a:pos x="0" y="0"/>
                </a:cxn>
                <a:cxn ang="0">
                  <a:pos x="270" y="15"/>
                </a:cxn>
                <a:cxn ang="0">
                  <a:pos x="494" y="30"/>
                </a:cxn>
              </a:cxnLst>
              <a:rect l="l" t="t" r="r" b="b"/>
              <a:pathLst>
                <a:path w="492" h="30">
                  <a:moveTo>
                    <a:pt x="0" y="0"/>
                  </a:moveTo>
                  <a:cubicBezTo>
                    <a:pt x="94" y="5"/>
                    <a:pt x="188" y="10"/>
                    <a:pt x="270" y="15"/>
                  </a:cubicBezTo>
                  <a:cubicBezTo>
                    <a:pt x="352" y="20"/>
                    <a:pt x="457" y="28"/>
                    <a:pt x="494" y="30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090" name="Line 13"/>
            <p:cNvSpPr/>
            <p:nvPr/>
          </p:nvSpPr>
          <p:spPr>
            <a:xfrm flipH="1">
              <a:off x="137" y="3303"/>
              <a:ext cx="78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091" name="Line 14"/>
            <p:cNvSpPr/>
            <p:nvPr/>
          </p:nvSpPr>
          <p:spPr>
            <a:xfrm flipH="1">
              <a:off x="185" y="3303"/>
              <a:ext cx="72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092" name="Line 15"/>
            <p:cNvSpPr/>
            <p:nvPr/>
          </p:nvSpPr>
          <p:spPr>
            <a:xfrm flipH="1">
              <a:off x="233" y="3297"/>
              <a:ext cx="66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093" name="Line 16"/>
            <p:cNvSpPr/>
            <p:nvPr/>
          </p:nvSpPr>
          <p:spPr>
            <a:xfrm>
              <a:off x="293" y="3297"/>
              <a:ext cx="66" cy="5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094" name="Line 17"/>
            <p:cNvSpPr/>
            <p:nvPr/>
          </p:nvSpPr>
          <p:spPr>
            <a:xfrm>
              <a:off x="275" y="3321"/>
              <a:ext cx="48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095" name="Line 18"/>
            <p:cNvSpPr/>
            <p:nvPr/>
          </p:nvSpPr>
          <p:spPr>
            <a:xfrm flipH="1">
              <a:off x="365" y="3291"/>
              <a:ext cx="60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096" name="Line 19"/>
            <p:cNvSpPr/>
            <p:nvPr/>
          </p:nvSpPr>
          <p:spPr>
            <a:xfrm>
              <a:off x="341" y="3297"/>
              <a:ext cx="48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097" name="Line 20"/>
            <p:cNvSpPr/>
            <p:nvPr/>
          </p:nvSpPr>
          <p:spPr>
            <a:xfrm flipH="1">
              <a:off x="419" y="3309"/>
              <a:ext cx="30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098" name="Line 21"/>
            <p:cNvSpPr/>
            <p:nvPr/>
          </p:nvSpPr>
          <p:spPr>
            <a:xfrm>
              <a:off x="533" y="3273"/>
              <a:ext cx="78" cy="4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099" name="Line 22"/>
            <p:cNvSpPr/>
            <p:nvPr/>
          </p:nvSpPr>
          <p:spPr>
            <a:xfrm flipV="1">
              <a:off x="611" y="3243"/>
              <a:ext cx="66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00" name="Line 23"/>
            <p:cNvSpPr/>
            <p:nvPr/>
          </p:nvSpPr>
          <p:spPr>
            <a:xfrm>
              <a:off x="593" y="3261"/>
              <a:ext cx="42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01" name="Line 24"/>
            <p:cNvSpPr/>
            <p:nvPr/>
          </p:nvSpPr>
          <p:spPr>
            <a:xfrm flipH="1">
              <a:off x="665" y="3225"/>
              <a:ext cx="60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02" name="Line 25"/>
            <p:cNvSpPr/>
            <p:nvPr/>
          </p:nvSpPr>
          <p:spPr>
            <a:xfrm flipH="1">
              <a:off x="713" y="3219"/>
              <a:ext cx="54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03" name="Line 26"/>
            <p:cNvSpPr/>
            <p:nvPr/>
          </p:nvSpPr>
          <p:spPr>
            <a:xfrm>
              <a:off x="767" y="3225"/>
              <a:ext cx="84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04" name="Line 27"/>
            <p:cNvSpPr/>
            <p:nvPr/>
          </p:nvSpPr>
          <p:spPr>
            <a:xfrm>
              <a:off x="749" y="3249"/>
              <a:ext cx="48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05" name="Line 28"/>
            <p:cNvSpPr/>
            <p:nvPr/>
          </p:nvSpPr>
          <p:spPr>
            <a:xfrm flipH="1">
              <a:off x="851" y="3183"/>
              <a:ext cx="54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06" name="Line 29"/>
            <p:cNvSpPr/>
            <p:nvPr/>
          </p:nvSpPr>
          <p:spPr>
            <a:xfrm>
              <a:off x="827" y="3207"/>
              <a:ext cx="36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07" name="Line 30"/>
            <p:cNvSpPr/>
            <p:nvPr/>
          </p:nvSpPr>
          <p:spPr>
            <a:xfrm flipH="1">
              <a:off x="911" y="3171"/>
              <a:ext cx="36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08" name="Line 31"/>
            <p:cNvSpPr/>
            <p:nvPr/>
          </p:nvSpPr>
          <p:spPr>
            <a:xfrm flipH="1">
              <a:off x="959" y="3153"/>
              <a:ext cx="30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09" name="Line 32"/>
            <p:cNvSpPr/>
            <p:nvPr/>
          </p:nvSpPr>
          <p:spPr>
            <a:xfrm>
              <a:off x="989" y="3153"/>
              <a:ext cx="90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10" name="Line 33"/>
            <p:cNvSpPr/>
            <p:nvPr/>
          </p:nvSpPr>
          <p:spPr>
            <a:xfrm>
              <a:off x="977" y="3183"/>
              <a:ext cx="54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11" name="Line 34"/>
            <p:cNvSpPr/>
            <p:nvPr/>
          </p:nvSpPr>
          <p:spPr>
            <a:xfrm flipH="1">
              <a:off x="1085" y="3093"/>
              <a:ext cx="42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12" name="Line 35"/>
            <p:cNvSpPr/>
            <p:nvPr/>
          </p:nvSpPr>
          <p:spPr>
            <a:xfrm>
              <a:off x="1043" y="3129"/>
              <a:ext cx="54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13" name="Line 36"/>
            <p:cNvSpPr/>
            <p:nvPr/>
          </p:nvSpPr>
          <p:spPr>
            <a:xfrm flipH="1">
              <a:off x="1139" y="3081"/>
              <a:ext cx="30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14" name="Line 37"/>
            <p:cNvSpPr/>
            <p:nvPr/>
          </p:nvSpPr>
          <p:spPr>
            <a:xfrm flipH="1">
              <a:off x="1181" y="3069"/>
              <a:ext cx="30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15" name="Line 38"/>
            <p:cNvSpPr/>
            <p:nvPr/>
          </p:nvSpPr>
          <p:spPr>
            <a:xfrm>
              <a:off x="1211" y="3069"/>
              <a:ext cx="90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16" name="Line 39"/>
            <p:cNvSpPr/>
            <p:nvPr/>
          </p:nvSpPr>
          <p:spPr>
            <a:xfrm>
              <a:off x="1199" y="3099"/>
              <a:ext cx="54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17" name="Line 40"/>
            <p:cNvSpPr/>
            <p:nvPr/>
          </p:nvSpPr>
          <p:spPr>
            <a:xfrm flipH="1">
              <a:off x="1319" y="3021"/>
              <a:ext cx="36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18" name="Line 41"/>
            <p:cNvSpPr/>
            <p:nvPr/>
          </p:nvSpPr>
          <p:spPr>
            <a:xfrm>
              <a:off x="1277" y="3057"/>
              <a:ext cx="48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19" name="Line 42"/>
            <p:cNvSpPr/>
            <p:nvPr/>
          </p:nvSpPr>
          <p:spPr>
            <a:xfrm flipH="1">
              <a:off x="1361" y="2997"/>
              <a:ext cx="36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20" name="Line 43"/>
            <p:cNvSpPr/>
            <p:nvPr/>
          </p:nvSpPr>
          <p:spPr>
            <a:xfrm flipH="1">
              <a:off x="1403" y="2973"/>
              <a:ext cx="42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21" name="Line 44"/>
            <p:cNvSpPr/>
            <p:nvPr/>
          </p:nvSpPr>
          <p:spPr>
            <a:xfrm>
              <a:off x="1452" y="2961"/>
              <a:ext cx="101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22" name="Line 45"/>
            <p:cNvSpPr/>
            <p:nvPr/>
          </p:nvSpPr>
          <p:spPr>
            <a:xfrm>
              <a:off x="1433" y="2991"/>
              <a:ext cx="55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23" name="Line 46"/>
            <p:cNvSpPr/>
            <p:nvPr/>
          </p:nvSpPr>
          <p:spPr>
            <a:xfrm flipH="1">
              <a:off x="1565" y="2937"/>
              <a:ext cx="43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24" name="Line 47"/>
            <p:cNvSpPr/>
            <p:nvPr/>
          </p:nvSpPr>
          <p:spPr>
            <a:xfrm flipH="1">
              <a:off x="1608" y="2925"/>
              <a:ext cx="53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25" name="Line 48"/>
            <p:cNvSpPr/>
            <p:nvPr/>
          </p:nvSpPr>
          <p:spPr>
            <a:xfrm flipH="1">
              <a:off x="1668" y="2913"/>
              <a:ext cx="48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26" name="Line 49"/>
            <p:cNvSpPr/>
            <p:nvPr/>
          </p:nvSpPr>
          <p:spPr>
            <a:xfrm flipH="1" flipV="1">
              <a:off x="1529" y="2949"/>
              <a:ext cx="60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27" name="Line 50"/>
            <p:cNvSpPr/>
            <p:nvPr/>
          </p:nvSpPr>
          <p:spPr>
            <a:xfrm>
              <a:off x="1716" y="2913"/>
              <a:ext cx="84" cy="4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28" name="Line 51"/>
            <p:cNvSpPr/>
            <p:nvPr/>
          </p:nvSpPr>
          <p:spPr>
            <a:xfrm>
              <a:off x="1692" y="2937"/>
              <a:ext cx="66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29" name="Line 52"/>
            <p:cNvSpPr/>
            <p:nvPr/>
          </p:nvSpPr>
          <p:spPr>
            <a:xfrm flipV="1">
              <a:off x="1793" y="2877"/>
              <a:ext cx="48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30" name="Line 53"/>
            <p:cNvSpPr/>
            <p:nvPr/>
          </p:nvSpPr>
          <p:spPr>
            <a:xfrm flipH="1">
              <a:off x="1848" y="2859"/>
              <a:ext cx="36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31" name="Line 54"/>
            <p:cNvSpPr/>
            <p:nvPr/>
          </p:nvSpPr>
          <p:spPr>
            <a:xfrm flipH="1">
              <a:off x="1889" y="2841"/>
              <a:ext cx="36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32" name="Line 55"/>
            <p:cNvSpPr/>
            <p:nvPr/>
          </p:nvSpPr>
          <p:spPr>
            <a:xfrm flipH="1" flipV="1">
              <a:off x="1769" y="2895"/>
              <a:ext cx="43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33" name="Line 56"/>
            <p:cNvSpPr/>
            <p:nvPr/>
          </p:nvSpPr>
          <p:spPr>
            <a:xfrm>
              <a:off x="1925" y="2841"/>
              <a:ext cx="91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34" name="Line 57"/>
            <p:cNvSpPr/>
            <p:nvPr/>
          </p:nvSpPr>
          <p:spPr>
            <a:xfrm>
              <a:off x="1908" y="2877"/>
              <a:ext cx="72" cy="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35" name="Line 58"/>
            <p:cNvSpPr/>
            <p:nvPr/>
          </p:nvSpPr>
          <p:spPr>
            <a:xfrm flipH="1">
              <a:off x="2016" y="2745"/>
              <a:ext cx="17" cy="10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36" name="Line 59"/>
            <p:cNvSpPr/>
            <p:nvPr/>
          </p:nvSpPr>
          <p:spPr>
            <a:xfrm flipH="1">
              <a:off x="2064" y="2691"/>
              <a:ext cx="5" cy="9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37" name="Line 60"/>
            <p:cNvSpPr/>
            <p:nvPr/>
          </p:nvSpPr>
          <p:spPr>
            <a:xfrm flipH="1">
              <a:off x="2100" y="2673"/>
              <a:ext cx="5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38" name="Line 61"/>
            <p:cNvSpPr/>
            <p:nvPr/>
          </p:nvSpPr>
          <p:spPr>
            <a:xfrm>
              <a:off x="1980" y="2805"/>
              <a:ext cx="41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39" name="Line 62"/>
            <p:cNvSpPr/>
            <p:nvPr/>
          </p:nvSpPr>
          <p:spPr>
            <a:xfrm>
              <a:off x="2112" y="2661"/>
              <a:ext cx="89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40" name="Line 63"/>
            <p:cNvSpPr/>
            <p:nvPr/>
          </p:nvSpPr>
          <p:spPr>
            <a:xfrm>
              <a:off x="2100" y="2697"/>
              <a:ext cx="53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41" name="Line 64"/>
            <p:cNvSpPr/>
            <p:nvPr/>
          </p:nvSpPr>
          <p:spPr>
            <a:xfrm flipH="1">
              <a:off x="2208" y="2595"/>
              <a:ext cx="53" cy="9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42" name="Line 65"/>
            <p:cNvSpPr/>
            <p:nvPr/>
          </p:nvSpPr>
          <p:spPr>
            <a:xfrm>
              <a:off x="2165" y="2637"/>
              <a:ext cx="67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43" name="Line 66"/>
            <p:cNvSpPr/>
            <p:nvPr/>
          </p:nvSpPr>
          <p:spPr>
            <a:xfrm flipH="1">
              <a:off x="2273" y="2577"/>
              <a:ext cx="36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44" name="Line 67"/>
            <p:cNvSpPr/>
            <p:nvPr/>
          </p:nvSpPr>
          <p:spPr>
            <a:xfrm flipH="1">
              <a:off x="2328" y="2553"/>
              <a:ext cx="29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45" name="Line 68"/>
            <p:cNvSpPr/>
            <p:nvPr/>
          </p:nvSpPr>
          <p:spPr>
            <a:xfrm>
              <a:off x="2364" y="2547"/>
              <a:ext cx="120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46" name="Line 69"/>
            <p:cNvSpPr/>
            <p:nvPr/>
          </p:nvSpPr>
          <p:spPr>
            <a:xfrm>
              <a:off x="2345" y="2577"/>
              <a:ext cx="79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47" name="Line 70"/>
            <p:cNvSpPr/>
            <p:nvPr/>
          </p:nvSpPr>
          <p:spPr>
            <a:xfrm flipH="1">
              <a:off x="2489" y="2511"/>
              <a:ext cx="55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48" name="Line 71"/>
            <p:cNvSpPr/>
            <p:nvPr/>
          </p:nvSpPr>
          <p:spPr>
            <a:xfrm>
              <a:off x="2453" y="2529"/>
              <a:ext cx="60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49" name="Line 72"/>
            <p:cNvSpPr/>
            <p:nvPr/>
          </p:nvSpPr>
          <p:spPr>
            <a:xfrm flipH="1">
              <a:off x="2544" y="2499"/>
              <a:ext cx="48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50" name="Line 73"/>
            <p:cNvSpPr/>
            <p:nvPr/>
          </p:nvSpPr>
          <p:spPr>
            <a:xfrm flipH="1">
              <a:off x="2592" y="2487"/>
              <a:ext cx="53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51" name="Line 74"/>
            <p:cNvSpPr/>
            <p:nvPr/>
          </p:nvSpPr>
          <p:spPr>
            <a:xfrm>
              <a:off x="2657" y="2481"/>
              <a:ext cx="72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52" name="Line 75"/>
            <p:cNvSpPr/>
            <p:nvPr/>
          </p:nvSpPr>
          <p:spPr>
            <a:xfrm>
              <a:off x="2627" y="2505"/>
              <a:ext cx="61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53" name="Line 76"/>
            <p:cNvSpPr/>
            <p:nvPr/>
          </p:nvSpPr>
          <p:spPr>
            <a:xfrm flipH="1">
              <a:off x="2741" y="2451"/>
              <a:ext cx="36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54" name="Line 77"/>
            <p:cNvSpPr/>
            <p:nvPr/>
          </p:nvSpPr>
          <p:spPr>
            <a:xfrm>
              <a:off x="2712" y="2475"/>
              <a:ext cx="41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55" name="Line 78"/>
            <p:cNvSpPr/>
            <p:nvPr/>
          </p:nvSpPr>
          <p:spPr>
            <a:xfrm flipH="1">
              <a:off x="2789" y="2427"/>
              <a:ext cx="36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56" name="Line 79"/>
            <p:cNvSpPr/>
            <p:nvPr/>
          </p:nvSpPr>
          <p:spPr>
            <a:xfrm flipH="1">
              <a:off x="2837" y="2409"/>
              <a:ext cx="36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57" name="Line 80"/>
            <p:cNvSpPr/>
            <p:nvPr/>
          </p:nvSpPr>
          <p:spPr>
            <a:xfrm>
              <a:off x="2873" y="2409"/>
              <a:ext cx="91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58" name="Line 81"/>
            <p:cNvSpPr/>
            <p:nvPr/>
          </p:nvSpPr>
          <p:spPr>
            <a:xfrm>
              <a:off x="2856" y="2445"/>
              <a:ext cx="65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59" name="Line 82"/>
            <p:cNvSpPr/>
            <p:nvPr/>
          </p:nvSpPr>
          <p:spPr>
            <a:xfrm flipH="1">
              <a:off x="2969" y="2373"/>
              <a:ext cx="43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60" name="Line 83"/>
            <p:cNvSpPr/>
            <p:nvPr/>
          </p:nvSpPr>
          <p:spPr>
            <a:xfrm>
              <a:off x="2940" y="2391"/>
              <a:ext cx="53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61" name="Line 84"/>
            <p:cNvSpPr/>
            <p:nvPr/>
          </p:nvSpPr>
          <p:spPr>
            <a:xfrm flipH="1">
              <a:off x="3024" y="2355"/>
              <a:ext cx="29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62" name="Line 85"/>
            <p:cNvSpPr/>
            <p:nvPr/>
          </p:nvSpPr>
          <p:spPr>
            <a:xfrm flipH="1">
              <a:off x="3065" y="2349"/>
              <a:ext cx="31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63" name="Line 86"/>
            <p:cNvSpPr/>
            <p:nvPr/>
          </p:nvSpPr>
          <p:spPr>
            <a:xfrm>
              <a:off x="3101" y="2343"/>
              <a:ext cx="67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64" name="Line 87"/>
            <p:cNvSpPr/>
            <p:nvPr/>
          </p:nvSpPr>
          <p:spPr>
            <a:xfrm>
              <a:off x="3077" y="2367"/>
              <a:ext cx="48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65" name="Line 88"/>
            <p:cNvSpPr/>
            <p:nvPr/>
          </p:nvSpPr>
          <p:spPr>
            <a:xfrm flipH="1">
              <a:off x="3168" y="2319"/>
              <a:ext cx="60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66" name="Line 89"/>
            <p:cNvSpPr/>
            <p:nvPr/>
          </p:nvSpPr>
          <p:spPr>
            <a:xfrm>
              <a:off x="3161" y="2337"/>
              <a:ext cx="31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67" name="Line 90"/>
            <p:cNvSpPr/>
            <p:nvPr/>
          </p:nvSpPr>
          <p:spPr>
            <a:xfrm flipH="1">
              <a:off x="3216" y="2301"/>
              <a:ext cx="53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68" name="Line 91"/>
            <p:cNvSpPr/>
            <p:nvPr/>
          </p:nvSpPr>
          <p:spPr>
            <a:xfrm flipH="1">
              <a:off x="3264" y="2289"/>
              <a:ext cx="48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69" name="Line 92"/>
            <p:cNvSpPr/>
            <p:nvPr/>
          </p:nvSpPr>
          <p:spPr>
            <a:xfrm>
              <a:off x="3317" y="2283"/>
              <a:ext cx="67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70" name="Line 93"/>
            <p:cNvSpPr/>
            <p:nvPr/>
          </p:nvSpPr>
          <p:spPr>
            <a:xfrm>
              <a:off x="3300" y="2313"/>
              <a:ext cx="48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71" name="Line 94"/>
            <p:cNvSpPr/>
            <p:nvPr/>
          </p:nvSpPr>
          <p:spPr>
            <a:xfrm flipH="1">
              <a:off x="3389" y="2229"/>
              <a:ext cx="31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72" name="Line 95"/>
            <p:cNvSpPr/>
            <p:nvPr/>
          </p:nvSpPr>
          <p:spPr>
            <a:xfrm>
              <a:off x="3360" y="2259"/>
              <a:ext cx="41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73" name="Line 96"/>
            <p:cNvSpPr/>
            <p:nvPr/>
          </p:nvSpPr>
          <p:spPr>
            <a:xfrm flipH="1">
              <a:off x="3432" y="2205"/>
              <a:ext cx="24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74" name="Line 97"/>
            <p:cNvSpPr/>
            <p:nvPr/>
          </p:nvSpPr>
          <p:spPr>
            <a:xfrm flipH="1">
              <a:off x="3468" y="2199"/>
              <a:ext cx="24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75" name="Line 98"/>
            <p:cNvSpPr/>
            <p:nvPr/>
          </p:nvSpPr>
          <p:spPr>
            <a:xfrm>
              <a:off x="3492" y="2199"/>
              <a:ext cx="89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76" name="Line 99"/>
            <p:cNvSpPr/>
            <p:nvPr/>
          </p:nvSpPr>
          <p:spPr>
            <a:xfrm>
              <a:off x="3473" y="2229"/>
              <a:ext cx="60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77" name="Line 100"/>
            <p:cNvSpPr/>
            <p:nvPr/>
          </p:nvSpPr>
          <p:spPr>
            <a:xfrm flipH="1">
              <a:off x="3588" y="2163"/>
              <a:ext cx="53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78" name="Line 101"/>
            <p:cNvSpPr/>
            <p:nvPr/>
          </p:nvSpPr>
          <p:spPr>
            <a:xfrm>
              <a:off x="3545" y="2181"/>
              <a:ext cx="67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79" name="Line 102"/>
            <p:cNvSpPr/>
            <p:nvPr/>
          </p:nvSpPr>
          <p:spPr>
            <a:xfrm flipH="1">
              <a:off x="3636" y="2139"/>
              <a:ext cx="53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80" name="Line 103"/>
            <p:cNvSpPr/>
            <p:nvPr/>
          </p:nvSpPr>
          <p:spPr>
            <a:xfrm flipH="1">
              <a:off x="3678" y="2109"/>
              <a:ext cx="59" cy="10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81" name="Line 104"/>
            <p:cNvSpPr/>
            <p:nvPr/>
          </p:nvSpPr>
          <p:spPr>
            <a:xfrm>
              <a:off x="3744" y="2103"/>
              <a:ext cx="65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82" name="Line 105"/>
            <p:cNvSpPr/>
            <p:nvPr/>
          </p:nvSpPr>
          <p:spPr>
            <a:xfrm>
              <a:off x="3720" y="2145"/>
              <a:ext cx="41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83" name="Line 106"/>
            <p:cNvSpPr/>
            <p:nvPr/>
          </p:nvSpPr>
          <p:spPr>
            <a:xfrm flipH="1">
              <a:off x="3816" y="2049"/>
              <a:ext cx="41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84" name="Line 107"/>
            <p:cNvSpPr/>
            <p:nvPr/>
          </p:nvSpPr>
          <p:spPr>
            <a:xfrm>
              <a:off x="3797" y="2079"/>
              <a:ext cx="43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85" name="Line 108"/>
            <p:cNvSpPr/>
            <p:nvPr/>
          </p:nvSpPr>
          <p:spPr>
            <a:xfrm flipH="1">
              <a:off x="3869" y="2025"/>
              <a:ext cx="36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86" name="Line 109"/>
            <p:cNvSpPr/>
            <p:nvPr/>
          </p:nvSpPr>
          <p:spPr>
            <a:xfrm flipH="1">
              <a:off x="3912" y="2019"/>
              <a:ext cx="29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87" name="Line 110"/>
            <p:cNvSpPr/>
            <p:nvPr/>
          </p:nvSpPr>
          <p:spPr>
            <a:xfrm>
              <a:off x="3953" y="2013"/>
              <a:ext cx="84" cy="10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88" name="Line 111"/>
            <p:cNvSpPr/>
            <p:nvPr/>
          </p:nvSpPr>
          <p:spPr>
            <a:xfrm>
              <a:off x="3929" y="2043"/>
              <a:ext cx="36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89" name="Line 112"/>
            <p:cNvSpPr/>
            <p:nvPr/>
          </p:nvSpPr>
          <p:spPr>
            <a:xfrm flipH="1">
              <a:off x="4032" y="2109"/>
              <a:ext cx="96" cy="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90" name="Line 113"/>
            <p:cNvSpPr/>
            <p:nvPr/>
          </p:nvSpPr>
          <p:spPr>
            <a:xfrm>
              <a:off x="4013" y="2031"/>
              <a:ext cx="67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91" name="Line 114"/>
            <p:cNvSpPr/>
            <p:nvPr/>
          </p:nvSpPr>
          <p:spPr>
            <a:xfrm flipV="1">
              <a:off x="4073" y="2139"/>
              <a:ext cx="78" cy="1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92" name="Line 115"/>
            <p:cNvSpPr/>
            <p:nvPr/>
          </p:nvSpPr>
          <p:spPr>
            <a:xfrm flipH="1">
              <a:off x="4109" y="2163"/>
              <a:ext cx="79" cy="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93" name="Line 116"/>
            <p:cNvSpPr/>
            <p:nvPr/>
          </p:nvSpPr>
          <p:spPr>
            <a:xfrm>
              <a:off x="4176" y="2157"/>
              <a:ext cx="5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94" name="Line 117"/>
            <p:cNvSpPr/>
            <p:nvPr/>
          </p:nvSpPr>
          <p:spPr>
            <a:xfrm>
              <a:off x="4140" y="2163"/>
              <a:ext cx="5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95" name="Line 118"/>
            <p:cNvSpPr/>
            <p:nvPr/>
          </p:nvSpPr>
          <p:spPr>
            <a:xfrm>
              <a:off x="4181" y="2241"/>
              <a:ext cx="114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96" name="Line 119"/>
            <p:cNvSpPr/>
            <p:nvPr/>
          </p:nvSpPr>
          <p:spPr>
            <a:xfrm>
              <a:off x="4217" y="2205"/>
              <a:ext cx="1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97" name="Line 120"/>
            <p:cNvSpPr/>
            <p:nvPr/>
          </p:nvSpPr>
          <p:spPr>
            <a:xfrm>
              <a:off x="4224" y="2277"/>
              <a:ext cx="108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98" name="Line 121"/>
            <p:cNvSpPr/>
            <p:nvPr/>
          </p:nvSpPr>
          <p:spPr>
            <a:xfrm>
              <a:off x="4260" y="2313"/>
              <a:ext cx="114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199" name="Line 122"/>
            <p:cNvSpPr/>
            <p:nvPr/>
          </p:nvSpPr>
          <p:spPr>
            <a:xfrm flipH="1">
              <a:off x="4361" y="2331"/>
              <a:ext cx="7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00" name="Line 123"/>
            <p:cNvSpPr/>
            <p:nvPr/>
          </p:nvSpPr>
          <p:spPr>
            <a:xfrm>
              <a:off x="4325" y="2331"/>
              <a:ext cx="1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01" name="Line 124"/>
            <p:cNvSpPr/>
            <p:nvPr/>
          </p:nvSpPr>
          <p:spPr>
            <a:xfrm flipV="1">
              <a:off x="4361" y="2385"/>
              <a:ext cx="79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02" name="Line 125"/>
            <p:cNvSpPr/>
            <p:nvPr/>
          </p:nvSpPr>
          <p:spPr>
            <a:xfrm>
              <a:off x="4397" y="2355"/>
              <a:ext cx="1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03" name="Line 126"/>
            <p:cNvSpPr/>
            <p:nvPr/>
          </p:nvSpPr>
          <p:spPr>
            <a:xfrm flipV="1">
              <a:off x="4392" y="2403"/>
              <a:ext cx="96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04" name="Line 127"/>
            <p:cNvSpPr/>
            <p:nvPr/>
          </p:nvSpPr>
          <p:spPr>
            <a:xfrm flipV="1">
              <a:off x="4440" y="2427"/>
              <a:ext cx="84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05" name="Line 128"/>
            <p:cNvSpPr/>
            <p:nvPr/>
          </p:nvSpPr>
          <p:spPr>
            <a:xfrm>
              <a:off x="4524" y="2427"/>
              <a:ext cx="36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06" name="Line 129"/>
            <p:cNvSpPr/>
            <p:nvPr/>
          </p:nvSpPr>
          <p:spPr>
            <a:xfrm>
              <a:off x="4493" y="2433"/>
              <a:ext cx="19" cy="5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07" name="Line 130"/>
            <p:cNvSpPr/>
            <p:nvPr/>
          </p:nvSpPr>
          <p:spPr>
            <a:xfrm flipV="1">
              <a:off x="4565" y="2469"/>
              <a:ext cx="103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08" name="Line 131"/>
            <p:cNvSpPr/>
            <p:nvPr/>
          </p:nvSpPr>
          <p:spPr>
            <a:xfrm>
              <a:off x="4572" y="2445"/>
              <a:ext cx="24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09" name="Line 132"/>
            <p:cNvSpPr/>
            <p:nvPr/>
          </p:nvSpPr>
          <p:spPr>
            <a:xfrm flipV="1">
              <a:off x="4608" y="2481"/>
              <a:ext cx="96" cy="4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10" name="Line 133"/>
            <p:cNvSpPr/>
            <p:nvPr/>
          </p:nvSpPr>
          <p:spPr>
            <a:xfrm flipV="1">
              <a:off x="4656" y="2499"/>
              <a:ext cx="89" cy="4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11" name="Line 134"/>
            <p:cNvSpPr/>
            <p:nvPr/>
          </p:nvSpPr>
          <p:spPr>
            <a:xfrm>
              <a:off x="4752" y="2487"/>
              <a:ext cx="53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12" name="Line 135"/>
            <p:cNvSpPr/>
            <p:nvPr/>
          </p:nvSpPr>
          <p:spPr>
            <a:xfrm>
              <a:off x="4716" y="2517"/>
              <a:ext cx="41" cy="4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13" name="Line 136"/>
            <p:cNvSpPr/>
            <p:nvPr/>
          </p:nvSpPr>
          <p:spPr>
            <a:xfrm flipH="1">
              <a:off x="4872" y="2505"/>
              <a:ext cx="53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14" name="Line 137"/>
            <p:cNvSpPr/>
            <p:nvPr/>
          </p:nvSpPr>
          <p:spPr>
            <a:xfrm flipH="1">
              <a:off x="4907" y="2511"/>
              <a:ext cx="60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15" name="Line 138"/>
            <p:cNvSpPr/>
            <p:nvPr/>
          </p:nvSpPr>
          <p:spPr>
            <a:xfrm flipH="1">
              <a:off x="4944" y="2511"/>
              <a:ext cx="65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16" name="Line 139"/>
            <p:cNvSpPr/>
            <p:nvPr/>
          </p:nvSpPr>
          <p:spPr>
            <a:xfrm>
              <a:off x="5016" y="2517"/>
              <a:ext cx="53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17" name="Line 140"/>
            <p:cNvSpPr/>
            <p:nvPr/>
          </p:nvSpPr>
          <p:spPr>
            <a:xfrm>
              <a:off x="4985" y="2541"/>
              <a:ext cx="43" cy="4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18" name="Line 143"/>
            <p:cNvSpPr/>
            <p:nvPr/>
          </p:nvSpPr>
          <p:spPr>
            <a:xfrm>
              <a:off x="277" y="3863"/>
              <a:ext cx="5206" cy="1"/>
            </a:xfrm>
            <a:prstGeom prst="line">
              <a:avLst/>
            </a:prstGeom>
            <a:ln w="38100" cap="flat" cmpd="sng">
              <a:solidFill>
                <a:srgbClr val="8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19" name="Line 144"/>
            <p:cNvSpPr/>
            <p:nvPr/>
          </p:nvSpPr>
          <p:spPr>
            <a:xfrm flipH="1">
              <a:off x="377" y="3224"/>
              <a:ext cx="0" cy="636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20" name="Text Box 145"/>
            <p:cNvSpPr txBox="1"/>
            <p:nvPr/>
          </p:nvSpPr>
          <p:spPr>
            <a:xfrm>
              <a:off x="-98" y="3439"/>
              <a:ext cx="489" cy="283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1" indent="0" algn="just" eaLnBrk="1" hangingPunct="1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2000" i="1" baseline="-25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6221" name="Line 146"/>
            <p:cNvSpPr/>
            <p:nvPr/>
          </p:nvSpPr>
          <p:spPr>
            <a:xfrm>
              <a:off x="4889" y="2460"/>
              <a:ext cx="520" cy="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22" name="Line 147"/>
            <p:cNvSpPr/>
            <p:nvPr/>
          </p:nvSpPr>
          <p:spPr>
            <a:xfrm flipH="1">
              <a:off x="5125" y="2460"/>
              <a:ext cx="0" cy="772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23" name="Line 148"/>
            <p:cNvSpPr/>
            <p:nvPr/>
          </p:nvSpPr>
          <p:spPr>
            <a:xfrm flipH="1">
              <a:off x="5318" y="2460"/>
              <a:ext cx="1" cy="1403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24" name="Text Box 150"/>
            <p:cNvSpPr txBox="1"/>
            <p:nvPr/>
          </p:nvSpPr>
          <p:spPr>
            <a:xfrm>
              <a:off x="5047" y="3056"/>
              <a:ext cx="608" cy="285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1" indent="0" algn="just" eaLnBrk="1" hangingPunct="1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2000" i="1" baseline="-25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B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6225" name="Text Box 151"/>
            <p:cNvSpPr txBox="1"/>
            <p:nvPr/>
          </p:nvSpPr>
          <p:spPr>
            <a:xfrm>
              <a:off x="4580" y="2756"/>
              <a:ext cx="593" cy="273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1" indent="0" algn="just" eaLnBrk="1" hangingPunct="1"/>
              <a:r>
                <a:rPr lang="en-US" altLang="zh-CN" sz="2000" i="1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2000" i="1" baseline="-25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AB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6226" name="Text Box 152"/>
            <p:cNvSpPr txBox="1"/>
            <p:nvPr/>
          </p:nvSpPr>
          <p:spPr>
            <a:xfrm>
              <a:off x="2347" y="3638"/>
              <a:ext cx="1534" cy="266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1" indent="0" algn="just" eaLnBrk="1" hangingPunct="1"/>
              <a:r>
                <a:rPr lang="zh-CN" altLang="en-US" sz="2000">
                  <a:solidFill>
                    <a:srgbClr val="000000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大地水准面</a:t>
              </a:r>
              <a:endParaRPr lang="zh-CN" altLang="en-US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6227" name="Line 153"/>
            <p:cNvSpPr/>
            <p:nvPr/>
          </p:nvSpPr>
          <p:spPr>
            <a:xfrm flipH="1">
              <a:off x="487" y="3418"/>
              <a:ext cx="1" cy="18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28" name="Line 154"/>
            <p:cNvSpPr/>
            <p:nvPr/>
          </p:nvSpPr>
          <p:spPr>
            <a:xfrm flipH="1">
              <a:off x="4833" y="2806"/>
              <a:ext cx="0" cy="78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29" name="Line 155"/>
            <p:cNvSpPr/>
            <p:nvPr/>
          </p:nvSpPr>
          <p:spPr>
            <a:xfrm>
              <a:off x="487" y="3497"/>
              <a:ext cx="4350" cy="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230" name="Rectangle 157"/>
            <p:cNvSpPr/>
            <p:nvPr/>
          </p:nvSpPr>
          <p:spPr>
            <a:xfrm>
              <a:off x="295" y="2931"/>
              <a:ext cx="272" cy="2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i="1">
                  <a:solidFill>
                    <a:schemeClr val="tx2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A</a:t>
              </a:r>
            </a:p>
          </p:txBody>
        </p:sp>
        <p:sp>
          <p:nvSpPr>
            <p:cNvPr id="46231" name="Rectangle 159"/>
            <p:cNvSpPr/>
            <p:nvPr/>
          </p:nvSpPr>
          <p:spPr>
            <a:xfrm>
              <a:off x="4694" y="2115"/>
              <a:ext cx="243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 i="1">
                  <a:solidFill>
                    <a:schemeClr val="tx2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B</a:t>
              </a:r>
            </a:p>
          </p:txBody>
        </p:sp>
      </p:grpSp>
      <p:sp>
        <p:nvSpPr>
          <p:cNvPr id="46232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/>
              <a:t>水准测量的施测方法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7105" name="Group 185"/>
          <p:cNvGrpSpPr/>
          <p:nvPr/>
        </p:nvGrpSpPr>
        <p:grpSpPr>
          <a:xfrm>
            <a:off x="1938338" y="3457575"/>
            <a:ext cx="8486775" cy="2938463"/>
            <a:chOff x="261" y="2178"/>
            <a:chExt cx="5346" cy="1851"/>
          </a:xfrm>
        </p:grpSpPr>
        <p:sp>
          <p:nvSpPr>
            <p:cNvPr id="47106" name="Oval 6"/>
            <p:cNvSpPr/>
            <p:nvPr/>
          </p:nvSpPr>
          <p:spPr>
            <a:xfrm>
              <a:off x="593" y="3395"/>
              <a:ext cx="52" cy="56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7107" name="AutoShape 7" descr="20%"/>
            <p:cNvSpPr/>
            <p:nvPr/>
          </p:nvSpPr>
          <p:spPr>
            <a:xfrm rot="10800000">
              <a:off x="553" y="3424"/>
              <a:ext cx="135" cy="152"/>
            </a:xfrm>
            <a:custGeom>
              <a:cxnLst>
                <a:cxn ang="0">
                  <a:pos x="0" y="0"/>
                </a:cxn>
                <a:cxn ang="0">
                  <a:pos x="5400" y="21600"/>
                </a:cxn>
                <a:cxn ang="0">
                  <a:pos x="16200" y="21600"/>
                </a:cxn>
                <a:cxn ang="0">
                  <a:pos x="21600" y="0"/>
                </a:cxn>
                <a:cxn ang="0">
                  <a:pos x="0" y="0"/>
                </a:cxn>
              </a:cxnLst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pattFill prst="pct20">
              <a:fgClr>
                <a:srgbClr val="000000"/>
              </a:fgClr>
              <a:bgClr>
                <a:srgbClr val="FFFFFF"/>
              </a:bgClr>
            </a:pattFill>
            <a:ln w="1905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108" name="AutoShape 8"/>
            <p:cNvSpPr/>
            <p:nvPr/>
          </p:nvSpPr>
          <p:spPr>
            <a:xfrm rot="5400000">
              <a:off x="4829" y="2727"/>
              <a:ext cx="264" cy="66"/>
            </a:xfrm>
            <a:prstGeom prst="homePlate">
              <a:avLst>
                <a:gd name="adj" fmla="val 100000"/>
              </a:avLst>
            </a:prstGeom>
            <a:solidFill>
              <a:srgbClr val="FFFFFF">
                <a:alpha val="0"/>
              </a:srgbClr>
            </a:solidFill>
            <a:ln w="1905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7109" name="Line 9"/>
            <p:cNvSpPr/>
            <p:nvPr/>
          </p:nvSpPr>
          <p:spPr>
            <a:xfrm>
              <a:off x="612" y="3396"/>
              <a:ext cx="4736" cy="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10" name="Line 10"/>
            <p:cNvSpPr/>
            <p:nvPr/>
          </p:nvSpPr>
          <p:spPr>
            <a:xfrm flipH="1" flipV="1">
              <a:off x="1424" y="2475"/>
              <a:ext cx="0" cy="680"/>
            </a:xfrm>
            <a:prstGeom prst="line">
              <a:avLst/>
            </a:prstGeom>
            <a:ln w="38100" cap="flat" cmpd="dbl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11" name="Freeform 11"/>
            <p:cNvSpPr/>
            <p:nvPr/>
          </p:nvSpPr>
          <p:spPr>
            <a:xfrm>
              <a:off x="274" y="3450"/>
              <a:ext cx="306" cy="24"/>
            </a:xfrm>
            <a:custGeom>
              <a:cxnLst>
                <a:cxn ang="0">
                  <a:pos x="0" y="60"/>
                </a:cxn>
                <a:cxn ang="0">
                  <a:pos x="240" y="45"/>
                </a:cxn>
                <a:cxn ang="0">
                  <a:pos x="465" y="30"/>
                </a:cxn>
                <a:cxn ang="0">
                  <a:pos x="765" y="0"/>
                </a:cxn>
              </a:cxnLst>
              <a:rect l="l" t="t" r="r" b="b"/>
              <a:pathLst>
                <a:path w="765" h="60">
                  <a:moveTo>
                    <a:pt x="0" y="60"/>
                  </a:moveTo>
                  <a:cubicBezTo>
                    <a:pt x="40" y="55"/>
                    <a:pt x="163" y="50"/>
                    <a:pt x="240" y="45"/>
                  </a:cubicBezTo>
                  <a:cubicBezTo>
                    <a:pt x="317" y="40"/>
                    <a:pt x="378" y="37"/>
                    <a:pt x="465" y="30"/>
                  </a:cubicBezTo>
                  <a:cubicBezTo>
                    <a:pt x="552" y="23"/>
                    <a:pt x="703" y="6"/>
                    <a:pt x="765" y="0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112" name="Freeform 12"/>
            <p:cNvSpPr/>
            <p:nvPr/>
          </p:nvSpPr>
          <p:spPr>
            <a:xfrm>
              <a:off x="657" y="2179"/>
              <a:ext cx="4273" cy="1259"/>
            </a:xfrm>
            <a:custGeom>
              <a:cxnLst>
                <a:cxn ang="0">
                  <a:pos x="0" y="3148"/>
                </a:cxn>
                <a:cxn ang="0">
                  <a:pos x="450" y="3058"/>
                </a:cxn>
                <a:cxn ang="0">
                  <a:pos x="1051" y="2892"/>
                </a:cxn>
                <a:cxn ang="0">
                  <a:pos x="1501" y="2697"/>
                </a:cxn>
                <a:cxn ang="0">
                  <a:pos x="1936" y="2577"/>
                </a:cxn>
                <a:cxn ang="0">
                  <a:pos x="2341" y="2367"/>
                </a:cxn>
                <a:cxn ang="0">
                  <a:pos x="2851" y="2277"/>
                </a:cxn>
                <a:cxn ang="0">
                  <a:pos x="3526" y="2052"/>
                </a:cxn>
                <a:cxn ang="0">
                  <a:pos x="3856" y="1692"/>
                </a:cxn>
                <a:cxn ang="0">
                  <a:pos x="4111" y="1557"/>
                </a:cxn>
                <a:cxn ang="0">
                  <a:pos x="4576" y="1347"/>
                </a:cxn>
                <a:cxn ang="0">
                  <a:pos x="5011" y="1242"/>
                </a:cxn>
                <a:cxn ang="0">
                  <a:pos x="5431" y="1137"/>
                </a:cxn>
                <a:cxn ang="0">
                  <a:pos x="5986" y="957"/>
                </a:cxn>
                <a:cxn ang="0">
                  <a:pos x="6286" y="852"/>
                </a:cxn>
                <a:cxn ang="0">
                  <a:pos x="6766" y="762"/>
                </a:cxn>
                <a:cxn ang="0">
                  <a:pos x="7291" y="507"/>
                </a:cxn>
                <a:cxn ang="0">
                  <a:pos x="7831" y="342"/>
                </a:cxn>
                <a:cxn ang="0">
                  <a:pos x="8146" y="162"/>
                </a:cxn>
                <a:cxn ang="0">
                  <a:pos x="8581" y="12"/>
                </a:cxn>
                <a:cxn ang="0">
                  <a:pos x="8971" y="237"/>
                </a:cxn>
                <a:cxn ang="0">
                  <a:pos x="9526" y="762"/>
                </a:cxn>
                <a:cxn ang="0">
                  <a:pos x="10126" y="1092"/>
                </a:cxn>
                <a:cxn ang="0">
                  <a:pos x="10681" y="1227"/>
                </a:cxn>
              </a:cxnLst>
              <a:rect l="l" t="t" r="r" b="b"/>
              <a:pathLst>
                <a:path w="10681" h="3148">
                  <a:moveTo>
                    <a:pt x="0" y="3148"/>
                  </a:moveTo>
                  <a:cubicBezTo>
                    <a:pt x="155" y="3126"/>
                    <a:pt x="275" y="3101"/>
                    <a:pt x="450" y="3058"/>
                  </a:cubicBezTo>
                  <a:cubicBezTo>
                    <a:pt x="625" y="3015"/>
                    <a:pt x="876" y="2952"/>
                    <a:pt x="1051" y="2892"/>
                  </a:cubicBezTo>
                  <a:cubicBezTo>
                    <a:pt x="1226" y="2832"/>
                    <a:pt x="1354" y="2750"/>
                    <a:pt x="1501" y="2697"/>
                  </a:cubicBezTo>
                  <a:cubicBezTo>
                    <a:pt x="1648" y="2644"/>
                    <a:pt x="1796" y="2632"/>
                    <a:pt x="1936" y="2577"/>
                  </a:cubicBezTo>
                  <a:cubicBezTo>
                    <a:pt x="2076" y="2522"/>
                    <a:pt x="2189" y="2417"/>
                    <a:pt x="2341" y="2367"/>
                  </a:cubicBezTo>
                  <a:cubicBezTo>
                    <a:pt x="2493" y="2317"/>
                    <a:pt x="2654" y="2329"/>
                    <a:pt x="2851" y="2277"/>
                  </a:cubicBezTo>
                  <a:cubicBezTo>
                    <a:pt x="3048" y="2225"/>
                    <a:pt x="3358" y="2150"/>
                    <a:pt x="3526" y="2052"/>
                  </a:cubicBezTo>
                  <a:cubicBezTo>
                    <a:pt x="3694" y="1954"/>
                    <a:pt x="3758" y="1774"/>
                    <a:pt x="3856" y="1692"/>
                  </a:cubicBezTo>
                  <a:cubicBezTo>
                    <a:pt x="3954" y="1610"/>
                    <a:pt x="3991" y="1614"/>
                    <a:pt x="4111" y="1557"/>
                  </a:cubicBezTo>
                  <a:cubicBezTo>
                    <a:pt x="4231" y="1500"/>
                    <a:pt x="4426" y="1399"/>
                    <a:pt x="4576" y="1347"/>
                  </a:cubicBezTo>
                  <a:cubicBezTo>
                    <a:pt x="4726" y="1295"/>
                    <a:pt x="4868" y="1277"/>
                    <a:pt x="5011" y="1242"/>
                  </a:cubicBezTo>
                  <a:cubicBezTo>
                    <a:pt x="5154" y="1207"/>
                    <a:pt x="5269" y="1184"/>
                    <a:pt x="5431" y="1137"/>
                  </a:cubicBezTo>
                  <a:cubicBezTo>
                    <a:pt x="5593" y="1090"/>
                    <a:pt x="5844" y="1004"/>
                    <a:pt x="5986" y="957"/>
                  </a:cubicBezTo>
                  <a:cubicBezTo>
                    <a:pt x="6128" y="910"/>
                    <a:pt x="6156" y="884"/>
                    <a:pt x="6286" y="852"/>
                  </a:cubicBezTo>
                  <a:cubicBezTo>
                    <a:pt x="6416" y="820"/>
                    <a:pt x="6599" y="819"/>
                    <a:pt x="6766" y="762"/>
                  </a:cubicBezTo>
                  <a:cubicBezTo>
                    <a:pt x="6933" y="705"/>
                    <a:pt x="7114" y="577"/>
                    <a:pt x="7291" y="507"/>
                  </a:cubicBezTo>
                  <a:cubicBezTo>
                    <a:pt x="7468" y="437"/>
                    <a:pt x="7688" y="400"/>
                    <a:pt x="7831" y="342"/>
                  </a:cubicBezTo>
                  <a:cubicBezTo>
                    <a:pt x="7974" y="284"/>
                    <a:pt x="8021" y="217"/>
                    <a:pt x="8146" y="162"/>
                  </a:cubicBezTo>
                  <a:cubicBezTo>
                    <a:pt x="8271" y="107"/>
                    <a:pt x="8444" y="0"/>
                    <a:pt x="8581" y="12"/>
                  </a:cubicBezTo>
                  <a:cubicBezTo>
                    <a:pt x="8718" y="24"/>
                    <a:pt x="8814" y="112"/>
                    <a:pt x="8971" y="237"/>
                  </a:cubicBezTo>
                  <a:cubicBezTo>
                    <a:pt x="9128" y="362"/>
                    <a:pt x="9334" y="620"/>
                    <a:pt x="9526" y="762"/>
                  </a:cubicBezTo>
                  <a:cubicBezTo>
                    <a:pt x="9718" y="904"/>
                    <a:pt x="9934" y="1015"/>
                    <a:pt x="10126" y="1092"/>
                  </a:cubicBezTo>
                  <a:cubicBezTo>
                    <a:pt x="10318" y="1169"/>
                    <a:pt x="10565" y="1199"/>
                    <a:pt x="10681" y="1227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113" name="Line 13"/>
            <p:cNvSpPr/>
            <p:nvPr/>
          </p:nvSpPr>
          <p:spPr>
            <a:xfrm>
              <a:off x="1407" y="3156"/>
              <a:ext cx="661" cy="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14" name="Freeform 14"/>
            <p:cNvSpPr/>
            <p:nvPr/>
          </p:nvSpPr>
          <p:spPr>
            <a:xfrm>
              <a:off x="4996" y="2670"/>
              <a:ext cx="197" cy="12"/>
            </a:xfrm>
            <a:custGeom>
              <a:cxnLst>
                <a:cxn ang="0">
                  <a:pos x="0" y="0"/>
                </a:cxn>
                <a:cxn ang="0">
                  <a:pos x="270" y="15"/>
                </a:cxn>
                <a:cxn ang="0">
                  <a:pos x="494" y="30"/>
                </a:cxn>
              </a:cxnLst>
              <a:rect l="l" t="t" r="r" b="b"/>
              <a:pathLst>
                <a:path w="492" h="30">
                  <a:moveTo>
                    <a:pt x="0" y="0"/>
                  </a:moveTo>
                  <a:cubicBezTo>
                    <a:pt x="94" y="5"/>
                    <a:pt x="188" y="10"/>
                    <a:pt x="270" y="15"/>
                  </a:cubicBezTo>
                  <a:cubicBezTo>
                    <a:pt x="352" y="20"/>
                    <a:pt x="457" y="28"/>
                    <a:pt x="494" y="30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115" name="Line 15"/>
            <p:cNvSpPr/>
            <p:nvPr/>
          </p:nvSpPr>
          <p:spPr>
            <a:xfrm flipH="1">
              <a:off x="261" y="3468"/>
              <a:ext cx="79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16" name="Line 16"/>
            <p:cNvSpPr/>
            <p:nvPr/>
          </p:nvSpPr>
          <p:spPr>
            <a:xfrm flipH="1">
              <a:off x="309" y="3468"/>
              <a:ext cx="72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17" name="Line 17"/>
            <p:cNvSpPr/>
            <p:nvPr/>
          </p:nvSpPr>
          <p:spPr>
            <a:xfrm flipH="1">
              <a:off x="357" y="3462"/>
              <a:ext cx="67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18" name="Line 18"/>
            <p:cNvSpPr/>
            <p:nvPr/>
          </p:nvSpPr>
          <p:spPr>
            <a:xfrm>
              <a:off x="417" y="3462"/>
              <a:ext cx="67" cy="5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19" name="Line 19"/>
            <p:cNvSpPr/>
            <p:nvPr/>
          </p:nvSpPr>
          <p:spPr>
            <a:xfrm>
              <a:off x="400" y="3486"/>
              <a:ext cx="48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20" name="Line 20"/>
            <p:cNvSpPr/>
            <p:nvPr/>
          </p:nvSpPr>
          <p:spPr>
            <a:xfrm flipH="1">
              <a:off x="489" y="3456"/>
              <a:ext cx="60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21" name="Line 21"/>
            <p:cNvSpPr/>
            <p:nvPr/>
          </p:nvSpPr>
          <p:spPr>
            <a:xfrm>
              <a:off x="465" y="3462"/>
              <a:ext cx="48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22" name="Line 22"/>
            <p:cNvSpPr/>
            <p:nvPr/>
          </p:nvSpPr>
          <p:spPr>
            <a:xfrm flipH="1">
              <a:off x="544" y="3474"/>
              <a:ext cx="29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23" name="Line 23"/>
            <p:cNvSpPr/>
            <p:nvPr/>
          </p:nvSpPr>
          <p:spPr>
            <a:xfrm>
              <a:off x="657" y="3438"/>
              <a:ext cx="79" cy="4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24" name="Line 24"/>
            <p:cNvSpPr/>
            <p:nvPr/>
          </p:nvSpPr>
          <p:spPr>
            <a:xfrm flipV="1">
              <a:off x="736" y="3408"/>
              <a:ext cx="65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25" name="Line 25"/>
            <p:cNvSpPr/>
            <p:nvPr/>
          </p:nvSpPr>
          <p:spPr>
            <a:xfrm>
              <a:off x="717" y="3426"/>
              <a:ext cx="43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26" name="Line 26"/>
            <p:cNvSpPr/>
            <p:nvPr/>
          </p:nvSpPr>
          <p:spPr>
            <a:xfrm flipH="1">
              <a:off x="789" y="3390"/>
              <a:ext cx="60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27" name="Line 27"/>
            <p:cNvSpPr/>
            <p:nvPr/>
          </p:nvSpPr>
          <p:spPr>
            <a:xfrm flipH="1">
              <a:off x="837" y="3384"/>
              <a:ext cx="55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28" name="Line 28"/>
            <p:cNvSpPr/>
            <p:nvPr/>
          </p:nvSpPr>
          <p:spPr>
            <a:xfrm>
              <a:off x="891" y="3390"/>
              <a:ext cx="84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29" name="Line 29"/>
            <p:cNvSpPr/>
            <p:nvPr/>
          </p:nvSpPr>
          <p:spPr>
            <a:xfrm>
              <a:off x="873" y="3414"/>
              <a:ext cx="48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30" name="Line 30"/>
            <p:cNvSpPr/>
            <p:nvPr/>
          </p:nvSpPr>
          <p:spPr>
            <a:xfrm flipH="1">
              <a:off x="976" y="3348"/>
              <a:ext cx="53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31" name="Line 31"/>
            <p:cNvSpPr/>
            <p:nvPr/>
          </p:nvSpPr>
          <p:spPr>
            <a:xfrm>
              <a:off x="952" y="3372"/>
              <a:ext cx="36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32" name="Line 32"/>
            <p:cNvSpPr/>
            <p:nvPr/>
          </p:nvSpPr>
          <p:spPr>
            <a:xfrm flipH="1">
              <a:off x="1036" y="3336"/>
              <a:ext cx="36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33" name="Line 33"/>
            <p:cNvSpPr/>
            <p:nvPr/>
          </p:nvSpPr>
          <p:spPr>
            <a:xfrm flipH="1">
              <a:off x="1084" y="3318"/>
              <a:ext cx="29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34" name="Line 34"/>
            <p:cNvSpPr/>
            <p:nvPr/>
          </p:nvSpPr>
          <p:spPr>
            <a:xfrm>
              <a:off x="1113" y="3318"/>
              <a:ext cx="91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35" name="Line 35"/>
            <p:cNvSpPr/>
            <p:nvPr/>
          </p:nvSpPr>
          <p:spPr>
            <a:xfrm>
              <a:off x="1101" y="3348"/>
              <a:ext cx="54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36" name="Line 36"/>
            <p:cNvSpPr/>
            <p:nvPr/>
          </p:nvSpPr>
          <p:spPr>
            <a:xfrm flipH="1">
              <a:off x="1209" y="3258"/>
              <a:ext cx="43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37" name="Line 37"/>
            <p:cNvSpPr/>
            <p:nvPr/>
          </p:nvSpPr>
          <p:spPr>
            <a:xfrm>
              <a:off x="1167" y="3294"/>
              <a:ext cx="54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38" name="Line 38"/>
            <p:cNvSpPr/>
            <p:nvPr/>
          </p:nvSpPr>
          <p:spPr>
            <a:xfrm flipH="1">
              <a:off x="1264" y="3246"/>
              <a:ext cx="29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39" name="Line 39"/>
            <p:cNvSpPr/>
            <p:nvPr/>
          </p:nvSpPr>
          <p:spPr>
            <a:xfrm flipH="1">
              <a:off x="1305" y="3234"/>
              <a:ext cx="30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40" name="Line 40"/>
            <p:cNvSpPr/>
            <p:nvPr/>
          </p:nvSpPr>
          <p:spPr>
            <a:xfrm>
              <a:off x="1336" y="3234"/>
              <a:ext cx="89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41" name="Line 41"/>
            <p:cNvSpPr/>
            <p:nvPr/>
          </p:nvSpPr>
          <p:spPr>
            <a:xfrm>
              <a:off x="1324" y="3264"/>
              <a:ext cx="53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42" name="Line 42"/>
            <p:cNvSpPr/>
            <p:nvPr/>
          </p:nvSpPr>
          <p:spPr>
            <a:xfrm flipH="1">
              <a:off x="1444" y="3186"/>
              <a:ext cx="36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43" name="Line 43"/>
            <p:cNvSpPr/>
            <p:nvPr/>
          </p:nvSpPr>
          <p:spPr>
            <a:xfrm>
              <a:off x="1401" y="3222"/>
              <a:ext cx="48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44" name="Line 44"/>
            <p:cNvSpPr/>
            <p:nvPr/>
          </p:nvSpPr>
          <p:spPr>
            <a:xfrm flipH="1">
              <a:off x="1485" y="3162"/>
              <a:ext cx="36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45" name="Line 45"/>
            <p:cNvSpPr/>
            <p:nvPr/>
          </p:nvSpPr>
          <p:spPr>
            <a:xfrm flipH="1">
              <a:off x="1527" y="3138"/>
              <a:ext cx="42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46" name="Line 46"/>
            <p:cNvSpPr/>
            <p:nvPr/>
          </p:nvSpPr>
          <p:spPr>
            <a:xfrm>
              <a:off x="1576" y="3126"/>
              <a:ext cx="101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47" name="Line 47"/>
            <p:cNvSpPr/>
            <p:nvPr/>
          </p:nvSpPr>
          <p:spPr>
            <a:xfrm>
              <a:off x="1557" y="3156"/>
              <a:ext cx="55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48" name="Line 48"/>
            <p:cNvSpPr/>
            <p:nvPr/>
          </p:nvSpPr>
          <p:spPr>
            <a:xfrm flipH="1">
              <a:off x="1689" y="3102"/>
              <a:ext cx="43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49" name="Line 49"/>
            <p:cNvSpPr/>
            <p:nvPr/>
          </p:nvSpPr>
          <p:spPr>
            <a:xfrm flipH="1">
              <a:off x="1732" y="3090"/>
              <a:ext cx="53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50" name="Line 50"/>
            <p:cNvSpPr/>
            <p:nvPr/>
          </p:nvSpPr>
          <p:spPr>
            <a:xfrm flipH="1">
              <a:off x="1792" y="3078"/>
              <a:ext cx="48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51" name="Line 51"/>
            <p:cNvSpPr/>
            <p:nvPr/>
          </p:nvSpPr>
          <p:spPr>
            <a:xfrm flipH="1" flipV="1">
              <a:off x="1653" y="3114"/>
              <a:ext cx="60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52" name="Line 52"/>
            <p:cNvSpPr/>
            <p:nvPr/>
          </p:nvSpPr>
          <p:spPr>
            <a:xfrm>
              <a:off x="1840" y="3078"/>
              <a:ext cx="84" cy="4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53" name="Line 53"/>
            <p:cNvSpPr/>
            <p:nvPr/>
          </p:nvSpPr>
          <p:spPr>
            <a:xfrm>
              <a:off x="1816" y="3102"/>
              <a:ext cx="66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54" name="Line 54"/>
            <p:cNvSpPr/>
            <p:nvPr/>
          </p:nvSpPr>
          <p:spPr>
            <a:xfrm flipV="1">
              <a:off x="1917" y="3042"/>
              <a:ext cx="48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55" name="Line 55"/>
            <p:cNvSpPr/>
            <p:nvPr/>
          </p:nvSpPr>
          <p:spPr>
            <a:xfrm flipH="1">
              <a:off x="1972" y="3024"/>
              <a:ext cx="36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56" name="Line 56"/>
            <p:cNvSpPr/>
            <p:nvPr/>
          </p:nvSpPr>
          <p:spPr>
            <a:xfrm flipH="1">
              <a:off x="2013" y="3006"/>
              <a:ext cx="36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57" name="Line 57"/>
            <p:cNvSpPr/>
            <p:nvPr/>
          </p:nvSpPr>
          <p:spPr>
            <a:xfrm flipH="1" flipV="1">
              <a:off x="1893" y="3060"/>
              <a:ext cx="43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58" name="Line 58"/>
            <p:cNvSpPr/>
            <p:nvPr/>
          </p:nvSpPr>
          <p:spPr>
            <a:xfrm>
              <a:off x="2049" y="3006"/>
              <a:ext cx="91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59" name="Line 59"/>
            <p:cNvSpPr/>
            <p:nvPr/>
          </p:nvSpPr>
          <p:spPr>
            <a:xfrm>
              <a:off x="2032" y="3042"/>
              <a:ext cx="72" cy="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60" name="Line 60"/>
            <p:cNvSpPr/>
            <p:nvPr/>
          </p:nvSpPr>
          <p:spPr>
            <a:xfrm flipH="1">
              <a:off x="2140" y="2910"/>
              <a:ext cx="17" cy="10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61" name="Line 61"/>
            <p:cNvSpPr/>
            <p:nvPr/>
          </p:nvSpPr>
          <p:spPr>
            <a:xfrm flipH="1">
              <a:off x="2188" y="2856"/>
              <a:ext cx="5" cy="9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62" name="Line 62"/>
            <p:cNvSpPr/>
            <p:nvPr/>
          </p:nvSpPr>
          <p:spPr>
            <a:xfrm flipH="1">
              <a:off x="2224" y="2838"/>
              <a:ext cx="5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63" name="Line 63"/>
            <p:cNvSpPr/>
            <p:nvPr/>
          </p:nvSpPr>
          <p:spPr>
            <a:xfrm>
              <a:off x="2104" y="2970"/>
              <a:ext cx="41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64" name="Line 64"/>
            <p:cNvSpPr/>
            <p:nvPr/>
          </p:nvSpPr>
          <p:spPr>
            <a:xfrm>
              <a:off x="2236" y="2826"/>
              <a:ext cx="89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65" name="Line 65"/>
            <p:cNvSpPr/>
            <p:nvPr/>
          </p:nvSpPr>
          <p:spPr>
            <a:xfrm>
              <a:off x="2224" y="2862"/>
              <a:ext cx="53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66" name="Line 66"/>
            <p:cNvSpPr/>
            <p:nvPr/>
          </p:nvSpPr>
          <p:spPr>
            <a:xfrm flipH="1">
              <a:off x="2332" y="2760"/>
              <a:ext cx="53" cy="9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67" name="Line 67"/>
            <p:cNvSpPr/>
            <p:nvPr/>
          </p:nvSpPr>
          <p:spPr>
            <a:xfrm>
              <a:off x="2289" y="2802"/>
              <a:ext cx="67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68" name="Line 68"/>
            <p:cNvSpPr/>
            <p:nvPr/>
          </p:nvSpPr>
          <p:spPr>
            <a:xfrm flipH="1">
              <a:off x="2397" y="2742"/>
              <a:ext cx="36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69" name="Line 69"/>
            <p:cNvSpPr/>
            <p:nvPr/>
          </p:nvSpPr>
          <p:spPr>
            <a:xfrm flipH="1">
              <a:off x="2452" y="2718"/>
              <a:ext cx="29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70" name="Line 70"/>
            <p:cNvSpPr/>
            <p:nvPr/>
          </p:nvSpPr>
          <p:spPr>
            <a:xfrm>
              <a:off x="2488" y="2712"/>
              <a:ext cx="120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71" name="Line 71"/>
            <p:cNvSpPr/>
            <p:nvPr/>
          </p:nvSpPr>
          <p:spPr>
            <a:xfrm>
              <a:off x="2469" y="2742"/>
              <a:ext cx="79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72" name="Line 72"/>
            <p:cNvSpPr/>
            <p:nvPr/>
          </p:nvSpPr>
          <p:spPr>
            <a:xfrm flipH="1">
              <a:off x="2613" y="2676"/>
              <a:ext cx="55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73" name="Line 73"/>
            <p:cNvSpPr/>
            <p:nvPr/>
          </p:nvSpPr>
          <p:spPr>
            <a:xfrm>
              <a:off x="2577" y="2694"/>
              <a:ext cx="60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74" name="Line 74"/>
            <p:cNvSpPr/>
            <p:nvPr/>
          </p:nvSpPr>
          <p:spPr>
            <a:xfrm flipH="1">
              <a:off x="2668" y="2664"/>
              <a:ext cx="48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75" name="Line 75"/>
            <p:cNvSpPr/>
            <p:nvPr/>
          </p:nvSpPr>
          <p:spPr>
            <a:xfrm flipH="1">
              <a:off x="2716" y="2652"/>
              <a:ext cx="53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76" name="Line 76"/>
            <p:cNvSpPr/>
            <p:nvPr/>
          </p:nvSpPr>
          <p:spPr>
            <a:xfrm>
              <a:off x="2781" y="2646"/>
              <a:ext cx="72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77" name="Line 77"/>
            <p:cNvSpPr/>
            <p:nvPr/>
          </p:nvSpPr>
          <p:spPr>
            <a:xfrm>
              <a:off x="2751" y="2670"/>
              <a:ext cx="61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78" name="Line 78"/>
            <p:cNvSpPr/>
            <p:nvPr/>
          </p:nvSpPr>
          <p:spPr>
            <a:xfrm flipH="1">
              <a:off x="2865" y="2616"/>
              <a:ext cx="36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79" name="Line 79"/>
            <p:cNvSpPr/>
            <p:nvPr/>
          </p:nvSpPr>
          <p:spPr>
            <a:xfrm>
              <a:off x="2837" y="2640"/>
              <a:ext cx="40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80" name="Line 80"/>
            <p:cNvSpPr/>
            <p:nvPr/>
          </p:nvSpPr>
          <p:spPr>
            <a:xfrm flipH="1">
              <a:off x="2913" y="2592"/>
              <a:ext cx="36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81" name="Line 81"/>
            <p:cNvSpPr/>
            <p:nvPr/>
          </p:nvSpPr>
          <p:spPr>
            <a:xfrm flipH="1">
              <a:off x="2961" y="2574"/>
              <a:ext cx="36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82" name="Line 82"/>
            <p:cNvSpPr/>
            <p:nvPr/>
          </p:nvSpPr>
          <p:spPr>
            <a:xfrm>
              <a:off x="2997" y="2574"/>
              <a:ext cx="91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83" name="Line 83"/>
            <p:cNvSpPr/>
            <p:nvPr/>
          </p:nvSpPr>
          <p:spPr>
            <a:xfrm>
              <a:off x="2980" y="2610"/>
              <a:ext cx="65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84" name="Line 84"/>
            <p:cNvSpPr/>
            <p:nvPr/>
          </p:nvSpPr>
          <p:spPr>
            <a:xfrm flipH="1">
              <a:off x="3093" y="2538"/>
              <a:ext cx="43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85" name="Line 85"/>
            <p:cNvSpPr/>
            <p:nvPr/>
          </p:nvSpPr>
          <p:spPr>
            <a:xfrm>
              <a:off x="3064" y="2556"/>
              <a:ext cx="53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86" name="Line 86"/>
            <p:cNvSpPr/>
            <p:nvPr/>
          </p:nvSpPr>
          <p:spPr>
            <a:xfrm flipH="1">
              <a:off x="3148" y="2520"/>
              <a:ext cx="29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87" name="Line 87"/>
            <p:cNvSpPr/>
            <p:nvPr/>
          </p:nvSpPr>
          <p:spPr>
            <a:xfrm flipH="1">
              <a:off x="3189" y="2514"/>
              <a:ext cx="31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88" name="Line 88"/>
            <p:cNvSpPr/>
            <p:nvPr/>
          </p:nvSpPr>
          <p:spPr>
            <a:xfrm>
              <a:off x="3225" y="2508"/>
              <a:ext cx="67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89" name="Line 89"/>
            <p:cNvSpPr/>
            <p:nvPr/>
          </p:nvSpPr>
          <p:spPr>
            <a:xfrm>
              <a:off x="3201" y="2532"/>
              <a:ext cx="48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90" name="Line 90"/>
            <p:cNvSpPr/>
            <p:nvPr/>
          </p:nvSpPr>
          <p:spPr>
            <a:xfrm flipH="1">
              <a:off x="3292" y="2484"/>
              <a:ext cx="60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91" name="Line 91"/>
            <p:cNvSpPr/>
            <p:nvPr/>
          </p:nvSpPr>
          <p:spPr>
            <a:xfrm>
              <a:off x="3285" y="2502"/>
              <a:ext cx="31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92" name="Line 92"/>
            <p:cNvSpPr/>
            <p:nvPr/>
          </p:nvSpPr>
          <p:spPr>
            <a:xfrm flipH="1">
              <a:off x="3340" y="2466"/>
              <a:ext cx="53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93" name="Line 93"/>
            <p:cNvSpPr/>
            <p:nvPr/>
          </p:nvSpPr>
          <p:spPr>
            <a:xfrm flipH="1">
              <a:off x="3388" y="2454"/>
              <a:ext cx="48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94" name="Line 94"/>
            <p:cNvSpPr/>
            <p:nvPr/>
          </p:nvSpPr>
          <p:spPr>
            <a:xfrm>
              <a:off x="3441" y="2448"/>
              <a:ext cx="67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95" name="Line 95"/>
            <p:cNvSpPr/>
            <p:nvPr/>
          </p:nvSpPr>
          <p:spPr>
            <a:xfrm>
              <a:off x="3424" y="2478"/>
              <a:ext cx="48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96" name="Line 96"/>
            <p:cNvSpPr/>
            <p:nvPr/>
          </p:nvSpPr>
          <p:spPr>
            <a:xfrm flipH="1">
              <a:off x="3513" y="2394"/>
              <a:ext cx="31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97" name="Line 97"/>
            <p:cNvSpPr/>
            <p:nvPr/>
          </p:nvSpPr>
          <p:spPr>
            <a:xfrm>
              <a:off x="3484" y="2424"/>
              <a:ext cx="41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98" name="Line 98"/>
            <p:cNvSpPr/>
            <p:nvPr/>
          </p:nvSpPr>
          <p:spPr>
            <a:xfrm flipH="1">
              <a:off x="3556" y="2370"/>
              <a:ext cx="24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199" name="Line 99"/>
            <p:cNvSpPr/>
            <p:nvPr/>
          </p:nvSpPr>
          <p:spPr>
            <a:xfrm flipH="1">
              <a:off x="3592" y="2364"/>
              <a:ext cx="24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00" name="Line 100"/>
            <p:cNvSpPr/>
            <p:nvPr/>
          </p:nvSpPr>
          <p:spPr>
            <a:xfrm>
              <a:off x="3616" y="2364"/>
              <a:ext cx="89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01" name="Line 101"/>
            <p:cNvSpPr/>
            <p:nvPr/>
          </p:nvSpPr>
          <p:spPr>
            <a:xfrm>
              <a:off x="3597" y="2394"/>
              <a:ext cx="60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02" name="Line 102"/>
            <p:cNvSpPr/>
            <p:nvPr/>
          </p:nvSpPr>
          <p:spPr>
            <a:xfrm flipH="1">
              <a:off x="3712" y="2328"/>
              <a:ext cx="53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03" name="Line 103"/>
            <p:cNvSpPr/>
            <p:nvPr/>
          </p:nvSpPr>
          <p:spPr>
            <a:xfrm>
              <a:off x="3669" y="2346"/>
              <a:ext cx="67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04" name="Line 104"/>
            <p:cNvSpPr/>
            <p:nvPr/>
          </p:nvSpPr>
          <p:spPr>
            <a:xfrm flipH="1">
              <a:off x="3760" y="2304"/>
              <a:ext cx="53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05" name="Line 105"/>
            <p:cNvSpPr/>
            <p:nvPr/>
          </p:nvSpPr>
          <p:spPr>
            <a:xfrm flipH="1">
              <a:off x="3802" y="2274"/>
              <a:ext cx="59" cy="10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06" name="Line 106"/>
            <p:cNvSpPr/>
            <p:nvPr/>
          </p:nvSpPr>
          <p:spPr>
            <a:xfrm>
              <a:off x="3868" y="2268"/>
              <a:ext cx="65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07" name="Line 107"/>
            <p:cNvSpPr/>
            <p:nvPr/>
          </p:nvSpPr>
          <p:spPr>
            <a:xfrm>
              <a:off x="3844" y="2310"/>
              <a:ext cx="41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08" name="Line 108"/>
            <p:cNvSpPr/>
            <p:nvPr/>
          </p:nvSpPr>
          <p:spPr>
            <a:xfrm flipH="1">
              <a:off x="3940" y="2214"/>
              <a:ext cx="41" cy="9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09" name="Line 109"/>
            <p:cNvSpPr/>
            <p:nvPr/>
          </p:nvSpPr>
          <p:spPr>
            <a:xfrm>
              <a:off x="3921" y="2244"/>
              <a:ext cx="43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10" name="Line 110"/>
            <p:cNvSpPr/>
            <p:nvPr/>
          </p:nvSpPr>
          <p:spPr>
            <a:xfrm flipH="1">
              <a:off x="3993" y="2190"/>
              <a:ext cx="36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11" name="Line 111"/>
            <p:cNvSpPr/>
            <p:nvPr/>
          </p:nvSpPr>
          <p:spPr>
            <a:xfrm flipH="1">
              <a:off x="4036" y="2184"/>
              <a:ext cx="29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12" name="Line 112"/>
            <p:cNvSpPr/>
            <p:nvPr/>
          </p:nvSpPr>
          <p:spPr>
            <a:xfrm>
              <a:off x="4077" y="2178"/>
              <a:ext cx="84" cy="10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13" name="Line 113"/>
            <p:cNvSpPr/>
            <p:nvPr/>
          </p:nvSpPr>
          <p:spPr>
            <a:xfrm>
              <a:off x="4053" y="2208"/>
              <a:ext cx="36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14" name="Line 114"/>
            <p:cNvSpPr/>
            <p:nvPr/>
          </p:nvSpPr>
          <p:spPr>
            <a:xfrm flipH="1">
              <a:off x="4156" y="2274"/>
              <a:ext cx="96" cy="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15" name="Line 115"/>
            <p:cNvSpPr/>
            <p:nvPr/>
          </p:nvSpPr>
          <p:spPr>
            <a:xfrm>
              <a:off x="4137" y="2196"/>
              <a:ext cx="67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16" name="Line 116"/>
            <p:cNvSpPr/>
            <p:nvPr/>
          </p:nvSpPr>
          <p:spPr>
            <a:xfrm flipV="1">
              <a:off x="4197" y="2304"/>
              <a:ext cx="78" cy="1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17" name="Line 117"/>
            <p:cNvSpPr/>
            <p:nvPr/>
          </p:nvSpPr>
          <p:spPr>
            <a:xfrm flipH="1">
              <a:off x="4233" y="2328"/>
              <a:ext cx="79" cy="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18" name="Line 118"/>
            <p:cNvSpPr/>
            <p:nvPr/>
          </p:nvSpPr>
          <p:spPr>
            <a:xfrm>
              <a:off x="4300" y="2322"/>
              <a:ext cx="5" cy="7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19" name="Line 119"/>
            <p:cNvSpPr/>
            <p:nvPr/>
          </p:nvSpPr>
          <p:spPr>
            <a:xfrm>
              <a:off x="4264" y="2328"/>
              <a:ext cx="5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20" name="Line 120"/>
            <p:cNvSpPr/>
            <p:nvPr/>
          </p:nvSpPr>
          <p:spPr>
            <a:xfrm>
              <a:off x="4305" y="2406"/>
              <a:ext cx="114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21" name="Line 121"/>
            <p:cNvSpPr/>
            <p:nvPr/>
          </p:nvSpPr>
          <p:spPr>
            <a:xfrm flipH="1">
              <a:off x="4341" y="2370"/>
              <a:ext cx="0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22" name="Line 122"/>
            <p:cNvSpPr/>
            <p:nvPr/>
          </p:nvSpPr>
          <p:spPr>
            <a:xfrm>
              <a:off x="4348" y="2442"/>
              <a:ext cx="108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23" name="Line 123"/>
            <p:cNvSpPr/>
            <p:nvPr/>
          </p:nvSpPr>
          <p:spPr>
            <a:xfrm>
              <a:off x="4384" y="2478"/>
              <a:ext cx="114" cy="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24" name="Line 124"/>
            <p:cNvSpPr/>
            <p:nvPr/>
          </p:nvSpPr>
          <p:spPr>
            <a:xfrm flipH="1">
              <a:off x="4485" y="2496"/>
              <a:ext cx="7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25" name="Line 125"/>
            <p:cNvSpPr/>
            <p:nvPr/>
          </p:nvSpPr>
          <p:spPr>
            <a:xfrm flipH="1">
              <a:off x="4449" y="2496"/>
              <a:ext cx="0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26" name="Line 126"/>
            <p:cNvSpPr/>
            <p:nvPr/>
          </p:nvSpPr>
          <p:spPr>
            <a:xfrm flipV="1">
              <a:off x="4485" y="2550"/>
              <a:ext cx="79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27" name="Line 127"/>
            <p:cNvSpPr/>
            <p:nvPr/>
          </p:nvSpPr>
          <p:spPr>
            <a:xfrm flipH="1">
              <a:off x="4521" y="2520"/>
              <a:ext cx="0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28" name="Line 128"/>
            <p:cNvSpPr/>
            <p:nvPr/>
          </p:nvSpPr>
          <p:spPr>
            <a:xfrm flipV="1">
              <a:off x="4516" y="2568"/>
              <a:ext cx="96" cy="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29" name="Line 129"/>
            <p:cNvSpPr/>
            <p:nvPr/>
          </p:nvSpPr>
          <p:spPr>
            <a:xfrm flipV="1">
              <a:off x="4564" y="2592"/>
              <a:ext cx="84" cy="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30" name="Line 130"/>
            <p:cNvSpPr/>
            <p:nvPr/>
          </p:nvSpPr>
          <p:spPr>
            <a:xfrm>
              <a:off x="4648" y="2592"/>
              <a:ext cx="36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31" name="Line 131"/>
            <p:cNvSpPr/>
            <p:nvPr/>
          </p:nvSpPr>
          <p:spPr>
            <a:xfrm>
              <a:off x="4617" y="2598"/>
              <a:ext cx="19" cy="5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32" name="Line 132"/>
            <p:cNvSpPr/>
            <p:nvPr/>
          </p:nvSpPr>
          <p:spPr>
            <a:xfrm flipV="1">
              <a:off x="4689" y="2634"/>
              <a:ext cx="103" cy="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33" name="Line 133"/>
            <p:cNvSpPr/>
            <p:nvPr/>
          </p:nvSpPr>
          <p:spPr>
            <a:xfrm>
              <a:off x="4696" y="2610"/>
              <a:ext cx="24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34" name="Line 134"/>
            <p:cNvSpPr/>
            <p:nvPr/>
          </p:nvSpPr>
          <p:spPr>
            <a:xfrm flipV="1">
              <a:off x="4732" y="2646"/>
              <a:ext cx="96" cy="4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35" name="Line 135"/>
            <p:cNvSpPr/>
            <p:nvPr/>
          </p:nvSpPr>
          <p:spPr>
            <a:xfrm flipV="1">
              <a:off x="4780" y="2664"/>
              <a:ext cx="89" cy="4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36" name="Line 136"/>
            <p:cNvSpPr/>
            <p:nvPr/>
          </p:nvSpPr>
          <p:spPr>
            <a:xfrm>
              <a:off x="4876" y="2652"/>
              <a:ext cx="53" cy="8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37" name="Line 137"/>
            <p:cNvSpPr/>
            <p:nvPr/>
          </p:nvSpPr>
          <p:spPr>
            <a:xfrm>
              <a:off x="4840" y="2682"/>
              <a:ext cx="41" cy="4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38" name="Line 138"/>
            <p:cNvSpPr/>
            <p:nvPr/>
          </p:nvSpPr>
          <p:spPr>
            <a:xfrm flipH="1">
              <a:off x="4996" y="2670"/>
              <a:ext cx="53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39" name="Line 139"/>
            <p:cNvSpPr/>
            <p:nvPr/>
          </p:nvSpPr>
          <p:spPr>
            <a:xfrm flipH="1">
              <a:off x="5031" y="2676"/>
              <a:ext cx="60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40" name="Line 140"/>
            <p:cNvSpPr/>
            <p:nvPr/>
          </p:nvSpPr>
          <p:spPr>
            <a:xfrm flipH="1">
              <a:off x="5068" y="2676"/>
              <a:ext cx="65" cy="6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41" name="Line 141"/>
            <p:cNvSpPr/>
            <p:nvPr/>
          </p:nvSpPr>
          <p:spPr>
            <a:xfrm>
              <a:off x="5140" y="2682"/>
              <a:ext cx="53" cy="6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42" name="Line 142"/>
            <p:cNvSpPr/>
            <p:nvPr/>
          </p:nvSpPr>
          <p:spPr>
            <a:xfrm>
              <a:off x="5109" y="2706"/>
              <a:ext cx="43" cy="4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43" name="Text Box 143"/>
            <p:cNvSpPr txBox="1"/>
            <p:nvPr/>
          </p:nvSpPr>
          <p:spPr>
            <a:xfrm>
              <a:off x="509" y="3274"/>
              <a:ext cx="76" cy="116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200" i="1">
                  <a:latin typeface="Times New Roman" panose="02020603050405020304" pitchFamily="18" charset="0"/>
                  <a:ea typeface="宋体" panose="02010600030101010101" pitchFamily="2" charset="-122"/>
                </a:rPr>
                <a:t>A</a:t>
              </a:r>
              <a:endParaRPr lang="en-US" altLang="zh-CN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7244" name="Line 144"/>
            <p:cNvSpPr/>
            <p:nvPr/>
          </p:nvSpPr>
          <p:spPr>
            <a:xfrm flipH="1">
              <a:off x="413" y="3389"/>
              <a:ext cx="156" cy="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45" name="Line 145"/>
            <p:cNvSpPr/>
            <p:nvPr/>
          </p:nvSpPr>
          <p:spPr>
            <a:xfrm>
              <a:off x="401" y="4029"/>
              <a:ext cx="5206" cy="0"/>
            </a:xfrm>
            <a:prstGeom prst="line">
              <a:avLst/>
            </a:prstGeom>
            <a:ln w="38100" cap="flat" cmpd="sng">
              <a:solidFill>
                <a:srgbClr val="CC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46" name="Line 146"/>
            <p:cNvSpPr/>
            <p:nvPr/>
          </p:nvSpPr>
          <p:spPr>
            <a:xfrm flipH="1">
              <a:off x="501" y="3389"/>
              <a:ext cx="0" cy="636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47" name="Text Box 147"/>
            <p:cNvSpPr txBox="1"/>
            <p:nvPr/>
          </p:nvSpPr>
          <p:spPr>
            <a:xfrm>
              <a:off x="437" y="3664"/>
              <a:ext cx="124" cy="116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200" i="1"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1200" i="1" baseline="-25000">
                  <a:latin typeface="Times New Roman" panose="02020603050405020304" pitchFamily="18" charset="0"/>
                  <a:ea typeface="宋体" panose="02010600030101010101" pitchFamily="2" charset="-122"/>
                </a:rPr>
                <a:t>A</a:t>
              </a:r>
              <a:endParaRPr lang="en-US" altLang="zh-CN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7248" name="Line 148"/>
            <p:cNvSpPr/>
            <p:nvPr/>
          </p:nvSpPr>
          <p:spPr>
            <a:xfrm>
              <a:off x="5013" y="2625"/>
              <a:ext cx="520" cy="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49" name="Line 149"/>
            <p:cNvSpPr/>
            <p:nvPr/>
          </p:nvSpPr>
          <p:spPr>
            <a:xfrm flipH="1">
              <a:off x="5249" y="2625"/>
              <a:ext cx="0" cy="772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50" name="Line 150"/>
            <p:cNvSpPr/>
            <p:nvPr/>
          </p:nvSpPr>
          <p:spPr>
            <a:xfrm flipH="1">
              <a:off x="5442" y="2625"/>
              <a:ext cx="1" cy="1404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51" name="Text Box 151"/>
            <p:cNvSpPr txBox="1"/>
            <p:nvPr/>
          </p:nvSpPr>
          <p:spPr>
            <a:xfrm>
              <a:off x="5009" y="2729"/>
              <a:ext cx="76" cy="116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200" b="0" i="1">
                  <a:latin typeface="Times New Roman" panose="02020603050405020304" pitchFamily="18" charset="0"/>
                  <a:ea typeface="宋体" panose="02010600030101010101" pitchFamily="2" charset="-122"/>
                </a:rPr>
                <a:t>B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7252" name="Text Box 152"/>
            <p:cNvSpPr txBox="1"/>
            <p:nvPr/>
          </p:nvSpPr>
          <p:spPr>
            <a:xfrm>
              <a:off x="5387" y="3245"/>
              <a:ext cx="124" cy="123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200" i="1"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1200" i="1" baseline="-25000">
                  <a:latin typeface="Times New Roman" panose="02020603050405020304" pitchFamily="18" charset="0"/>
                  <a:ea typeface="宋体" panose="02010600030101010101" pitchFamily="2" charset="-122"/>
                </a:rPr>
                <a:t>B</a:t>
              </a:r>
              <a:endParaRPr lang="en-US" altLang="zh-CN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7253" name="Text Box 153"/>
            <p:cNvSpPr txBox="1"/>
            <p:nvPr/>
          </p:nvSpPr>
          <p:spPr>
            <a:xfrm>
              <a:off x="5171" y="2963"/>
              <a:ext cx="149" cy="129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200" i="1"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1200" i="1" baseline="-25000">
                  <a:latin typeface="Times New Roman" panose="02020603050405020304" pitchFamily="18" charset="0"/>
                  <a:ea typeface="宋体" panose="02010600030101010101" pitchFamily="2" charset="-122"/>
                </a:rPr>
                <a:t>AB</a:t>
              </a:r>
              <a:endParaRPr lang="en-US" altLang="zh-CN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7254" name="Text Box 154"/>
            <p:cNvSpPr txBox="1"/>
            <p:nvPr/>
          </p:nvSpPr>
          <p:spPr>
            <a:xfrm>
              <a:off x="2657" y="3893"/>
              <a:ext cx="490" cy="117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zh-CN" altLang="en-US" sz="1200">
                  <a:latin typeface="Times New Roman" panose="02020603050405020304" pitchFamily="18" charset="0"/>
                  <a:ea typeface="宋体" panose="02010600030101010101" pitchFamily="2" charset="-122"/>
                </a:rPr>
                <a:t>大地水准面</a:t>
              </a:r>
              <a:endParaRPr lang="zh-CN" altLang="en-US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7255" name="Line 155"/>
            <p:cNvSpPr/>
            <p:nvPr/>
          </p:nvSpPr>
          <p:spPr>
            <a:xfrm flipH="1">
              <a:off x="612" y="3583"/>
              <a:ext cx="0" cy="18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56" name="Line 156"/>
            <p:cNvSpPr/>
            <p:nvPr/>
          </p:nvSpPr>
          <p:spPr>
            <a:xfrm flipH="1">
              <a:off x="4957" y="2971"/>
              <a:ext cx="0" cy="78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57" name="Line 157"/>
            <p:cNvSpPr/>
            <p:nvPr/>
          </p:nvSpPr>
          <p:spPr>
            <a:xfrm>
              <a:off x="612" y="3661"/>
              <a:ext cx="4349" cy="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58" name="Rectangle 159"/>
            <p:cNvSpPr/>
            <p:nvPr/>
          </p:nvSpPr>
          <p:spPr>
            <a:xfrm>
              <a:off x="1373" y="3187"/>
              <a:ext cx="103" cy="24"/>
            </a:xfrm>
            <a:prstGeom prst="rect">
              <a:avLst/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7259" name="Arc 160"/>
            <p:cNvSpPr/>
            <p:nvPr/>
          </p:nvSpPr>
          <p:spPr>
            <a:xfrm rot="5172791" flipH="1">
              <a:off x="1406" y="3137"/>
              <a:ext cx="30" cy="63"/>
            </a:xfrm>
            <a:custGeom>
              <a:cxnLst>
                <a:cxn ang="0">
                  <a:pos x="-1" y="0"/>
                </a:cxn>
                <a:cxn ang="0">
                  <a:pos x="21600" y="21600"/>
                </a:cxn>
                <a:cxn ang="0">
                  <a:pos x="3284" y="42948"/>
                </a:cxn>
                <a:cxn ang="0">
                  <a:pos x="-1" y="0"/>
                </a:cxn>
                <a:cxn ang="0">
                  <a:pos x="21600" y="21600"/>
                </a:cxn>
                <a:cxn ang="0">
                  <a:pos x="3284" y="42948"/>
                </a:cxn>
                <a:cxn ang="0">
                  <a:pos x="0" y="21600"/>
                </a:cxn>
                <a:cxn ang="0">
                  <a:pos x="-1" y="0"/>
                </a:cxn>
              </a:cxnLst>
              <a:rect l="l" t="t" r="r" b="b"/>
              <a:pathLst>
                <a:path w="21600" h="42949" fill="none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2260"/>
                    <a:pt x="13821" y="41327"/>
                    <a:pt x="3284" y="42948"/>
                  </a:cubicBezTo>
                </a:path>
                <a:path w="21600" h="42949" stroke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2260"/>
                    <a:pt x="13821" y="41327"/>
                    <a:pt x="3284" y="42948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260" name="AutoShape 161"/>
            <p:cNvSpPr/>
            <p:nvPr/>
          </p:nvSpPr>
          <p:spPr>
            <a:xfrm rot="10800000">
              <a:off x="1383" y="3208"/>
              <a:ext cx="25" cy="36"/>
            </a:xfrm>
            <a:prstGeom prst="triangle">
              <a:avLst>
                <a:gd name="adj" fmla="val 50000"/>
              </a:avLst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7261" name="AutoShape 162"/>
            <p:cNvSpPr/>
            <p:nvPr/>
          </p:nvSpPr>
          <p:spPr>
            <a:xfrm rot="10800000">
              <a:off x="1445" y="3214"/>
              <a:ext cx="24" cy="30"/>
            </a:xfrm>
            <a:prstGeom prst="triangle">
              <a:avLst>
                <a:gd name="adj" fmla="val 50000"/>
              </a:avLst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7262" name="AutoShape 163"/>
            <p:cNvSpPr/>
            <p:nvPr/>
          </p:nvSpPr>
          <p:spPr>
            <a:xfrm rot="10800000">
              <a:off x="1409" y="3205"/>
              <a:ext cx="30" cy="30"/>
            </a:xfrm>
            <a:prstGeom prst="triangle">
              <a:avLst>
                <a:gd name="adj" fmla="val 50000"/>
              </a:avLst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7263" name="Line 164"/>
            <p:cNvSpPr/>
            <p:nvPr/>
          </p:nvSpPr>
          <p:spPr>
            <a:xfrm>
              <a:off x="1415" y="2474"/>
              <a:ext cx="18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64" name="Line 165"/>
            <p:cNvSpPr/>
            <p:nvPr/>
          </p:nvSpPr>
          <p:spPr>
            <a:xfrm flipV="1">
              <a:off x="613" y="2721"/>
              <a:ext cx="1" cy="680"/>
            </a:xfrm>
            <a:prstGeom prst="line">
              <a:avLst/>
            </a:prstGeom>
            <a:ln w="38100" cap="flat" cmpd="dbl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65" name="Rectangle 167"/>
            <p:cNvSpPr/>
            <p:nvPr/>
          </p:nvSpPr>
          <p:spPr>
            <a:xfrm>
              <a:off x="947" y="2851"/>
              <a:ext cx="119" cy="36"/>
            </a:xfrm>
            <a:prstGeom prst="rect">
              <a:avLst/>
            </a:prstGeom>
            <a:solidFill>
              <a:srgbClr val="FF66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7266" name="Rectangle 168"/>
            <p:cNvSpPr/>
            <p:nvPr/>
          </p:nvSpPr>
          <p:spPr>
            <a:xfrm>
              <a:off x="970" y="2887"/>
              <a:ext cx="72" cy="24"/>
            </a:xfrm>
            <a:prstGeom prst="rect">
              <a:avLst/>
            </a:prstGeom>
            <a:solidFill>
              <a:srgbClr val="FF66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7267" name="Line 169"/>
            <p:cNvSpPr/>
            <p:nvPr/>
          </p:nvSpPr>
          <p:spPr>
            <a:xfrm flipH="1">
              <a:off x="839" y="2911"/>
              <a:ext cx="162" cy="486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68" name="Line 170"/>
            <p:cNvSpPr/>
            <p:nvPr/>
          </p:nvSpPr>
          <p:spPr>
            <a:xfrm>
              <a:off x="1001" y="2911"/>
              <a:ext cx="186" cy="384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69" name="Line 171"/>
            <p:cNvSpPr/>
            <p:nvPr/>
          </p:nvSpPr>
          <p:spPr>
            <a:xfrm>
              <a:off x="1001" y="2917"/>
              <a:ext cx="12" cy="438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70" name="Text Box 172"/>
            <p:cNvSpPr txBox="1"/>
            <p:nvPr/>
          </p:nvSpPr>
          <p:spPr>
            <a:xfrm>
              <a:off x="1439" y="3043"/>
              <a:ext cx="156" cy="96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000">
                  <a:latin typeface="Times New Roman" panose="02020603050405020304" pitchFamily="18" charset="0"/>
                  <a:ea typeface="宋体" panose="02010600030101010101" pitchFamily="2" charset="-122"/>
                </a:rPr>
                <a:t>TP1</a:t>
              </a:r>
              <a:endParaRPr lang="en-US" altLang="zh-CN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7271" name="Text Box 173"/>
            <p:cNvSpPr txBox="1"/>
            <p:nvPr/>
          </p:nvSpPr>
          <p:spPr>
            <a:xfrm>
              <a:off x="1018" y="3403"/>
              <a:ext cx="72" cy="114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200">
                  <a:latin typeface="Times New Roman" panose="02020603050405020304" pitchFamily="18" charset="0"/>
                  <a:ea typeface="宋体" panose="02010600030101010101" pitchFamily="2" charset="-122"/>
                </a:rPr>
                <a:t>Ⅰ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7272" name="Line 174"/>
            <p:cNvSpPr/>
            <p:nvPr/>
          </p:nvSpPr>
          <p:spPr>
            <a:xfrm flipH="1">
              <a:off x="1573" y="3163"/>
              <a:ext cx="0" cy="240"/>
            </a:xfrm>
            <a:prstGeom prst="line">
              <a:avLst/>
            </a:prstGeom>
            <a:ln w="19050" cap="flat" cmpd="sng">
              <a:solidFill>
                <a:srgbClr val="0000FF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73" name="Text Box 175"/>
            <p:cNvSpPr txBox="1"/>
            <p:nvPr/>
          </p:nvSpPr>
          <p:spPr>
            <a:xfrm>
              <a:off x="1605" y="3219"/>
              <a:ext cx="79" cy="102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000" i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1000" baseline="-25000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1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7274" name="Text Box 176"/>
            <p:cNvSpPr txBox="1"/>
            <p:nvPr/>
          </p:nvSpPr>
          <p:spPr>
            <a:xfrm>
              <a:off x="337" y="3193"/>
              <a:ext cx="252" cy="116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zh-CN" altLang="en-US" sz="1000">
                  <a:latin typeface="Times New Roman" panose="02020603050405020304" pitchFamily="18" charset="0"/>
                  <a:ea typeface="宋体" panose="02010600030101010101" pitchFamily="2" charset="-122"/>
                </a:rPr>
                <a:t>后视点</a:t>
              </a:r>
              <a:endParaRPr lang="zh-CN" altLang="en-US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7275" name="Text Box 177"/>
            <p:cNvSpPr txBox="1"/>
            <p:nvPr/>
          </p:nvSpPr>
          <p:spPr>
            <a:xfrm>
              <a:off x="1457" y="2932"/>
              <a:ext cx="252" cy="116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zh-CN" altLang="en-US" sz="1000">
                  <a:latin typeface="Times New Roman" panose="02020603050405020304" pitchFamily="18" charset="0"/>
                  <a:ea typeface="宋体" panose="02010600030101010101" pitchFamily="2" charset="-122"/>
                </a:rPr>
                <a:t>前视点</a:t>
              </a:r>
              <a:endParaRPr lang="zh-CN" altLang="en-US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7276" name="Line 178"/>
            <p:cNvSpPr/>
            <p:nvPr/>
          </p:nvSpPr>
          <p:spPr>
            <a:xfrm>
              <a:off x="2653" y="2387"/>
              <a:ext cx="660" cy="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triangle" w="med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77" name="Text Box 179"/>
            <p:cNvSpPr txBox="1"/>
            <p:nvPr/>
          </p:nvSpPr>
          <p:spPr>
            <a:xfrm>
              <a:off x="2744" y="2251"/>
              <a:ext cx="425" cy="133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zh-CN" altLang="en-US" sz="1200">
                  <a:latin typeface="Times New Roman" panose="02020603050405020304" pitchFamily="18" charset="0"/>
                  <a:ea typeface="宋体" panose="02010600030101010101" pitchFamily="2" charset="-122"/>
                </a:rPr>
                <a:t>进行方向</a:t>
              </a:r>
            </a:p>
          </p:txBody>
        </p:sp>
      </p:grpSp>
      <p:grpSp>
        <p:nvGrpSpPr>
          <p:cNvPr id="3" name="Group 186"/>
          <p:cNvGrpSpPr/>
          <p:nvPr/>
        </p:nvGrpSpPr>
        <p:grpSpPr>
          <a:xfrm>
            <a:off x="3216275" y="4292600"/>
            <a:ext cx="515938" cy="263525"/>
            <a:chOff x="288" y="1359"/>
            <a:chExt cx="325" cy="166"/>
          </a:xfrm>
        </p:grpSpPr>
        <p:sp>
          <p:nvSpPr>
            <p:cNvPr id="47279" name="Line 166"/>
            <p:cNvSpPr/>
            <p:nvPr/>
          </p:nvSpPr>
          <p:spPr>
            <a:xfrm>
              <a:off x="288" y="1359"/>
              <a:ext cx="18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80" name="Line 182"/>
            <p:cNvSpPr/>
            <p:nvPr/>
          </p:nvSpPr>
          <p:spPr>
            <a:xfrm flipH="1">
              <a:off x="295" y="1525"/>
              <a:ext cx="318" cy="0"/>
            </a:xfrm>
            <a:prstGeom prst="line">
              <a:avLst/>
            </a:prstGeom>
            <a:ln w="9525" cap="flat" cmpd="sng">
              <a:solidFill>
                <a:srgbClr val="99003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81" name="Text Box 183"/>
            <p:cNvSpPr txBox="1"/>
            <p:nvPr/>
          </p:nvSpPr>
          <p:spPr>
            <a:xfrm>
              <a:off x="340" y="1389"/>
              <a:ext cx="273" cy="9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200">
                  <a:solidFill>
                    <a:srgbClr val="990033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1.271</a:t>
              </a:r>
            </a:p>
          </p:txBody>
        </p:sp>
      </p:grpSp>
      <p:grpSp>
        <p:nvGrpSpPr>
          <p:cNvPr id="4" name="Group 188"/>
          <p:cNvGrpSpPr/>
          <p:nvPr/>
        </p:nvGrpSpPr>
        <p:grpSpPr>
          <a:xfrm>
            <a:off x="2495550" y="4292600"/>
            <a:ext cx="515938" cy="263525"/>
            <a:chOff x="288" y="1359"/>
            <a:chExt cx="325" cy="166"/>
          </a:xfrm>
        </p:grpSpPr>
        <p:sp>
          <p:nvSpPr>
            <p:cNvPr id="47283" name="Line 189"/>
            <p:cNvSpPr/>
            <p:nvPr/>
          </p:nvSpPr>
          <p:spPr>
            <a:xfrm>
              <a:off x="288" y="1359"/>
              <a:ext cx="18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84" name="Line 190"/>
            <p:cNvSpPr/>
            <p:nvPr/>
          </p:nvSpPr>
          <p:spPr>
            <a:xfrm flipH="1">
              <a:off x="295" y="1525"/>
              <a:ext cx="318" cy="0"/>
            </a:xfrm>
            <a:prstGeom prst="line">
              <a:avLst/>
            </a:prstGeom>
            <a:ln w="9525" cap="flat" cmpd="sng">
              <a:solidFill>
                <a:srgbClr val="99003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285" name="Text Box 191"/>
            <p:cNvSpPr txBox="1"/>
            <p:nvPr/>
          </p:nvSpPr>
          <p:spPr>
            <a:xfrm>
              <a:off x="340" y="1389"/>
              <a:ext cx="273" cy="91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200">
                  <a:solidFill>
                    <a:srgbClr val="990033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1.632</a:t>
              </a:r>
            </a:p>
          </p:txBody>
        </p:sp>
      </p:grpSp>
      <p:graphicFrame>
        <p:nvGraphicFramePr>
          <p:cNvPr id="57349" name="表格 57348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919288" y="1700213"/>
          <a:ext cx="8353425" cy="1630045"/>
        </p:xfrm>
        <a:graphic>
          <a:graphicData uri="http://schemas.openxmlformats.org/drawingml/2006/table">
            <a:tbl>
              <a:tblPr/>
              <a:tblGrid>
                <a:gridCol w="752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36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557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95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972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636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3472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06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274638"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测站 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测点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水准尺读数</a:t>
                      </a: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/m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高差</a:t>
                      </a: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/m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高程</a:t>
                      </a: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/m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备注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637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后视读数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前视读数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+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-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2450"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宋体" panose="0201060003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i="1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19.153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已知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832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4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9003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24057" name="Rectangle 473"/>
          <p:cNvSpPr/>
          <p:nvPr/>
        </p:nvSpPr>
        <p:spPr>
          <a:xfrm>
            <a:off x="2135188" y="2565400"/>
            <a:ext cx="34544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1</a:t>
            </a:r>
          </a:p>
        </p:txBody>
      </p:sp>
      <p:sp>
        <p:nvSpPr>
          <p:cNvPr id="324058" name="Rectangle 474"/>
          <p:cNvSpPr/>
          <p:nvPr/>
        </p:nvSpPr>
        <p:spPr>
          <a:xfrm>
            <a:off x="2782888" y="2349500"/>
            <a:ext cx="7162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BMA</a:t>
            </a:r>
          </a:p>
        </p:txBody>
      </p:sp>
      <p:sp>
        <p:nvSpPr>
          <p:cNvPr id="324059" name="Rectangle 475"/>
          <p:cNvSpPr/>
          <p:nvPr/>
        </p:nvSpPr>
        <p:spPr>
          <a:xfrm>
            <a:off x="2855913" y="2924175"/>
            <a:ext cx="5892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TP1</a:t>
            </a:r>
          </a:p>
        </p:txBody>
      </p:sp>
      <p:sp>
        <p:nvSpPr>
          <p:cNvPr id="324060" name="Rectangle 476"/>
          <p:cNvSpPr/>
          <p:nvPr/>
        </p:nvSpPr>
        <p:spPr>
          <a:xfrm>
            <a:off x="3934143" y="2330768"/>
            <a:ext cx="69723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1.632</a:t>
            </a:r>
          </a:p>
        </p:txBody>
      </p:sp>
      <p:sp>
        <p:nvSpPr>
          <p:cNvPr id="324061" name="Rectangle 477"/>
          <p:cNvSpPr/>
          <p:nvPr/>
        </p:nvSpPr>
        <p:spPr>
          <a:xfrm>
            <a:off x="5303838" y="2781300"/>
            <a:ext cx="69723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1.271</a:t>
            </a:r>
          </a:p>
        </p:txBody>
      </p:sp>
      <p:sp>
        <p:nvSpPr>
          <p:cNvPr id="324062" name="Rectangle 478"/>
          <p:cNvSpPr/>
          <p:nvPr/>
        </p:nvSpPr>
        <p:spPr>
          <a:xfrm>
            <a:off x="6383338" y="2349500"/>
            <a:ext cx="69723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0.361</a:t>
            </a:r>
          </a:p>
        </p:txBody>
      </p:sp>
      <p:sp>
        <p:nvSpPr>
          <p:cNvPr id="324063" name="Rectangle 479"/>
          <p:cNvSpPr/>
          <p:nvPr/>
        </p:nvSpPr>
        <p:spPr>
          <a:xfrm>
            <a:off x="8616950" y="2852738"/>
            <a:ext cx="81153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19.514</a:t>
            </a:r>
          </a:p>
        </p:txBody>
      </p:sp>
      <p:sp>
        <p:nvSpPr>
          <p:cNvPr id="47337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/>
              <a:t>水准测量的施测方法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24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24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24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dur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24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24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24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24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4057" grpId="0"/>
      <p:bldP spid="324058" grpId="0"/>
      <p:bldP spid="324060" grpId="0"/>
      <p:bldP spid="324061" grpId="0"/>
      <p:bldP spid="324062" grpId="0"/>
      <p:bldP spid="32406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29" name="Oval 4"/>
          <p:cNvSpPr/>
          <p:nvPr/>
        </p:nvSpPr>
        <p:spPr>
          <a:xfrm>
            <a:off x="2374900" y="4568825"/>
            <a:ext cx="82550" cy="88900"/>
          </a:xfrm>
          <a:prstGeom prst="ellipse">
            <a:avLst/>
          </a:prstGeom>
          <a:solidFill>
            <a:srgbClr val="000000"/>
          </a:solidFill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48130" name="AutoShape 5" descr="20%"/>
          <p:cNvSpPr/>
          <p:nvPr/>
        </p:nvSpPr>
        <p:spPr>
          <a:xfrm rot="10800000">
            <a:off x="2311400" y="4614863"/>
            <a:ext cx="214313" cy="241300"/>
          </a:xfrm>
          <a:custGeom>
            <a:cxnLst>
              <a:cxn ang="0">
                <a:pos x="0" y="0"/>
              </a:cxn>
              <a:cxn ang="0">
                <a:pos x="5400" y="21600"/>
              </a:cxn>
              <a:cxn ang="0">
                <a:pos x="16200" y="21600"/>
              </a:cxn>
              <a:cxn ang="0">
                <a:pos x="21600" y="0"/>
              </a:cxn>
              <a:cxn ang="0">
                <a:pos x="0" y="0"/>
              </a:cxn>
            </a:cxnLst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pattFill prst="pct20">
            <a:fgClr>
              <a:srgbClr val="000000"/>
            </a:fgClr>
            <a:bgClr>
              <a:srgbClr val="FFFFFF"/>
            </a:bgClr>
          </a:pattFill>
          <a:ln w="1905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131" name="AutoShape 6"/>
          <p:cNvSpPr/>
          <p:nvPr/>
        </p:nvSpPr>
        <p:spPr>
          <a:xfrm rot="5400000">
            <a:off x="9099550" y="3508375"/>
            <a:ext cx="419100" cy="104775"/>
          </a:xfrm>
          <a:prstGeom prst="homePlate">
            <a:avLst>
              <a:gd name="adj" fmla="val 100000"/>
            </a:avLst>
          </a:prstGeom>
          <a:solidFill>
            <a:srgbClr val="FFFFFF">
              <a:alpha val="0"/>
            </a:srgbClr>
          </a:solidFill>
          <a:ln w="1905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48132" name="Line 7"/>
          <p:cNvSpPr/>
          <p:nvPr/>
        </p:nvSpPr>
        <p:spPr>
          <a:xfrm>
            <a:off x="2405063" y="4570413"/>
            <a:ext cx="7518400" cy="1587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33" name="Line 8"/>
          <p:cNvSpPr/>
          <p:nvPr/>
        </p:nvSpPr>
        <p:spPr>
          <a:xfrm flipH="1" flipV="1">
            <a:off x="3694113" y="3108325"/>
            <a:ext cx="0" cy="1079500"/>
          </a:xfrm>
          <a:prstGeom prst="line">
            <a:avLst/>
          </a:prstGeom>
          <a:ln w="38100" cap="flat" cmpd="dbl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34" name="Freeform 9"/>
          <p:cNvSpPr/>
          <p:nvPr/>
        </p:nvSpPr>
        <p:spPr>
          <a:xfrm>
            <a:off x="1868488" y="4656138"/>
            <a:ext cx="485775" cy="38100"/>
          </a:xfrm>
          <a:custGeom>
            <a:cxnLst>
              <a:cxn ang="0">
                <a:pos x="0" y="60"/>
              </a:cxn>
              <a:cxn ang="0">
                <a:pos x="240" y="45"/>
              </a:cxn>
              <a:cxn ang="0">
                <a:pos x="465" y="30"/>
              </a:cxn>
              <a:cxn ang="0">
                <a:pos x="765" y="0"/>
              </a:cxn>
            </a:cxnLst>
            <a:rect l="l" t="t" r="r" b="b"/>
            <a:pathLst>
              <a:path w="765" h="60">
                <a:moveTo>
                  <a:pt x="0" y="60"/>
                </a:moveTo>
                <a:cubicBezTo>
                  <a:pt x="40" y="55"/>
                  <a:pt x="163" y="50"/>
                  <a:pt x="240" y="45"/>
                </a:cubicBezTo>
                <a:cubicBezTo>
                  <a:pt x="317" y="40"/>
                  <a:pt x="378" y="37"/>
                  <a:pt x="465" y="30"/>
                </a:cubicBezTo>
                <a:cubicBezTo>
                  <a:pt x="552" y="23"/>
                  <a:pt x="703" y="6"/>
                  <a:pt x="765" y="0"/>
                </a:cubicBezTo>
              </a:path>
            </a:pathLst>
          </a:custGeom>
          <a:noFill/>
          <a:ln w="2857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135" name="Freeform 10"/>
          <p:cNvSpPr/>
          <p:nvPr/>
        </p:nvSpPr>
        <p:spPr>
          <a:xfrm>
            <a:off x="2476500" y="2638425"/>
            <a:ext cx="6783388" cy="1998663"/>
          </a:xfrm>
          <a:custGeom>
            <a:cxnLst>
              <a:cxn ang="0">
                <a:pos x="0" y="3148"/>
              </a:cxn>
              <a:cxn ang="0">
                <a:pos x="450" y="3058"/>
              </a:cxn>
              <a:cxn ang="0">
                <a:pos x="1051" y="2892"/>
              </a:cxn>
              <a:cxn ang="0">
                <a:pos x="1501" y="2697"/>
              </a:cxn>
              <a:cxn ang="0">
                <a:pos x="1936" y="2577"/>
              </a:cxn>
              <a:cxn ang="0">
                <a:pos x="2341" y="2367"/>
              </a:cxn>
              <a:cxn ang="0">
                <a:pos x="2851" y="2277"/>
              </a:cxn>
              <a:cxn ang="0">
                <a:pos x="3526" y="2052"/>
              </a:cxn>
              <a:cxn ang="0">
                <a:pos x="3856" y="1692"/>
              </a:cxn>
              <a:cxn ang="0">
                <a:pos x="4111" y="1557"/>
              </a:cxn>
              <a:cxn ang="0">
                <a:pos x="4576" y="1347"/>
              </a:cxn>
              <a:cxn ang="0">
                <a:pos x="5011" y="1242"/>
              </a:cxn>
              <a:cxn ang="0">
                <a:pos x="5431" y="1137"/>
              </a:cxn>
              <a:cxn ang="0">
                <a:pos x="5986" y="957"/>
              </a:cxn>
              <a:cxn ang="0">
                <a:pos x="6286" y="852"/>
              </a:cxn>
              <a:cxn ang="0">
                <a:pos x="6766" y="762"/>
              </a:cxn>
              <a:cxn ang="0">
                <a:pos x="7291" y="507"/>
              </a:cxn>
              <a:cxn ang="0">
                <a:pos x="7831" y="342"/>
              </a:cxn>
              <a:cxn ang="0">
                <a:pos x="8146" y="162"/>
              </a:cxn>
              <a:cxn ang="0">
                <a:pos x="8581" y="12"/>
              </a:cxn>
              <a:cxn ang="0">
                <a:pos x="8971" y="237"/>
              </a:cxn>
              <a:cxn ang="0">
                <a:pos x="9526" y="762"/>
              </a:cxn>
              <a:cxn ang="0">
                <a:pos x="10126" y="1092"/>
              </a:cxn>
              <a:cxn ang="0">
                <a:pos x="10681" y="1227"/>
              </a:cxn>
            </a:cxnLst>
            <a:rect l="l" t="t" r="r" b="b"/>
            <a:pathLst>
              <a:path w="10681" h="3148">
                <a:moveTo>
                  <a:pt x="0" y="3148"/>
                </a:moveTo>
                <a:cubicBezTo>
                  <a:pt x="155" y="3126"/>
                  <a:pt x="275" y="3101"/>
                  <a:pt x="450" y="3058"/>
                </a:cubicBezTo>
                <a:cubicBezTo>
                  <a:pt x="625" y="3015"/>
                  <a:pt x="876" y="2952"/>
                  <a:pt x="1051" y="2892"/>
                </a:cubicBezTo>
                <a:cubicBezTo>
                  <a:pt x="1226" y="2832"/>
                  <a:pt x="1354" y="2750"/>
                  <a:pt x="1501" y="2697"/>
                </a:cubicBezTo>
                <a:cubicBezTo>
                  <a:pt x="1648" y="2644"/>
                  <a:pt x="1796" y="2632"/>
                  <a:pt x="1936" y="2577"/>
                </a:cubicBezTo>
                <a:cubicBezTo>
                  <a:pt x="2076" y="2522"/>
                  <a:pt x="2189" y="2417"/>
                  <a:pt x="2341" y="2367"/>
                </a:cubicBezTo>
                <a:cubicBezTo>
                  <a:pt x="2493" y="2317"/>
                  <a:pt x="2654" y="2329"/>
                  <a:pt x="2851" y="2277"/>
                </a:cubicBezTo>
                <a:cubicBezTo>
                  <a:pt x="3048" y="2225"/>
                  <a:pt x="3358" y="2150"/>
                  <a:pt x="3526" y="2052"/>
                </a:cubicBezTo>
                <a:cubicBezTo>
                  <a:pt x="3694" y="1954"/>
                  <a:pt x="3758" y="1774"/>
                  <a:pt x="3856" y="1692"/>
                </a:cubicBezTo>
                <a:cubicBezTo>
                  <a:pt x="3954" y="1610"/>
                  <a:pt x="3991" y="1614"/>
                  <a:pt x="4111" y="1557"/>
                </a:cubicBezTo>
                <a:cubicBezTo>
                  <a:pt x="4231" y="1500"/>
                  <a:pt x="4426" y="1399"/>
                  <a:pt x="4576" y="1347"/>
                </a:cubicBezTo>
                <a:cubicBezTo>
                  <a:pt x="4726" y="1295"/>
                  <a:pt x="4868" y="1277"/>
                  <a:pt x="5011" y="1242"/>
                </a:cubicBezTo>
                <a:cubicBezTo>
                  <a:pt x="5154" y="1207"/>
                  <a:pt x="5269" y="1184"/>
                  <a:pt x="5431" y="1137"/>
                </a:cubicBezTo>
                <a:cubicBezTo>
                  <a:pt x="5593" y="1090"/>
                  <a:pt x="5844" y="1004"/>
                  <a:pt x="5986" y="957"/>
                </a:cubicBezTo>
                <a:cubicBezTo>
                  <a:pt x="6128" y="910"/>
                  <a:pt x="6156" y="884"/>
                  <a:pt x="6286" y="852"/>
                </a:cubicBezTo>
                <a:cubicBezTo>
                  <a:pt x="6416" y="820"/>
                  <a:pt x="6599" y="819"/>
                  <a:pt x="6766" y="762"/>
                </a:cubicBezTo>
                <a:cubicBezTo>
                  <a:pt x="6933" y="705"/>
                  <a:pt x="7114" y="577"/>
                  <a:pt x="7291" y="507"/>
                </a:cubicBezTo>
                <a:cubicBezTo>
                  <a:pt x="7468" y="437"/>
                  <a:pt x="7688" y="400"/>
                  <a:pt x="7831" y="342"/>
                </a:cubicBezTo>
                <a:cubicBezTo>
                  <a:pt x="7974" y="284"/>
                  <a:pt x="8021" y="217"/>
                  <a:pt x="8146" y="162"/>
                </a:cubicBezTo>
                <a:cubicBezTo>
                  <a:pt x="8271" y="107"/>
                  <a:pt x="8444" y="0"/>
                  <a:pt x="8581" y="12"/>
                </a:cubicBezTo>
                <a:cubicBezTo>
                  <a:pt x="8718" y="24"/>
                  <a:pt x="8814" y="112"/>
                  <a:pt x="8971" y="237"/>
                </a:cubicBezTo>
                <a:cubicBezTo>
                  <a:pt x="9128" y="362"/>
                  <a:pt x="9334" y="620"/>
                  <a:pt x="9526" y="762"/>
                </a:cubicBezTo>
                <a:cubicBezTo>
                  <a:pt x="9718" y="904"/>
                  <a:pt x="9934" y="1015"/>
                  <a:pt x="10126" y="1092"/>
                </a:cubicBezTo>
                <a:cubicBezTo>
                  <a:pt x="10318" y="1169"/>
                  <a:pt x="10565" y="1199"/>
                  <a:pt x="10681" y="1227"/>
                </a:cubicBezTo>
              </a:path>
            </a:pathLst>
          </a:custGeom>
          <a:noFill/>
          <a:ln w="2857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136" name="Line 11"/>
          <p:cNvSpPr/>
          <p:nvPr/>
        </p:nvSpPr>
        <p:spPr>
          <a:xfrm>
            <a:off x="3667125" y="4189413"/>
            <a:ext cx="1049338" cy="1587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37" name="Freeform 12"/>
          <p:cNvSpPr/>
          <p:nvPr/>
        </p:nvSpPr>
        <p:spPr>
          <a:xfrm>
            <a:off x="9364663" y="3417888"/>
            <a:ext cx="312737" cy="19050"/>
          </a:xfrm>
          <a:custGeom>
            <a:cxnLst>
              <a:cxn ang="0">
                <a:pos x="0" y="0"/>
              </a:cxn>
              <a:cxn ang="0">
                <a:pos x="270" y="15"/>
              </a:cxn>
              <a:cxn ang="0">
                <a:pos x="494" y="30"/>
              </a:cxn>
            </a:cxnLst>
            <a:rect l="l" t="t" r="r" b="b"/>
            <a:pathLst>
              <a:path w="492" h="30">
                <a:moveTo>
                  <a:pt x="0" y="0"/>
                </a:moveTo>
                <a:cubicBezTo>
                  <a:pt x="94" y="5"/>
                  <a:pt x="188" y="10"/>
                  <a:pt x="270" y="15"/>
                </a:cubicBezTo>
                <a:cubicBezTo>
                  <a:pt x="352" y="20"/>
                  <a:pt x="457" y="28"/>
                  <a:pt x="494" y="30"/>
                </a:cubicBezTo>
              </a:path>
            </a:pathLst>
          </a:custGeom>
          <a:noFill/>
          <a:ln w="2857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138" name="Line 13"/>
          <p:cNvSpPr/>
          <p:nvPr/>
        </p:nvSpPr>
        <p:spPr>
          <a:xfrm flipH="1">
            <a:off x="1847850" y="4684713"/>
            <a:ext cx="125413" cy="952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39" name="Line 14"/>
          <p:cNvSpPr/>
          <p:nvPr/>
        </p:nvSpPr>
        <p:spPr>
          <a:xfrm flipH="1">
            <a:off x="1924050" y="4684713"/>
            <a:ext cx="114300" cy="952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40" name="Line 15"/>
          <p:cNvSpPr/>
          <p:nvPr/>
        </p:nvSpPr>
        <p:spPr>
          <a:xfrm flipH="1">
            <a:off x="2000250" y="4675188"/>
            <a:ext cx="106363" cy="1047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41" name="Line 16"/>
          <p:cNvSpPr/>
          <p:nvPr/>
        </p:nvSpPr>
        <p:spPr>
          <a:xfrm>
            <a:off x="2095500" y="4675188"/>
            <a:ext cx="106363" cy="857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42" name="Line 17"/>
          <p:cNvSpPr/>
          <p:nvPr/>
        </p:nvSpPr>
        <p:spPr>
          <a:xfrm>
            <a:off x="2068513" y="4713288"/>
            <a:ext cx="76200" cy="571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43" name="Line 18"/>
          <p:cNvSpPr/>
          <p:nvPr/>
        </p:nvSpPr>
        <p:spPr>
          <a:xfrm flipH="1">
            <a:off x="2209800" y="4665663"/>
            <a:ext cx="95250" cy="952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44" name="Line 19"/>
          <p:cNvSpPr/>
          <p:nvPr/>
        </p:nvSpPr>
        <p:spPr>
          <a:xfrm>
            <a:off x="2171700" y="4675188"/>
            <a:ext cx="76200" cy="476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45" name="Line 20"/>
          <p:cNvSpPr/>
          <p:nvPr/>
        </p:nvSpPr>
        <p:spPr>
          <a:xfrm flipH="1">
            <a:off x="2297113" y="4694238"/>
            <a:ext cx="46037" cy="571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46" name="Line 21"/>
          <p:cNvSpPr/>
          <p:nvPr/>
        </p:nvSpPr>
        <p:spPr>
          <a:xfrm>
            <a:off x="2476500" y="4637088"/>
            <a:ext cx="125413" cy="666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47" name="Line 22"/>
          <p:cNvSpPr/>
          <p:nvPr/>
        </p:nvSpPr>
        <p:spPr>
          <a:xfrm flipV="1">
            <a:off x="2601913" y="4589463"/>
            <a:ext cx="103187" cy="1143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48" name="Line 23"/>
          <p:cNvSpPr/>
          <p:nvPr/>
        </p:nvSpPr>
        <p:spPr>
          <a:xfrm>
            <a:off x="2571750" y="4618038"/>
            <a:ext cx="68263" cy="381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49" name="Line 24"/>
          <p:cNvSpPr/>
          <p:nvPr/>
        </p:nvSpPr>
        <p:spPr>
          <a:xfrm flipH="1">
            <a:off x="2686050" y="4560888"/>
            <a:ext cx="95250" cy="1238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50" name="Line 25"/>
          <p:cNvSpPr/>
          <p:nvPr/>
        </p:nvSpPr>
        <p:spPr>
          <a:xfrm flipH="1">
            <a:off x="2762250" y="4551363"/>
            <a:ext cx="87313" cy="1333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51" name="Line 26"/>
          <p:cNvSpPr/>
          <p:nvPr/>
        </p:nvSpPr>
        <p:spPr>
          <a:xfrm>
            <a:off x="2847975" y="4560888"/>
            <a:ext cx="133350" cy="571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52" name="Line 27"/>
          <p:cNvSpPr/>
          <p:nvPr/>
        </p:nvSpPr>
        <p:spPr>
          <a:xfrm>
            <a:off x="2819400" y="4598988"/>
            <a:ext cx="76200" cy="381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53" name="Line 28"/>
          <p:cNvSpPr/>
          <p:nvPr/>
        </p:nvSpPr>
        <p:spPr>
          <a:xfrm flipH="1">
            <a:off x="2982913" y="4494213"/>
            <a:ext cx="84137" cy="1333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54" name="Line 29"/>
          <p:cNvSpPr/>
          <p:nvPr/>
        </p:nvSpPr>
        <p:spPr>
          <a:xfrm>
            <a:off x="2944813" y="4532313"/>
            <a:ext cx="57150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55" name="Line 30"/>
          <p:cNvSpPr/>
          <p:nvPr/>
        </p:nvSpPr>
        <p:spPr>
          <a:xfrm flipH="1">
            <a:off x="3078163" y="4475163"/>
            <a:ext cx="57150" cy="1238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56" name="Line 31"/>
          <p:cNvSpPr/>
          <p:nvPr/>
        </p:nvSpPr>
        <p:spPr>
          <a:xfrm flipH="1">
            <a:off x="3154363" y="4446588"/>
            <a:ext cx="46037" cy="1238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57" name="Line 32"/>
          <p:cNvSpPr/>
          <p:nvPr/>
        </p:nvSpPr>
        <p:spPr>
          <a:xfrm>
            <a:off x="3200400" y="4446588"/>
            <a:ext cx="144463" cy="381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58" name="Line 33"/>
          <p:cNvSpPr/>
          <p:nvPr/>
        </p:nvSpPr>
        <p:spPr>
          <a:xfrm>
            <a:off x="3181350" y="4494213"/>
            <a:ext cx="85725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59" name="Line 34"/>
          <p:cNvSpPr/>
          <p:nvPr/>
        </p:nvSpPr>
        <p:spPr>
          <a:xfrm flipH="1">
            <a:off x="3352800" y="4351338"/>
            <a:ext cx="68263" cy="1428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60" name="Line 35"/>
          <p:cNvSpPr/>
          <p:nvPr/>
        </p:nvSpPr>
        <p:spPr>
          <a:xfrm>
            <a:off x="3286125" y="4408488"/>
            <a:ext cx="85725" cy="190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61" name="Line 36"/>
          <p:cNvSpPr/>
          <p:nvPr/>
        </p:nvSpPr>
        <p:spPr>
          <a:xfrm flipH="1">
            <a:off x="3440113" y="4332288"/>
            <a:ext cx="46037" cy="1047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62" name="Line 37"/>
          <p:cNvSpPr/>
          <p:nvPr/>
        </p:nvSpPr>
        <p:spPr>
          <a:xfrm flipH="1">
            <a:off x="3505200" y="4313238"/>
            <a:ext cx="47625" cy="1047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63" name="Line 38"/>
          <p:cNvSpPr/>
          <p:nvPr/>
        </p:nvSpPr>
        <p:spPr>
          <a:xfrm>
            <a:off x="3554413" y="4313238"/>
            <a:ext cx="141287" cy="571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64" name="Line 39"/>
          <p:cNvSpPr/>
          <p:nvPr/>
        </p:nvSpPr>
        <p:spPr>
          <a:xfrm>
            <a:off x="3535363" y="4360863"/>
            <a:ext cx="84137" cy="381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65" name="Line 40"/>
          <p:cNvSpPr/>
          <p:nvPr/>
        </p:nvSpPr>
        <p:spPr>
          <a:xfrm flipH="1">
            <a:off x="3725863" y="4237038"/>
            <a:ext cx="57150" cy="1333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66" name="Line 41"/>
          <p:cNvSpPr/>
          <p:nvPr/>
        </p:nvSpPr>
        <p:spPr>
          <a:xfrm>
            <a:off x="3657600" y="4294188"/>
            <a:ext cx="76200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67" name="Line 42"/>
          <p:cNvSpPr/>
          <p:nvPr/>
        </p:nvSpPr>
        <p:spPr>
          <a:xfrm flipH="1">
            <a:off x="3790950" y="4198938"/>
            <a:ext cx="57150" cy="1333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68" name="Line 43"/>
          <p:cNvSpPr/>
          <p:nvPr/>
        </p:nvSpPr>
        <p:spPr>
          <a:xfrm flipH="1">
            <a:off x="3857625" y="4160838"/>
            <a:ext cx="66675" cy="1428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69" name="Line 44"/>
          <p:cNvSpPr/>
          <p:nvPr/>
        </p:nvSpPr>
        <p:spPr>
          <a:xfrm>
            <a:off x="3935413" y="4141788"/>
            <a:ext cx="160337" cy="571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70" name="Line 45"/>
          <p:cNvSpPr/>
          <p:nvPr/>
        </p:nvSpPr>
        <p:spPr>
          <a:xfrm>
            <a:off x="3905250" y="4189413"/>
            <a:ext cx="87313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71" name="Line 46"/>
          <p:cNvSpPr/>
          <p:nvPr/>
        </p:nvSpPr>
        <p:spPr>
          <a:xfrm flipH="1">
            <a:off x="4114800" y="4103688"/>
            <a:ext cx="68263" cy="952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72" name="Line 47"/>
          <p:cNvSpPr/>
          <p:nvPr/>
        </p:nvSpPr>
        <p:spPr>
          <a:xfrm flipH="1">
            <a:off x="4183063" y="4084638"/>
            <a:ext cx="84137" cy="1143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73" name="Line 48"/>
          <p:cNvSpPr/>
          <p:nvPr/>
        </p:nvSpPr>
        <p:spPr>
          <a:xfrm flipH="1">
            <a:off x="4278313" y="4065588"/>
            <a:ext cx="76200" cy="1143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74" name="Line 49"/>
          <p:cNvSpPr/>
          <p:nvPr/>
        </p:nvSpPr>
        <p:spPr>
          <a:xfrm flipH="1" flipV="1">
            <a:off x="4057650" y="4122738"/>
            <a:ext cx="95250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75" name="Line 50"/>
          <p:cNvSpPr/>
          <p:nvPr/>
        </p:nvSpPr>
        <p:spPr>
          <a:xfrm>
            <a:off x="4354513" y="4065588"/>
            <a:ext cx="133350" cy="666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76" name="Line 51"/>
          <p:cNvSpPr/>
          <p:nvPr/>
        </p:nvSpPr>
        <p:spPr>
          <a:xfrm>
            <a:off x="4316413" y="4103688"/>
            <a:ext cx="104775" cy="571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77" name="Line 52"/>
          <p:cNvSpPr/>
          <p:nvPr/>
        </p:nvSpPr>
        <p:spPr>
          <a:xfrm flipV="1">
            <a:off x="4476750" y="4008438"/>
            <a:ext cx="76200" cy="1238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78" name="Line 53"/>
          <p:cNvSpPr/>
          <p:nvPr/>
        </p:nvSpPr>
        <p:spPr>
          <a:xfrm flipH="1">
            <a:off x="4564063" y="3979863"/>
            <a:ext cx="57150" cy="1238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79" name="Line 54"/>
          <p:cNvSpPr/>
          <p:nvPr/>
        </p:nvSpPr>
        <p:spPr>
          <a:xfrm flipH="1">
            <a:off x="4629150" y="3951288"/>
            <a:ext cx="57150" cy="1333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80" name="Line 55"/>
          <p:cNvSpPr/>
          <p:nvPr/>
        </p:nvSpPr>
        <p:spPr>
          <a:xfrm flipH="1" flipV="1">
            <a:off x="4438650" y="4037013"/>
            <a:ext cx="68263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81" name="Line 56"/>
          <p:cNvSpPr/>
          <p:nvPr/>
        </p:nvSpPr>
        <p:spPr>
          <a:xfrm>
            <a:off x="4686300" y="3951288"/>
            <a:ext cx="144463" cy="190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82" name="Line 57"/>
          <p:cNvSpPr/>
          <p:nvPr/>
        </p:nvSpPr>
        <p:spPr>
          <a:xfrm>
            <a:off x="4659313" y="4008438"/>
            <a:ext cx="114300" cy="95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83" name="Line 58"/>
          <p:cNvSpPr/>
          <p:nvPr/>
        </p:nvSpPr>
        <p:spPr>
          <a:xfrm flipH="1">
            <a:off x="4830763" y="3798888"/>
            <a:ext cx="26987" cy="1619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84" name="Line 59"/>
          <p:cNvSpPr/>
          <p:nvPr/>
        </p:nvSpPr>
        <p:spPr>
          <a:xfrm flipH="1">
            <a:off x="4906963" y="3713163"/>
            <a:ext cx="7937" cy="1524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85" name="Line 60"/>
          <p:cNvSpPr/>
          <p:nvPr/>
        </p:nvSpPr>
        <p:spPr>
          <a:xfrm flipH="1">
            <a:off x="4964113" y="3684588"/>
            <a:ext cx="7937" cy="1143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86" name="Line 61"/>
          <p:cNvSpPr/>
          <p:nvPr/>
        </p:nvSpPr>
        <p:spPr>
          <a:xfrm>
            <a:off x="4773613" y="3894138"/>
            <a:ext cx="65087" cy="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87" name="Line 62"/>
          <p:cNvSpPr/>
          <p:nvPr/>
        </p:nvSpPr>
        <p:spPr>
          <a:xfrm>
            <a:off x="4983163" y="3665538"/>
            <a:ext cx="141287" cy="381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88" name="Line 63"/>
          <p:cNvSpPr/>
          <p:nvPr/>
        </p:nvSpPr>
        <p:spPr>
          <a:xfrm>
            <a:off x="4964113" y="3722688"/>
            <a:ext cx="84137" cy="190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89" name="Line 64"/>
          <p:cNvSpPr/>
          <p:nvPr/>
        </p:nvSpPr>
        <p:spPr>
          <a:xfrm flipH="1">
            <a:off x="5135563" y="3560763"/>
            <a:ext cx="84137" cy="1524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90" name="Line 65"/>
          <p:cNvSpPr/>
          <p:nvPr/>
        </p:nvSpPr>
        <p:spPr>
          <a:xfrm>
            <a:off x="5067300" y="3627438"/>
            <a:ext cx="106363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91" name="Line 66"/>
          <p:cNvSpPr/>
          <p:nvPr/>
        </p:nvSpPr>
        <p:spPr>
          <a:xfrm flipH="1">
            <a:off x="5238750" y="3532188"/>
            <a:ext cx="57150" cy="1333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92" name="Line 67"/>
          <p:cNvSpPr/>
          <p:nvPr/>
        </p:nvSpPr>
        <p:spPr>
          <a:xfrm flipH="1">
            <a:off x="5326063" y="3494088"/>
            <a:ext cx="46037" cy="1238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93" name="Line 68"/>
          <p:cNvSpPr/>
          <p:nvPr/>
        </p:nvSpPr>
        <p:spPr>
          <a:xfrm>
            <a:off x="5383213" y="3484563"/>
            <a:ext cx="190500" cy="476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94" name="Line 69"/>
          <p:cNvSpPr/>
          <p:nvPr/>
        </p:nvSpPr>
        <p:spPr>
          <a:xfrm>
            <a:off x="5353050" y="3532188"/>
            <a:ext cx="125413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95" name="Line 70"/>
          <p:cNvSpPr/>
          <p:nvPr/>
        </p:nvSpPr>
        <p:spPr>
          <a:xfrm flipH="1">
            <a:off x="5581650" y="3427413"/>
            <a:ext cx="87313" cy="1047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96" name="Line 71"/>
          <p:cNvSpPr/>
          <p:nvPr/>
        </p:nvSpPr>
        <p:spPr>
          <a:xfrm>
            <a:off x="5524500" y="3455988"/>
            <a:ext cx="95250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97" name="Line 72"/>
          <p:cNvSpPr/>
          <p:nvPr/>
        </p:nvSpPr>
        <p:spPr>
          <a:xfrm flipH="1">
            <a:off x="5668963" y="3408363"/>
            <a:ext cx="76200" cy="1143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98" name="Line 73"/>
          <p:cNvSpPr/>
          <p:nvPr/>
        </p:nvSpPr>
        <p:spPr>
          <a:xfrm flipH="1">
            <a:off x="5745163" y="3389313"/>
            <a:ext cx="84137" cy="1143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199" name="Line 74"/>
          <p:cNvSpPr/>
          <p:nvPr/>
        </p:nvSpPr>
        <p:spPr>
          <a:xfrm>
            <a:off x="5848350" y="3379788"/>
            <a:ext cx="114300" cy="571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00" name="Line 75"/>
          <p:cNvSpPr/>
          <p:nvPr/>
        </p:nvSpPr>
        <p:spPr>
          <a:xfrm>
            <a:off x="5800725" y="3417888"/>
            <a:ext cx="96838" cy="476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01" name="Line 76"/>
          <p:cNvSpPr/>
          <p:nvPr/>
        </p:nvSpPr>
        <p:spPr>
          <a:xfrm flipH="1">
            <a:off x="5981700" y="3332163"/>
            <a:ext cx="57150" cy="1143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02" name="Line 77"/>
          <p:cNvSpPr/>
          <p:nvPr/>
        </p:nvSpPr>
        <p:spPr>
          <a:xfrm>
            <a:off x="5937250" y="3370263"/>
            <a:ext cx="63500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03" name="Line 78"/>
          <p:cNvSpPr/>
          <p:nvPr/>
        </p:nvSpPr>
        <p:spPr>
          <a:xfrm flipH="1">
            <a:off x="6057900" y="3294063"/>
            <a:ext cx="57150" cy="1238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04" name="Line 79"/>
          <p:cNvSpPr/>
          <p:nvPr/>
        </p:nvSpPr>
        <p:spPr>
          <a:xfrm flipH="1">
            <a:off x="6134100" y="3265488"/>
            <a:ext cx="57150" cy="1238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05" name="Line 80"/>
          <p:cNvSpPr/>
          <p:nvPr/>
        </p:nvSpPr>
        <p:spPr>
          <a:xfrm>
            <a:off x="6191250" y="3265488"/>
            <a:ext cx="144463" cy="571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06" name="Line 81"/>
          <p:cNvSpPr/>
          <p:nvPr/>
        </p:nvSpPr>
        <p:spPr>
          <a:xfrm>
            <a:off x="6164263" y="3322638"/>
            <a:ext cx="103187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07" name="Line 82"/>
          <p:cNvSpPr/>
          <p:nvPr/>
        </p:nvSpPr>
        <p:spPr>
          <a:xfrm flipH="1">
            <a:off x="6343650" y="3208338"/>
            <a:ext cx="68263" cy="1143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08" name="Line 83"/>
          <p:cNvSpPr/>
          <p:nvPr/>
        </p:nvSpPr>
        <p:spPr>
          <a:xfrm>
            <a:off x="6297613" y="3236913"/>
            <a:ext cx="84137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09" name="Line 84"/>
          <p:cNvSpPr/>
          <p:nvPr/>
        </p:nvSpPr>
        <p:spPr>
          <a:xfrm flipH="1">
            <a:off x="6430963" y="3179763"/>
            <a:ext cx="46037" cy="1047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10" name="Line 85"/>
          <p:cNvSpPr/>
          <p:nvPr/>
        </p:nvSpPr>
        <p:spPr>
          <a:xfrm flipH="1">
            <a:off x="6496050" y="3170238"/>
            <a:ext cx="49213" cy="952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11" name="Line 86"/>
          <p:cNvSpPr/>
          <p:nvPr/>
        </p:nvSpPr>
        <p:spPr>
          <a:xfrm>
            <a:off x="6553200" y="3160713"/>
            <a:ext cx="106363" cy="762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12" name="Line 87"/>
          <p:cNvSpPr/>
          <p:nvPr/>
        </p:nvSpPr>
        <p:spPr>
          <a:xfrm>
            <a:off x="6515100" y="3198813"/>
            <a:ext cx="76200" cy="476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13" name="Line 88"/>
          <p:cNvSpPr/>
          <p:nvPr/>
        </p:nvSpPr>
        <p:spPr>
          <a:xfrm flipH="1">
            <a:off x="6659563" y="3122613"/>
            <a:ext cx="95250" cy="1143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14" name="Line 89"/>
          <p:cNvSpPr/>
          <p:nvPr/>
        </p:nvSpPr>
        <p:spPr>
          <a:xfrm>
            <a:off x="6648450" y="3151188"/>
            <a:ext cx="49213" cy="381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15" name="Line 90"/>
          <p:cNvSpPr/>
          <p:nvPr/>
        </p:nvSpPr>
        <p:spPr>
          <a:xfrm flipH="1">
            <a:off x="6735763" y="3094038"/>
            <a:ext cx="84137" cy="1333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16" name="Line 91"/>
          <p:cNvSpPr/>
          <p:nvPr/>
        </p:nvSpPr>
        <p:spPr>
          <a:xfrm flipH="1">
            <a:off x="6811963" y="3074988"/>
            <a:ext cx="76200" cy="1333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17" name="Line 92"/>
          <p:cNvSpPr/>
          <p:nvPr/>
        </p:nvSpPr>
        <p:spPr>
          <a:xfrm>
            <a:off x="6896100" y="3065463"/>
            <a:ext cx="106363" cy="476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18" name="Line 93"/>
          <p:cNvSpPr/>
          <p:nvPr/>
        </p:nvSpPr>
        <p:spPr>
          <a:xfrm>
            <a:off x="6869113" y="3113088"/>
            <a:ext cx="76200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19" name="Line 94"/>
          <p:cNvSpPr/>
          <p:nvPr/>
        </p:nvSpPr>
        <p:spPr>
          <a:xfrm flipH="1">
            <a:off x="7010400" y="2979738"/>
            <a:ext cx="49213" cy="1333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20" name="Line 95"/>
          <p:cNvSpPr/>
          <p:nvPr/>
        </p:nvSpPr>
        <p:spPr>
          <a:xfrm>
            <a:off x="6964363" y="3027363"/>
            <a:ext cx="65087" cy="381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21" name="Line 96"/>
          <p:cNvSpPr/>
          <p:nvPr/>
        </p:nvSpPr>
        <p:spPr>
          <a:xfrm flipH="1">
            <a:off x="7078663" y="2941638"/>
            <a:ext cx="38100" cy="1238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22" name="Line 97"/>
          <p:cNvSpPr/>
          <p:nvPr/>
        </p:nvSpPr>
        <p:spPr>
          <a:xfrm flipH="1">
            <a:off x="7135813" y="2932113"/>
            <a:ext cx="38100" cy="1143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23" name="Line 98"/>
          <p:cNvSpPr/>
          <p:nvPr/>
        </p:nvSpPr>
        <p:spPr>
          <a:xfrm>
            <a:off x="7173913" y="2932113"/>
            <a:ext cx="141287" cy="571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24" name="Line 99"/>
          <p:cNvSpPr/>
          <p:nvPr/>
        </p:nvSpPr>
        <p:spPr>
          <a:xfrm>
            <a:off x="7143750" y="2979738"/>
            <a:ext cx="95250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25" name="Line 100"/>
          <p:cNvSpPr/>
          <p:nvPr/>
        </p:nvSpPr>
        <p:spPr>
          <a:xfrm flipH="1">
            <a:off x="7326313" y="2874963"/>
            <a:ext cx="84137" cy="1143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26" name="Line 101"/>
          <p:cNvSpPr/>
          <p:nvPr/>
        </p:nvSpPr>
        <p:spPr>
          <a:xfrm>
            <a:off x="7258050" y="2903538"/>
            <a:ext cx="106363" cy="381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27" name="Line 102"/>
          <p:cNvSpPr/>
          <p:nvPr/>
        </p:nvSpPr>
        <p:spPr>
          <a:xfrm flipH="1">
            <a:off x="7402513" y="2836863"/>
            <a:ext cx="84137" cy="1238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28" name="Line 103"/>
          <p:cNvSpPr/>
          <p:nvPr/>
        </p:nvSpPr>
        <p:spPr>
          <a:xfrm flipH="1">
            <a:off x="7469188" y="2789238"/>
            <a:ext cx="93662" cy="1619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29" name="Line 104"/>
          <p:cNvSpPr/>
          <p:nvPr/>
        </p:nvSpPr>
        <p:spPr>
          <a:xfrm>
            <a:off x="7573963" y="2779713"/>
            <a:ext cx="103187" cy="476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30" name="Line 105"/>
          <p:cNvSpPr/>
          <p:nvPr/>
        </p:nvSpPr>
        <p:spPr>
          <a:xfrm>
            <a:off x="7535863" y="2846388"/>
            <a:ext cx="65087" cy="190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31" name="Line 106"/>
          <p:cNvSpPr/>
          <p:nvPr/>
        </p:nvSpPr>
        <p:spPr>
          <a:xfrm flipH="1">
            <a:off x="7688263" y="2693988"/>
            <a:ext cx="65087" cy="1428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32" name="Line 107"/>
          <p:cNvSpPr/>
          <p:nvPr/>
        </p:nvSpPr>
        <p:spPr>
          <a:xfrm>
            <a:off x="7658100" y="2741613"/>
            <a:ext cx="68263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33" name="Line 108"/>
          <p:cNvSpPr/>
          <p:nvPr/>
        </p:nvSpPr>
        <p:spPr>
          <a:xfrm flipH="1">
            <a:off x="7772400" y="2655888"/>
            <a:ext cx="57150" cy="1238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34" name="Line 109"/>
          <p:cNvSpPr/>
          <p:nvPr/>
        </p:nvSpPr>
        <p:spPr>
          <a:xfrm flipH="1">
            <a:off x="7840663" y="2646363"/>
            <a:ext cx="46037" cy="1047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35" name="Line 110"/>
          <p:cNvSpPr/>
          <p:nvPr/>
        </p:nvSpPr>
        <p:spPr>
          <a:xfrm>
            <a:off x="7905750" y="2636838"/>
            <a:ext cx="133350" cy="1619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36" name="Line 111"/>
          <p:cNvSpPr/>
          <p:nvPr/>
        </p:nvSpPr>
        <p:spPr>
          <a:xfrm>
            <a:off x="7867650" y="2684463"/>
            <a:ext cx="57150" cy="476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37" name="Line 112"/>
          <p:cNvSpPr/>
          <p:nvPr/>
        </p:nvSpPr>
        <p:spPr>
          <a:xfrm flipH="1">
            <a:off x="8031163" y="2789238"/>
            <a:ext cx="152400" cy="95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38" name="Line 113"/>
          <p:cNvSpPr/>
          <p:nvPr/>
        </p:nvSpPr>
        <p:spPr>
          <a:xfrm>
            <a:off x="8001000" y="2665413"/>
            <a:ext cx="106363" cy="1333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39" name="Line 114"/>
          <p:cNvSpPr/>
          <p:nvPr/>
        </p:nvSpPr>
        <p:spPr>
          <a:xfrm flipV="1">
            <a:off x="8096250" y="2836863"/>
            <a:ext cx="123825" cy="1587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40" name="Line 115"/>
          <p:cNvSpPr/>
          <p:nvPr/>
        </p:nvSpPr>
        <p:spPr>
          <a:xfrm flipH="1">
            <a:off x="8153400" y="2874963"/>
            <a:ext cx="125413" cy="95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41" name="Line 116"/>
          <p:cNvSpPr/>
          <p:nvPr/>
        </p:nvSpPr>
        <p:spPr>
          <a:xfrm>
            <a:off x="8259763" y="2865438"/>
            <a:ext cx="7937" cy="1238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42" name="Line 117"/>
          <p:cNvSpPr/>
          <p:nvPr/>
        </p:nvSpPr>
        <p:spPr>
          <a:xfrm>
            <a:off x="8202613" y="2874963"/>
            <a:ext cx="7937" cy="571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43" name="Line 118"/>
          <p:cNvSpPr/>
          <p:nvPr/>
        </p:nvSpPr>
        <p:spPr>
          <a:xfrm>
            <a:off x="8267700" y="2998788"/>
            <a:ext cx="180975" cy="476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44" name="Line 119"/>
          <p:cNvSpPr/>
          <p:nvPr/>
        </p:nvSpPr>
        <p:spPr>
          <a:xfrm flipH="1">
            <a:off x="8324850" y="2941638"/>
            <a:ext cx="0" cy="762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45" name="Line 120"/>
          <p:cNvSpPr/>
          <p:nvPr/>
        </p:nvSpPr>
        <p:spPr>
          <a:xfrm>
            <a:off x="8335963" y="3055938"/>
            <a:ext cx="171450" cy="476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46" name="Line 121"/>
          <p:cNvSpPr/>
          <p:nvPr/>
        </p:nvSpPr>
        <p:spPr>
          <a:xfrm>
            <a:off x="8393113" y="3113088"/>
            <a:ext cx="180975" cy="476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47" name="Line 122"/>
          <p:cNvSpPr/>
          <p:nvPr/>
        </p:nvSpPr>
        <p:spPr>
          <a:xfrm flipH="1">
            <a:off x="8553450" y="3141663"/>
            <a:ext cx="11113" cy="952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48" name="Line 123"/>
          <p:cNvSpPr/>
          <p:nvPr/>
        </p:nvSpPr>
        <p:spPr>
          <a:xfrm flipH="1">
            <a:off x="8496300" y="3141663"/>
            <a:ext cx="0" cy="571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49" name="Line 124"/>
          <p:cNvSpPr/>
          <p:nvPr/>
        </p:nvSpPr>
        <p:spPr>
          <a:xfrm flipV="1">
            <a:off x="8553450" y="3227388"/>
            <a:ext cx="125413" cy="190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50" name="Line 125"/>
          <p:cNvSpPr/>
          <p:nvPr/>
        </p:nvSpPr>
        <p:spPr>
          <a:xfrm flipH="1">
            <a:off x="8610600" y="3179763"/>
            <a:ext cx="0" cy="571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51" name="Line 126"/>
          <p:cNvSpPr/>
          <p:nvPr/>
        </p:nvSpPr>
        <p:spPr>
          <a:xfrm flipV="1">
            <a:off x="8602663" y="3255963"/>
            <a:ext cx="152400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52" name="Line 127"/>
          <p:cNvSpPr/>
          <p:nvPr/>
        </p:nvSpPr>
        <p:spPr>
          <a:xfrm flipV="1">
            <a:off x="8678863" y="3294063"/>
            <a:ext cx="133350" cy="190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53" name="Line 128"/>
          <p:cNvSpPr/>
          <p:nvPr/>
        </p:nvSpPr>
        <p:spPr>
          <a:xfrm>
            <a:off x="8812213" y="3294063"/>
            <a:ext cx="57150" cy="1333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54" name="Line 129"/>
          <p:cNvSpPr/>
          <p:nvPr/>
        </p:nvSpPr>
        <p:spPr>
          <a:xfrm>
            <a:off x="8763000" y="3303588"/>
            <a:ext cx="30163" cy="857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55" name="Line 130"/>
          <p:cNvSpPr/>
          <p:nvPr/>
        </p:nvSpPr>
        <p:spPr>
          <a:xfrm flipV="1">
            <a:off x="8877300" y="3360738"/>
            <a:ext cx="163513" cy="571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56" name="Line 131"/>
          <p:cNvSpPr/>
          <p:nvPr/>
        </p:nvSpPr>
        <p:spPr>
          <a:xfrm>
            <a:off x="8888413" y="3322638"/>
            <a:ext cx="38100" cy="762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57" name="Line 132"/>
          <p:cNvSpPr/>
          <p:nvPr/>
        </p:nvSpPr>
        <p:spPr>
          <a:xfrm flipV="1">
            <a:off x="8945563" y="3379788"/>
            <a:ext cx="152400" cy="666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58" name="Line 133"/>
          <p:cNvSpPr/>
          <p:nvPr/>
        </p:nvSpPr>
        <p:spPr>
          <a:xfrm flipV="1">
            <a:off x="9021763" y="3408363"/>
            <a:ext cx="141287" cy="666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59" name="Line 134"/>
          <p:cNvSpPr/>
          <p:nvPr/>
        </p:nvSpPr>
        <p:spPr>
          <a:xfrm>
            <a:off x="9174163" y="3389313"/>
            <a:ext cx="84137" cy="1333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60" name="Line 135"/>
          <p:cNvSpPr/>
          <p:nvPr/>
        </p:nvSpPr>
        <p:spPr>
          <a:xfrm>
            <a:off x="9117013" y="3436938"/>
            <a:ext cx="65087" cy="666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61" name="Line 136"/>
          <p:cNvSpPr/>
          <p:nvPr/>
        </p:nvSpPr>
        <p:spPr>
          <a:xfrm flipH="1">
            <a:off x="9364663" y="3417888"/>
            <a:ext cx="84137" cy="1047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62" name="Line 137"/>
          <p:cNvSpPr/>
          <p:nvPr/>
        </p:nvSpPr>
        <p:spPr>
          <a:xfrm flipH="1">
            <a:off x="9420225" y="3427413"/>
            <a:ext cx="95250" cy="952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63" name="Line 138"/>
          <p:cNvSpPr/>
          <p:nvPr/>
        </p:nvSpPr>
        <p:spPr>
          <a:xfrm flipH="1">
            <a:off x="9478963" y="3427413"/>
            <a:ext cx="103187" cy="1047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64" name="Line 139"/>
          <p:cNvSpPr/>
          <p:nvPr/>
        </p:nvSpPr>
        <p:spPr>
          <a:xfrm>
            <a:off x="9593263" y="3436938"/>
            <a:ext cx="84137" cy="952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65" name="Line 140"/>
          <p:cNvSpPr/>
          <p:nvPr/>
        </p:nvSpPr>
        <p:spPr>
          <a:xfrm>
            <a:off x="9544050" y="3475038"/>
            <a:ext cx="68263" cy="666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66" name="Text Box 141"/>
          <p:cNvSpPr txBox="1"/>
          <p:nvPr/>
        </p:nvSpPr>
        <p:spPr>
          <a:xfrm>
            <a:off x="2241550" y="4376738"/>
            <a:ext cx="120650" cy="1841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200" i="1">
                <a:latin typeface="Times New Roman" panose="02020603050405020304" pitchFamily="18" charset="0"/>
                <a:ea typeface="宋体" panose="02010600030101010101" pitchFamily="2" charset="-122"/>
              </a:rPr>
              <a:t>A</a:t>
            </a:r>
            <a:endParaRPr lang="en-US" altLang="zh-CN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8267" name="Line 142"/>
          <p:cNvSpPr/>
          <p:nvPr/>
        </p:nvSpPr>
        <p:spPr>
          <a:xfrm flipH="1">
            <a:off x="2089150" y="4559300"/>
            <a:ext cx="247650" cy="0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68" name="Line 143"/>
          <p:cNvSpPr/>
          <p:nvPr/>
        </p:nvSpPr>
        <p:spPr>
          <a:xfrm>
            <a:off x="2070100" y="5575300"/>
            <a:ext cx="8264525" cy="0"/>
          </a:xfrm>
          <a:prstGeom prst="line">
            <a:avLst/>
          </a:prstGeom>
          <a:ln w="38100" cap="flat" cmpd="sng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69" name="Line 144"/>
          <p:cNvSpPr/>
          <p:nvPr/>
        </p:nvSpPr>
        <p:spPr>
          <a:xfrm flipH="1">
            <a:off x="2228850" y="4559300"/>
            <a:ext cx="0" cy="1009650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round/>
            <a:headEnd type="triangle" w="sm" len="lg"/>
            <a:tailEnd type="triangle" w="sm" len="lg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70" name="Text Box 145"/>
          <p:cNvSpPr txBox="1"/>
          <p:nvPr/>
        </p:nvSpPr>
        <p:spPr>
          <a:xfrm>
            <a:off x="2127250" y="4995863"/>
            <a:ext cx="196850" cy="184150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200" i="1">
                <a:latin typeface="Times New Roman" panose="02020603050405020304" pitchFamily="18" charset="0"/>
                <a:ea typeface="宋体" panose="02010600030101010101" pitchFamily="2" charset="-122"/>
              </a:rPr>
              <a:t>H</a:t>
            </a:r>
            <a:r>
              <a:rPr lang="en-US" altLang="zh-CN" sz="1200" i="1" baseline="-25000">
                <a:latin typeface="Times New Roman" panose="02020603050405020304" pitchFamily="18" charset="0"/>
                <a:ea typeface="宋体" panose="02010600030101010101" pitchFamily="2" charset="-122"/>
              </a:rPr>
              <a:t>A</a:t>
            </a:r>
            <a:endParaRPr lang="en-US" altLang="zh-CN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8271" name="Line 146"/>
          <p:cNvSpPr/>
          <p:nvPr/>
        </p:nvSpPr>
        <p:spPr>
          <a:xfrm>
            <a:off x="9391650" y="3346450"/>
            <a:ext cx="825500" cy="0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72" name="Line 147"/>
          <p:cNvSpPr/>
          <p:nvPr/>
        </p:nvSpPr>
        <p:spPr>
          <a:xfrm flipH="1">
            <a:off x="9766300" y="3346450"/>
            <a:ext cx="0" cy="1225550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round/>
            <a:headEnd type="triangle" w="sm" len="lg"/>
            <a:tailEnd type="triangle" w="sm" len="lg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73" name="Line 148"/>
          <p:cNvSpPr/>
          <p:nvPr/>
        </p:nvSpPr>
        <p:spPr>
          <a:xfrm flipH="1">
            <a:off x="10072688" y="3346450"/>
            <a:ext cx="1587" cy="2228850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round/>
            <a:headEnd type="triangle" w="sm" len="lg"/>
            <a:tailEnd type="triangle" w="sm" len="lg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74" name="Text Box 149"/>
          <p:cNvSpPr txBox="1"/>
          <p:nvPr/>
        </p:nvSpPr>
        <p:spPr>
          <a:xfrm>
            <a:off x="9385300" y="3511550"/>
            <a:ext cx="120650" cy="1841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200" b="0" i="1">
                <a:latin typeface="Times New Roman" panose="02020603050405020304" pitchFamily="18" charset="0"/>
                <a:ea typeface="宋体" panose="02010600030101010101" pitchFamily="2" charset="-122"/>
              </a:rPr>
              <a:t>B</a:t>
            </a:r>
            <a:endParaRPr lang="en-US" altLang="zh-CN" sz="2400" b="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8275" name="Text Box 150"/>
          <p:cNvSpPr txBox="1"/>
          <p:nvPr/>
        </p:nvSpPr>
        <p:spPr>
          <a:xfrm>
            <a:off x="9985375" y="4330700"/>
            <a:ext cx="196850" cy="195263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200" i="1">
                <a:latin typeface="Times New Roman" panose="02020603050405020304" pitchFamily="18" charset="0"/>
                <a:ea typeface="宋体" panose="02010600030101010101" pitchFamily="2" charset="-122"/>
              </a:rPr>
              <a:t>H</a:t>
            </a:r>
            <a:r>
              <a:rPr lang="en-US" altLang="zh-CN" sz="1200" i="1" baseline="-25000">
                <a:latin typeface="Times New Roman" panose="02020603050405020304" pitchFamily="18" charset="0"/>
                <a:ea typeface="宋体" panose="02010600030101010101" pitchFamily="2" charset="-122"/>
              </a:rPr>
              <a:t>B</a:t>
            </a:r>
            <a:endParaRPr lang="en-US" altLang="zh-CN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8276" name="Text Box 151"/>
          <p:cNvSpPr txBox="1"/>
          <p:nvPr/>
        </p:nvSpPr>
        <p:spPr>
          <a:xfrm>
            <a:off x="9642475" y="3883025"/>
            <a:ext cx="236538" cy="204788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200" i="1">
                <a:latin typeface="Times New Roman" panose="02020603050405020304" pitchFamily="18" charset="0"/>
                <a:ea typeface="宋体" panose="02010600030101010101" pitchFamily="2" charset="-122"/>
              </a:rPr>
              <a:t>h</a:t>
            </a:r>
            <a:r>
              <a:rPr lang="en-US" altLang="zh-CN" sz="1200" i="1" baseline="-25000">
                <a:latin typeface="Times New Roman" panose="02020603050405020304" pitchFamily="18" charset="0"/>
                <a:ea typeface="宋体" panose="02010600030101010101" pitchFamily="2" charset="-122"/>
              </a:rPr>
              <a:t>AB</a:t>
            </a:r>
            <a:endParaRPr lang="en-US" altLang="zh-CN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8277" name="Text Box 152"/>
          <p:cNvSpPr txBox="1"/>
          <p:nvPr/>
        </p:nvSpPr>
        <p:spPr>
          <a:xfrm>
            <a:off x="5651500" y="5359400"/>
            <a:ext cx="777875" cy="185738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zh-CN" altLang="en-US" sz="1200">
                <a:latin typeface="Times New Roman" panose="02020603050405020304" pitchFamily="18" charset="0"/>
                <a:ea typeface="宋体" panose="02010600030101010101" pitchFamily="2" charset="-122"/>
              </a:rPr>
              <a:t>大地水准面</a:t>
            </a:r>
            <a:endParaRPr lang="zh-CN" altLang="en-US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8278" name="Line 153"/>
          <p:cNvSpPr/>
          <p:nvPr/>
        </p:nvSpPr>
        <p:spPr>
          <a:xfrm flipH="1">
            <a:off x="2405063" y="4867275"/>
            <a:ext cx="0" cy="285750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79" name="Line 154"/>
          <p:cNvSpPr/>
          <p:nvPr/>
        </p:nvSpPr>
        <p:spPr>
          <a:xfrm flipH="1">
            <a:off x="9302750" y="3895725"/>
            <a:ext cx="0" cy="1238250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80" name="Line 155"/>
          <p:cNvSpPr/>
          <p:nvPr/>
        </p:nvSpPr>
        <p:spPr>
          <a:xfrm>
            <a:off x="2405063" y="4991100"/>
            <a:ext cx="6904037" cy="1588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round/>
            <a:headEnd type="triangle" w="sm" len="lg"/>
            <a:tailEnd type="triangle" w="sm" len="lg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81" name="Rectangle 156"/>
          <p:cNvSpPr/>
          <p:nvPr/>
        </p:nvSpPr>
        <p:spPr>
          <a:xfrm>
            <a:off x="3613150" y="4238625"/>
            <a:ext cx="163513" cy="38100"/>
          </a:xfrm>
          <a:prstGeom prst="rect">
            <a:avLst/>
          </a:prstGeom>
          <a:solidFill>
            <a:srgbClr val="000000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48282" name="Arc 157"/>
          <p:cNvSpPr/>
          <p:nvPr/>
        </p:nvSpPr>
        <p:spPr>
          <a:xfrm rot="5172791" flipH="1">
            <a:off x="3665538" y="4159250"/>
            <a:ext cx="47625" cy="100013"/>
          </a:xfrm>
          <a:custGeom>
            <a:cxnLst>
              <a:cxn ang="0">
                <a:pos x="-1" y="0"/>
              </a:cxn>
              <a:cxn ang="0">
                <a:pos x="21600" y="21600"/>
              </a:cxn>
              <a:cxn ang="0">
                <a:pos x="3284" y="42948"/>
              </a:cxn>
              <a:cxn ang="0">
                <a:pos x="-1" y="0"/>
              </a:cxn>
              <a:cxn ang="0">
                <a:pos x="21600" y="21600"/>
              </a:cxn>
              <a:cxn ang="0">
                <a:pos x="3284" y="42948"/>
              </a:cxn>
              <a:cxn ang="0">
                <a:pos x="0" y="21600"/>
              </a:cxn>
              <a:cxn ang="0">
                <a:pos x="-1" y="0"/>
              </a:cxn>
            </a:cxnLst>
            <a:rect l="l" t="t" r="r" b="b"/>
            <a:pathLst>
              <a:path w="21600" h="42949" fill="none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2260"/>
                  <a:pt x="13821" y="41327"/>
                  <a:pt x="3284" y="42948"/>
                </a:cubicBezTo>
              </a:path>
              <a:path w="21600" h="42949" stroke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2260"/>
                  <a:pt x="13821" y="41327"/>
                  <a:pt x="3284" y="42948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solidFill>
            <a:srgbClr val="000000"/>
          </a:solidFill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283" name="AutoShape 158"/>
          <p:cNvSpPr/>
          <p:nvPr/>
        </p:nvSpPr>
        <p:spPr>
          <a:xfrm rot="10800000">
            <a:off x="3629025" y="4271963"/>
            <a:ext cx="39688" cy="57150"/>
          </a:xfrm>
          <a:prstGeom prst="triangle">
            <a:avLst>
              <a:gd name="adj" fmla="val 50000"/>
            </a:avLst>
          </a:prstGeom>
          <a:solidFill>
            <a:srgbClr val="000000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48284" name="AutoShape 159"/>
          <p:cNvSpPr/>
          <p:nvPr/>
        </p:nvSpPr>
        <p:spPr>
          <a:xfrm rot="10800000">
            <a:off x="3727450" y="4281488"/>
            <a:ext cx="38100" cy="47625"/>
          </a:xfrm>
          <a:prstGeom prst="triangle">
            <a:avLst>
              <a:gd name="adj" fmla="val 50000"/>
            </a:avLst>
          </a:prstGeom>
          <a:solidFill>
            <a:srgbClr val="000000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48285" name="AutoShape 160"/>
          <p:cNvSpPr/>
          <p:nvPr/>
        </p:nvSpPr>
        <p:spPr>
          <a:xfrm rot="10800000">
            <a:off x="3670300" y="4267200"/>
            <a:ext cx="47625" cy="47625"/>
          </a:xfrm>
          <a:prstGeom prst="triangle">
            <a:avLst>
              <a:gd name="adj" fmla="val 50000"/>
            </a:avLst>
          </a:prstGeom>
          <a:solidFill>
            <a:srgbClr val="000000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48286" name="Line 161"/>
          <p:cNvSpPr/>
          <p:nvPr/>
        </p:nvSpPr>
        <p:spPr>
          <a:xfrm>
            <a:off x="3679825" y="3106738"/>
            <a:ext cx="28575" cy="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70178" name="Line 162"/>
          <p:cNvSpPr/>
          <p:nvPr/>
        </p:nvSpPr>
        <p:spPr>
          <a:xfrm flipV="1">
            <a:off x="2406650" y="3498850"/>
            <a:ext cx="1588" cy="1079500"/>
          </a:xfrm>
          <a:prstGeom prst="line">
            <a:avLst/>
          </a:prstGeom>
          <a:ln w="38100" cap="flat" cmpd="dbl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grpSp>
        <p:nvGrpSpPr>
          <p:cNvPr id="2" name="Group 207"/>
          <p:cNvGrpSpPr/>
          <p:nvPr/>
        </p:nvGrpSpPr>
        <p:grpSpPr>
          <a:xfrm>
            <a:off x="2782888" y="3716338"/>
            <a:ext cx="552450" cy="866775"/>
            <a:chOff x="782" y="2334"/>
            <a:chExt cx="348" cy="546"/>
          </a:xfrm>
        </p:grpSpPr>
        <p:sp>
          <p:nvSpPr>
            <p:cNvPr id="48289" name="Rectangle 163"/>
            <p:cNvSpPr/>
            <p:nvPr/>
          </p:nvSpPr>
          <p:spPr>
            <a:xfrm>
              <a:off x="890" y="2334"/>
              <a:ext cx="119" cy="36"/>
            </a:xfrm>
            <a:prstGeom prst="rect">
              <a:avLst/>
            </a:prstGeom>
            <a:solidFill>
              <a:srgbClr val="FF66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8290" name="Rectangle 164"/>
            <p:cNvSpPr/>
            <p:nvPr/>
          </p:nvSpPr>
          <p:spPr>
            <a:xfrm>
              <a:off x="913" y="2370"/>
              <a:ext cx="72" cy="24"/>
            </a:xfrm>
            <a:prstGeom prst="rect">
              <a:avLst/>
            </a:prstGeom>
            <a:solidFill>
              <a:srgbClr val="FF66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8291" name="Line 165"/>
            <p:cNvSpPr/>
            <p:nvPr/>
          </p:nvSpPr>
          <p:spPr>
            <a:xfrm flipH="1">
              <a:off x="782" y="2394"/>
              <a:ext cx="162" cy="486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292" name="Line 166"/>
            <p:cNvSpPr/>
            <p:nvPr/>
          </p:nvSpPr>
          <p:spPr>
            <a:xfrm>
              <a:off x="944" y="2394"/>
              <a:ext cx="186" cy="384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293" name="Line 167"/>
            <p:cNvSpPr/>
            <p:nvPr/>
          </p:nvSpPr>
          <p:spPr>
            <a:xfrm>
              <a:off x="944" y="2400"/>
              <a:ext cx="12" cy="438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8294" name="Text Box 168"/>
          <p:cNvSpPr txBox="1"/>
          <p:nvPr/>
        </p:nvSpPr>
        <p:spPr>
          <a:xfrm>
            <a:off x="3717925" y="4010025"/>
            <a:ext cx="247650" cy="15240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000">
                <a:latin typeface="Times New Roman" panose="02020603050405020304" pitchFamily="18" charset="0"/>
                <a:ea typeface="宋体" panose="02010600030101010101" pitchFamily="2" charset="-122"/>
              </a:rPr>
              <a:t>TP1</a:t>
            </a:r>
            <a:endParaRPr lang="en-US" altLang="zh-CN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8295" name="Text Box 169"/>
          <p:cNvSpPr txBox="1"/>
          <p:nvPr/>
        </p:nvSpPr>
        <p:spPr>
          <a:xfrm>
            <a:off x="3049588" y="4581525"/>
            <a:ext cx="114300" cy="180975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200"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r>
            <a:endParaRPr lang="en-US" altLang="zh-CN" sz="2400" b="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8296" name="Line 170"/>
          <p:cNvSpPr/>
          <p:nvPr/>
        </p:nvSpPr>
        <p:spPr>
          <a:xfrm flipH="1">
            <a:off x="3930650" y="4200525"/>
            <a:ext cx="0" cy="381000"/>
          </a:xfrm>
          <a:prstGeom prst="line">
            <a:avLst/>
          </a:prstGeom>
          <a:ln w="19050" cap="flat" cmpd="sng">
            <a:solidFill>
              <a:srgbClr val="0000FF"/>
            </a:solidFill>
            <a:prstDash val="solid"/>
            <a:round/>
            <a:headEnd type="triangle" w="sm" len="lg"/>
            <a:tailEnd type="triangle" w="sm" len="lg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297" name="Text Box 171"/>
          <p:cNvSpPr txBox="1"/>
          <p:nvPr/>
        </p:nvSpPr>
        <p:spPr>
          <a:xfrm>
            <a:off x="3981450" y="4289425"/>
            <a:ext cx="125413" cy="161925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000" i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h</a:t>
            </a:r>
            <a:r>
              <a:rPr lang="en-US" altLang="zh-CN" sz="1000" baseline="-25000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r>
            <a:endParaRPr lang="en-US" altLang="zh-CN" sz="2400" b="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8298" name="Text Box 172"/>
          <p:cNvSpPr txBox="1"/>
          <p:nvPr/>
        </p:nvSpPr>
        <p:spPr>
          <a:xfrm>
            <a:off x="1968500" y="4248150"/>
            <a:ext cx="400050" cy="1841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zh-CN" altLang="en-US" sz="1000">
                <a:latin typeface="Times New Roman" panose="02020603050405020304" pitchFamily="18" charset="0"/>
                <a:ea typeface="宋体" panose="02010600030101010101" pitchFamily="2" charset="-122"/>
              </a:rPr>
              <a:t>后视点</a:t>
            </a:r>
            <a:endParaRPr lang="zh-CN" altLang="en-US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8299" name="Text Box 173"/>
          <p:cNvSpPr txBox="1"/>
          <p:nvPr/>
        </p:nvSpPr>
        <p:spPr>
          <a:xfrm>
            <a:off x="3746500" y="3833813"/>
            <a:ext cx="400050" cy="184150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zh-CN" altLang="en-US" sz="1000">
                <a:latin typeface="Times New Roman" panose="02020603050405020304" pitchFamily="18" charset="0"/>
                <a:ea typeface="宋体" panose="02010600030101010101" pitchFamily="2" charset="-122"/>
              </a:rPr>
              <a:t>前视点</a:t>
            </a:r>
            <a:endParaRPr lang="zh-CN" altLang="en-US" sz="240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8300" name="Line 174"/>
          <p:cNvSpPr/>
          <p:nvPr/>
        </p:nvSpPr>
        <p:spPr>
          <a:xfrm>
            <a:off x="5645150" y="2968625"/>
            <a:ext cx="1047750" cy="1588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triangle" w="med" len="lg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301" name="Text Box 175"/>
          <p:cNvSpPr txBox="1"/>
          <p:nvPr/>
        </p:nvSpPr>
        <p:spPr>
          <a:xfrm>
            <a:off x="5789613" y="2752725"/>
            <a:ext cx="674687" cy="211138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zh-CN" altLang="en-US" sz="1200">
                <a:latin typeface="Times New Roman" panose="02020603050405020304" pitchFamily="18" charset="0"/>
                <a:ea typeface="宋体" panose="02010600030101010101" pitchFamily="2" charset="-122"/>
              </a:rPr>
              <a:t>进行方向</a:t>
            </a:r>
          </a:p>
        </p:txBody>
      </p:sp>
      <p:sp>
        <p:nvSpPr>
          <p:cNvPr id="48302" name="Line 185"/>
          <p:cNvSpPr/>
          <p:nvPr/>
        </p:nvSpPr>
        <p:spPr>
          <a:xfrm>
            <a:off x="5187950" y="3548063"/>
            <a:ext cx="141288" cy="571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303" name="Line 186"/>
          <p:cNvSpPr/>
          <p:nvPr/>
        </p:nvSpPr>
        <p:spPr>
          <a:xfrm flipH="1">
            <a:off x="5359400" y="3471863"/>
            <a:ext cx="57150" cy="1333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304" name="Line 187"/>
          <p:cNvSpPr/>
          <p:nvPr/>
        </p:nvSpPr>
        <p:spPr>
          <a:xfrm>
            <a:off x="5291138" y="3529013"/>
            <a:ext cx="76200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305" name="Line 188"/>
          <p:cNvSpPr/>
          <p:nvPr/>
        </p:nvSpPr>
        <p:spPr>
          <a:xfrm flipH="1">
            <a:off x="5424488" y="3433763"/>
            <a:ext cx="57150" cy="13335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306" name="Rectangle 189"/>
          <p:cNvSpPr/>
          <p:nvPr/>
        </p:nvSpPr>
        <p:spPr>
          <a:xfrm>
            <a:off x="5246688" y="3473450"/>
            <a:ext cx="163512" cy="38100"/>
          </a:xfrm>
          <a:prstGeom prst="rect">
            <a:avLst/>
          </a:prstGeom>
          <a:solidFill>
            <a:srgbClr val="000000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48307" name="Arc 190"/>
          <p:cNvSpPr/>
          <p:nvPr/>
        </p:nvSpPr>
        <p:spPr>
          <a:xfrm rot="5172791" flipH="1">
            <a:off x="5303838" y="3398838"/>
            <a:ext cx="47625" cy="98425"/>
          </a:xfrm>
          <a:custGeom>
            <a:cxnLst>
              <a:cxn ang="0">
                <a:pos x="-1" y="0"/>
              </a:cxn>
              <a:cxn ang="0">
                <a:pos x="21600" y="21600"/>
              </a:cxn>
              <a:cxn ang="0">
                <a:pos x="3284" y="42948"/>
              </a:cxn>
              <a:cxn ang="0">
                <a:pos x="-1" y="0"/>
              </a:cxn>
              <a:cxn ang="0">
                <a:pos x="21600" y="21600"/>
              </a:cxn>
              <a:cxn ang="0">
                <a:pos x="3284" y="42948"/>
              </a:cxn>
              <a:cxn ang="0">
                <a:pos x="0" y="21600"/>
              </a:cxn>
              <a:cxn ang="0">
                <a:pos x="-1" y="0"/>
              </a:cxn>
            </a:cxnLst>
            <a:rect l="l" t="t" r="r" b="b"/>
            <a:pathLst>
              <a:path w="21600" h="42949" fill="none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2260"/>
                  <a:pt x="13821" y="41327"/>
                  <a:pt x="3284" y="42948"/>
                </a:cubicBezTo>
              </a:path>
              <a:path w="21600" h="42949" stroke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2260"/>
                  <a:pt x="13821" y="41327"/>
                  <a:pt x="3284" y="42948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solidFill>
            <a:srgbClr val="000000"/>
          </a:solidFill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308" name="AutoShape 191"/>
          <p:cNvSpPr/>
          <p:nvPr/>
        </p:nvSpPr>
        <p:spPr>
          <a:xfrm rot="10800000">
            <a:off x="5262563" y="3506788"/>
            <a:ext cx="39687" cy="57150"/>
          </a:xfrm>
          <a:prstGeom prst="triangle">
            <a:avLst>
              <a:gd name="adj" fmla="val 50000"/>
            </a:avLst>
          </a:prstGeom>
          <a:solidFill>
            <a:srgbClr val="000000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48309" name="AutoShape 192"/>
          <p:cNvSpPr/>
          <p:nvPr/>
        </p:nvSpPr>
        <p:spPr>
          <a:xfrm rot="10800000">
            <a:off x="5360988" y="3516313"/>
            <a:ext cx="38100" cy="47625"/>
          </a:xfrm>
          <a:prstGeom prst="triangle">
            <a:avLst>
              <a:gd name="adj" fmla="val 50000"/>
            </a:avLst>
          </a:prstGeom>
          <a:solidFill>
            <a:srgbClr val="000000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48310" name="AutoShape 193"/>
          <p:cNvSpPr/>
          <p:nvPr/>
        </p:nvSpPr>
        <p:spPr>
          <a:xfrm rot="10800000">
            <a:off x="5303838" y="3502025"/>
            <a:ext cx="47625" cy="47625"/>
          </a:xfrm>
          <a:prstGeom prst="triangle">
            <a:avLst>
              <a:gd name="adj" fmla="val 50000"/>
            </a:avLst>
          </a:prstGeom>
          <a:solidFill>
            <a:srgbClr val="000000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48311" name="Line 194"/>
          <p:cNvSpPr/>
          <p:nvPr/>
        </p:nvSpPr>
        <p:spPr>
          <a:xfrm>
            <a:off x="4433888" y="4008438"/>
            <a:ext cx="57150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312" name="Line 195"/>
          <p:cNvSpPr/>
          <p:nvPr/>
        </p:nvSpPr>
        <p:spPr>
          <a:xfrm flipH="1">
            <a:off x="4567238" y="3951288"/>
            <a:ext cx="57150" cy="1238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313" name="Line 196"/>
          <p:cNvSpPr/>
          <p:nvPr/>
        </p:nvSpPr>
        <p:spPr>
          <a:xfrm flipH="1">
            <a:off x="4643438" y="3922713"/>
            <a:ext cx="46037" cy="12382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314" name="Line 197"/>
          <p:cNvSpPr/>
          <p:nvPr/>
        </p:nvSpPr>
        <p:spPr>
          <a:xfrm>
            <a:off x="4689475" y="3922713"/>
            <a:ext cx="144463" cy="38100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315" name="Line 198"/>
          <p:cNvSpPr/>
          <p:nvPr/>
        </p:nvSpPr>
        <p:spPr>
          <a:xfrm>
            <a:off x="4670425" y="3970338"/>
            <a:ext cx="85725" cy="28575"/>
          </a:xfrm>
          <a:prstGeom prst="line">
            <a:avLst/>
          </a:prstGeom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48316" name="Text Box 204"/>
          <p:cNvSpPr txBox="1"/>
          <p:nvPr/>
        </p:nvSpPr>
        <p:spPr>
          <a:xfrm>
            <a:off x="4729163" y="4078288"/>
            <a:ext cx="114300" cy="180975"/>
          </a:xfrm>
          <a:prstGeom prst="rect">
            <a:avLst/>
          </a:prstGeom>
          <a:solidFill>
            <a:srgbClr val="FFFFFF">
              <a:alpha val="0"/>
            </a:srgbClr>
          </a:solidFill>
          <a:ln w="9525">
            <a:noFill/>
          </a:ln>
        </p:spPr>
        <p:txBody>
          <a:bodyPr lIns="0" tIns="0" rIns="0" bIns="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1200">
                <a:latin typeface="Times New Roman" panose="02020603050405020304" pitchFamily="18" charset="0"/>
                <a:ea typeface="宋体" panose="02010600030101010101" pitchFamily="2" charset="-122"/>
              </a:rPr>
              <a:t>2</a:t>
            </a:r>
            <a:endParaRPr lang="en-US" altLang="zh-CN" sz="2400" b="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48317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/>
              <a:t>水准测量的施测方法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06 2.94798E-06 C 0.01528 -0.00486 0.02952 -0.01225 0.04445 -0.01896 C 0.05261 -0.02983 0.06181 -0.03954 0.0731 -0.04439 C 0.0816 -0.05202 0.08421 -0.05364 0.09358 -0.05711 C 0.10105 -0.06358 0.10678 -0.06451 0.11581 -0.06751 C 0.12744 -0.07121 0.13716 -0.07792 0.14914 -0.08023 C 0.15504 -0.08277 0.15782 -0.08509 0.16511 -0.08023 C 0.16667 -0.07931 0.16667 -0.07399 0.16667 -0.07399" pathEditMode="relative" ptsTypes="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06 1.56069E-06 C 0.0125 -0.00439 0.01719 -0.01249 0.029 -0.01781 C 0.03733 -0.0215 0.04636 -0.01919 0.05486 -0.0222 C 0.06407 -0.02497 0.07639 -0.02613 0.0842 -0.0333 C 0.09045 -0.03885 0.08716 -0.03676 0.09393 -0.03977 C 0.09844 -0.04601 0.10556 -0.05017 0.11181 -0.05318 C 0.12587 -0.06636 0.14427 -0.07237 0.16059 -0.07977 C 0.16788 -0.08278 0.17413 -0.08763 0.1816 -0.09087 C 0.18334 -0.09226 0.18455 -0.09411 0.18646 -0.09526 C 0.18941 -0.09711 0.19618 -0.09942 0.19618 -0.09919 C 0.20382 -0.10682 0.19931 -0.10335 0.21059 -0.10844 C 0.21233 -0.10913 0.21563 -0.11075 0.21563 -0.11029 C 0.22361 -0.11769 0.22986 -0.12486 0.23854 -0.13041 C 0.24045 -0.13202 0.24792 -0.13434 0.24983 -0.13503 C 0.26007 -0.13942 0.27014 -0.14382 0.28056 -0.14821 C 0.28716 -0.15075 0.29341 -0.15422 0.3 -0.157 C 0.3033 -0.15861 0.30972 -0.16139 0.30972 -0.16116 C 0.31094 -0.16278 0.31181 -0.16486 0.31302 -0.16601 C 0.31441 -0.16717 0.31806 -0.16809 0.31806 -0.16786" pathEditMode="relative" rAng="0" ptsTypes="ffffffffffffffffffA">
                                      <p:cBhvr>
                                        <p:cTn id="10" dur="2000" fill="hold"/>
                                        <p:tgtEl>
                                          <p:spTgt spid="470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00" y="-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9153" name="Group 416"/>
          <p:cNvGrpSpPr/>
          <p:nvPr/>
        </p:nvGrpSpPr>
        <p:grpSpPr>
          <a:xfrm>
            <a:off x="1847850" y="3789363"/>
            <a:ext cx="8496300" cy="2592387"/>
            <a:chOff x="204" y="2387"/>
            <a:chExt cx="5352" cy="1633"/>
          </a:xfrm>
        </p:grpSpPr>
        <p:sp>
          <p:nvSpPr>
            <p:cNvPr id="49154" name="Oval 5"/>
            <p:cNvSpPr/>
            <p:nvPr/>
          </p:nvSpPr>
          <p:spPr>
            <a:xfrm>
              <a:off x="536" y="3510"/>
              <a:ext cx="52" cy="45"/>
            </a:xfrm>
            <a:prstGeom prst="ellipse">
              <a:avLst/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9155" name="AutoShape 6" descr="20%"/>
            <p:cNvSpPr/>
            <p:nvPr/>
          </p:nvSpPr>
          <p:spPr>
            <a:xfrm rot="10800000">
              <a:off x="496" y="3534"/>
              <a:ext cx="135" cy="122"/>
            </a:xfrm>
            <a:custGeom>
              <a:cxnLst>
                <a:cxn ang="0">
                  <a:pos x="0" y="0"/>
                </a:cxn>
                <a:cxn ang="0">
                  <a:pos x="5400" y="21600"/>
                </a:cxn>
                <a:cxn ang="0">
                  <a:pos x="16200" y="21600"/>
                </a:cxn>
                <a:cxn ang="0">
                  <a:pos x="21600" y="0"/>
                </a:cxn>
                <a:cxn ang="0">
                  <a:pos x="0" y="0"/>
                </a:cxn>
              </a:cxnLst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pattFill prst="pct20">
              <a:fgClr>
                <a:srgbClr val="000000"/>
              </a:fgClr>
              <a:bgClr>
                <a:srgbClr val="FFFFFF"/>
              </a:bgClr>
            </a:pattFill>
            <a:ln w="1905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156" name="AutoShape 7"/>
            <p:cNvSpPr/>
            <p:nvPr/>
          </p:nvSpPr>
          <p:spPr>
            <a:xfrm rot="5400000">
              <a:off x="4803" y="2967"/>
              <a:ext cx="212" cy="66"/>
            </a:xfrm>
            <a:prstGeom prst="homePlate">
              <a:avLst>
                <a:gd name="adj" fmla="val 80258"/>
              </a:avLst>
            </a:prstGeom>
            <a:solidFill>
              <a:srgbClr val="FFFFFF">
                <a:alpha val="0"/>
              </a:srgbClr>
            </a:solidFill>
            <a:ln w="1905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9157" name="Line 8"/>
            <p:cNvSpPr/>
            <p:nvPr/>
          </p:nvSpPr>
          <p:spPr>
            <a:xfrm>
              <a:off x="555" y="3511"/>
              <a:ext cx="4742" cy="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58" name="Line 9"/>
            <p:cNvSpPr/>
            <p:nvPr/>
          </p:nvSpPr>
          <p:spPr>
            <a:xfrm flipH="1" flipV="1">
              <a:off x="1368" y="2771"/>
              <a:ext cx="0" cy="547"/>
            </a:xfrm>
            <a:prstGeom prst="line">
              <a:avLst/>
            </a:prstGeom>
            <a:ln w="38100" cap="flat" cmpd="dbl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59" name="Freeform 10"/>
            <p:cNvSpPr/>
            <p:nvPr/>
          </p:nvSpPr>
          <p:spPr>
            <a:xfrm>
              <a:off x="217" y="3555"/>
              <a:ext cx="306" cy="19"/>
            </a:xfrm>
            <a:custGeom>
              <a:cxnLst>
                <a:cxn ang="0">
                  <a:pos x="0" y="60"/>
                </a:cxn>
                <a:cxn ang="0">
                  <a:pos x="240" y="45"/>
                </a:cxn>
                <a:cxn ang="0">
                  <a:pos x="465" y="30"/>
                </a:cxn>
                <a:cxn ang="0">
                  <a:pos x="765" y="0"/>
                </a:cxn>
              </a:cxnLst>
              <a:rect l="l" t="t" r="r" b="b"/>
              <a:pathLst>
                <a:path w="765" h="60">
                  <a:moveTo>
                    <a:pt x="0" y="60"/>
                  </a:moveTo>
                  <a:cubicBezTo>
                    <a:pt x="40" y="55"/>
                    <a:pt x="163" y="50"/>
                    <a:pt x="240" y="45"/>
                  </a:cubicBezTo>
                  <a:cubicBezTo>
                    <a:pt x="317" y="40"/>
                    <a:pt x="378" y="37"/>
                    <a:pt x="465" y="30"/>
                  </a:cubicBezTo>
                  <a:cubicBezTo>
                    <a:pt x="552" y="23"/>
                    <a:pt x="703" y="6"/>
                    <a:pt x="765" y="0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160" name="Freeform 11"/>
            <p:cNvSpPr/>
            <p:nvPr/>
          </p:nvSpPr>
          <p:spPr>
            <a:xfrm>
              <a:off x="600" y="2533"/>
              <a:ext cx="4278" cy="1012"/>
            </a:xfrm>
            <a:custGeom>
              <a:cxnLst>
                <a:cxn ang="0">
                  <a:pos x="0" y="3148"/>
                </a:cxn>
                <a:cxn ang="0">
                  <a:pos x="450" y="3058"/>
                </a:cxn>
                <a:cxn ang="0">
                  <a:pos x="1051" y="2892"/>
                </a:cxn>
                <a:cxn ang="0">
                  <a:pos x="1501" y="2697"/>
                </a:cxn>
                <a:cxn ang="0">
                  <a:pos x="1936" y="2577"/>
                </a:cxn>
                <a:cxn ang="0">
                  <a:pos x="2341" y="2367"/>
                </a:cxn>
                <a:cxn ang="0">
                  <a:pos x="2851" y="2277"/>
                </a:cxn>
                <a:cxn ang="0">
                  <a:pos x="3526" y="2052"/>
                </a:cxn>
                <a:cxn ang="0">
                  <a:pos x="3856" y="1692"/>
                </a:cxn>
                <a:cxn ang="0">
                  <a:pos x="4111" y="1557"/>
                </a:cxn>
                <a:cxn ang="0">
                  <a:pos x="4576" y="1347"/>
                </a:cxn>
                <a:cxn ang="0">
                  <a:pos x="5011" y="1242"/>
                </a:cxn>
                <a:cxn ang="0">
                  <a:pos x="5431" y="1137"/>
                </a:cxn>
                <a:cxn ang="0">
                  <a:pos x="5986" y="957"/>
                </a:cxn>
                <a:cxn ang="0">
                  <a:pos x="6286" y="852"/>
                </a:cxn>
                <a:cxn ang="0">
                  <a:pos x="6766" y="762"/>
                </a:cxn>
                <a:cxn ang="0">
                  <a:pos x="7291" y="507"/>
                </a:cxn>
                <a:cxn ang="0">
                  <a:pos x="7831" y="342"/>
                </a:cxn>
                <a:cxn ang="0">
                  <a:pos x="8146" y="162"/>
                </a:cxn>
                <a:cxn ang="0">
                  <a:pos x="8581" y="12"/>
                </a:cxn>
                <a:cxn ang="0">
                  <a:pos x="8971" y="237"/>
                </a:cxn>
                <a:cxn ang="0">
                  <a:pos x="9526" y="762"/>
                </a:cxn>
                <a:cxn ang="0">
                  <a:pos x="10126" y="1092"/>
                </a:cxn>
                <a:cxn ang="0">
                  <a:pos x="10681" y="1227"/>
                </a:cxn>
              </a:cxnLst>
              <a:rect l="l" t="t" r="r" b="b"/>
              <a:pathLst>
                <a:path w="10681" h="3148">
                  <a:moveTo>
                    <a:pt x="0" y="3148"/>
                  </a:moveTo>
                  <a:cubicBezTo>
                    <a:pt x="155" y="3126"/>
                    <a:pt x="275" y="3101"/>
                    <a:pt x="450" y="3058"/>
                  </a:cubicBezTo>
                  <a:cubicBezTo>
                    <a:pt x="625" y="3015"/>
                    <a:pt x="876" y="2952"/>
                    <a:pt x="1051" y="2892"/>
                  </a:cubicBezTo>
                  <a:cubicBezTo>
                    <a:pt x="1226" y="2832"/>
                    <a:pt x="1354" y="2750"/>
                    <a:pt x="1501" y="2697"/>
                  </a:cubicBezTo>
                  <a:cubicBezTo>
                    <a:pt x="1648" y="2644"/>
                    <a:pt x="1796" y="2632"/>
                    <a:pt x="1936" y="2577"/>
                  </a:cubicBezTo>
                  <a:cubicBezTo>
                    <a:pt x="2076" y="2522"/>
                    <a:pt x="2189" y="2417"/>
                    <a:pt x="2341" y="2367"/>
                  </a:cubicBezTo>
                  <a:cubicBezTo>
                    <a:pt x="2493" y="2317"/>
                    <a:pt x="2654" y="2329"/>
                    <a:pt x="2851" y="2277"/>
                  </a:cubicBezTo>
                  <a:cubicBezTo>
                    <a:pt x="3048" y="2225"/>
                    <a:pt x="3358" y="2150"/>
                    <a:pt x="3526" y="2052"/>
                  </a:cubicBezTo>
                  <a:cubicBezTo>
                    <a:pt x="3694" y="1954"/>
                    <a:pt x="3758" y="1774"/>
                    <a:pt x="3856" y="1692"/>
                  </a:cubicBezTo>
                  <a:cubicBezTo>
                    <a:pt x="3954" y="1610"/>
                    <a:pt x="3991" y="1614"/>
                    <a:pt x="4111" y="1557"/>
                  </a:cubicBezTo>
                  <a:cubicBezTo>
                    <a:pt x="4231" y="1500"/>
                    <a:pt x="4426" y="1399"/>
                    <a:pt x="4576" y="1347"/>
                  </a:cubicBezTo>
                  <a:cubicBezTo>
                    <a:pt x="4726" y="1295"/>
                    <a:pt x="4868" y="1277"/>
                    <a:pt x="5011" y="1242"/>
                  </a:cubicBezTo>
                  <a:cubicBezTo>
                    <a:pt x="5154" y="1207"/>
                    <a:pt x="5269" y="1184"/>
                    <a:pt x="5431" y="1137"/>
                  </a:cubicBezTo>
                  <a:cubicBezTo>
                    <a:pt x="5593" y="1090"/>
                    <a:pt x="5844" y="1004"/>
                    <a:pt x="5986" y="957"/>
                  </a:cubicBezTo>
                  <a:cubicBezTo>
                    <a:pt x="6128" y="910"/>
                    <a:pt x="6156" y="884"/>
                    <a:pt x="6286" y="852"/>
                  </a:cubicBezTo>
                  <a:cubicBezTo>
                    <a:pt x="6416" y="820"/>
                    <a:pt x="6599" y="819"/>
                    <a:pt x="6766" y="762"/>
                  </a:cubicBezTo>
                  <a:cubicBezTo>
                    <a:pt x="6933" y="705"/>
                    <a:pt x="7114" y="577"/>
                    <a:pt x="7291" y="507"/>
                  </a:cubicBezTo>
                  <a:cubicBezTo>
                    <a:pt x="7468" y="437"/>
                    <a:pt x="7688" y="400"/>
                    <a:pt x="7831" y="342"/>
                  </a:cubicBezTo>
                  <a:cubicBezTo>
                    <a:pt x="7974" y="284"/>
                    <a:pt x="8021" y="217"/>
                    <a:pt x="8146" y="162"/>
                  </a:cubicBezTo>
                  <a:cubicBezTo>
                    <a:pt x="8271" y="107"/>
                    <a:pt x="8444" y="0"/>
                    <a:pt x="8581" y="12"/>
                  </a:cubicBezTo>
                  <a:cubicBezTo>
                    <a:pt x="8718" y="24"/>
                    <a:pt x="8814" y="112"/>
                    <a:pt x="8971" y="237"/>
                  </a:cubicBezTo>
                  <a:cubicBezTo>
                    <a:pt x="9128" y="362"/>
                    <a:pt x="9334" y="620"/>
                    <a:pt x="9526" y="762"/>
                  </a:cubicBezTo>
                  <a:cubicBezTo>
                    <a:pt x="9718" y="904"/>
                    <a:pt x="9934" y="1015"/>
                    <a:pt x="10126" y="1092"/>
                  </a:cubicBezTo>
                  <a:cubicBezTo>
                    <a:pt x="10318" y="1169"/>
                    <a:pt x="10565" y="1199"/>
                    <a:pt x="10681" y="1227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161" name="Line 12"/>
            <p:cNvSpPr/>
            <p:nvPr/>
          </p:nvSpPr>
          <p:spPr>
            <a:xfrm>
              <a:off x="1351" y="3318"/>
              <a:ext cx="662" cy="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62" name="Freeform 13"/>
            <p:cNvSpPr/>
            <p:nvPr/>
          </p:nvSpPr>
          <p:spPr>
            <a:xfrm>
              <a:off x="4944" y="2928"/>
              <a:ext cx="198" cy="9"/>
            </a:xfrm>
            <a:custGeom>
              <a:cxnLst>
                <a:cxn ang="0">
                  <a:pos x="0" y="0"/>
                </a:cxn>
                <a:cxn ang="0">
                  <a:pos x="270" y="15"/>
                </a:cxn>
                <a:cxn ang="0">
                  <a:pos x="494" y="30"/>
                </a:cxn>
              </a:cxnLst>
              <a:rect l="l" t="t" r="r" b="b"/>
              <a:pathLst>
                <a:path w="492" h="30">
                  <a:moveTo>
                    <a:pt x="0" y="0"/>
                  </a:moveTo>
                  <a:cubicBezTo>
                    <a:pt x="94" y="5"/>
                    <a:pt x="188" y="10"/>
                    <a:pt x="270" y="15"/>
                  </a:cubicBezTo>
                  <a:cubicBezTo>
                    <a:pt x="352" y="20"/>
                    <a:pt x="457" y="28"/>
                    <a:pt x="494" y="30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163" name="Line 14"/>
            <p:cNvSpPr/>
            <p:nvPr/>
          </p:nvSpPr>
          <p:spPr>
            <a:xfrm flipH="1">
              <a:off x="204" y="3569"/>
              <a:ext cx="79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64" name="Line 15"/>
            <p:cNvSpPr/>
            <p:nvPr/>
          </p:nvSpPr>
          <p:spPr>
            <a:xfrm flipH="1">
              <a:off x="252" y="3569"/>
              <a:ext cx="72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65" name="Line 16"/>
            <p:cNvSpPr/>
            <p:nvPr/>
          </p:nvSpPr>
          <p:spPr>
            <a:xfrm flipH="1">
              <a:off x="300" y="3564"/>
              <a:ext cx="67" cy="5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66" name="Line 17"/>
            <p:cNvSpPr/>
            <p:nvPr/>
          </p:nvSpPr>
          <p:spPr>
            <a:xfrm>
              <a:off x="360" y="3564"/>
              <a:ext cx="67" cy="4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67" name="Line 18"/>
            <p:cNvSpPr/>
            <p:nvPr/>
          </p:nvSpPr>
          <p:spPr>
            <a:xfrm>
              <a:off x="343" y="3584"/>
              <a:ext cx="48" cy="2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68" name="Line 19"/>
            <p:cNvSpPr/>
            <p:nvPr/>
          </p:nvSpPr>
          <p:spPr>
            <a:xfrm flipH="1">
              <a:off x="432" y="3560"/>
              <a:ext cx="60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69" name="Line 20"/>
            <p:cNvSpPr/>
            <p:nvPr/>
          </p:nvSpPr>
          <p:spPr>
            <a:xfrm>
              <a:off x="408" y="3564"/>
              <a:ext cx="48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70" name="Line 21"/>
            <p:cNvSpPr/>
            <p:nvPr/>
          </p:nvSpPr>
          <p:spPr>
            <a:xfrm flipH="1">
              <a:off x="487" y="3574"/>
              <a:ext cx="29" cy="2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71" name="Line 22"/>
            <p:cNvSpPr/>
            <p:nvPr/>
          </p:nvSpPr>
          <p:spPr>
            <a:xfrm>
              <a:off x="600" y="3545"/>
              <a:ext cx="80" cy="3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72" name="Line 23"/>
            <p:cNvSpPr/>
            <p:nvPr/>
          </p:nvSpPr>
          <p:spPr>
            <a:xfrm flipV="1">
              <a:off x="680" y="3521"/>
              <a:ext cx="65" cy="5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73" name="Line 24"/>
            <p:cNvSpPr/>
            <p:nvPr/>
          </p:nvSpPr>
          <p:spPr>
            <a:xfrm>
              <a:off x="661" y="3535"/>
              <a:ext cx="43" cy="2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74" name="Line 25"/>
            <p:cNvSpPr/>
            <p:nvPr/>
          </p:nvSpPr>
          <p:spPr>
            <a:xfrm flipH="1">
              <a:off x="733" y="3506"/>
              <a:ext cx="60" cy="6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75" name="Line 26"/>
            <p:cNvSpPr/>
            <p:nvPr/>
          </p:nvSpPr>
          <p:spPr>
            <a:xfrm flipH="1">
              <a:off x="781" y="3502"/>
              <a:ext cx="55" cy="6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76" name="Line 27"/>
            <p:cNvSpPr/>
            <p:nvPr/>
          </p:nvSpPr>
          <p:spPr>
            <a:xfrm>
              <a:off x="835" y="3506"/>
              <a:ext cx="84" cy="2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77" name="Line 28"/>
            <p:cNvSpPr/>
            <p:nvPr/>
          </p:nvSpPr>
          <p:spPr>
            <a:xfrm>
              <a:off x="817" y="3526"/>
              <a:ext cx="48" cy="1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78" name="Line 29"/>
            <p:cNvSpPr/>
            <p:nvPr/>
          </p:nvSpPr>
          <p:spPr>
            <a:xfrm flipH="1">
              <a:off x="920" y="3473"/>
              <a:ext cx="53" cy="6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79" name="Line 30"/>
            <p:cNvSpPr/>
            <p:nvPr/>
          </p:nvSpPr>
          <p:spPr>
            <a:xfrm>
              <a:off x="896" y="3492"/>
              <a:ext cx="36" cy="1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80" name="Line 31"/>
            <p:cNvSpPr/>
            <p:nvPr/>
          </p:nvSpPr>
          <p:spPr>
            <a:xfrm flipH="1">
              <a:off x="980" y="3463"/>
              <a:ext cx="36" cy="6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81" name="Line 32"/>
            <p:cNvSpPr/>
            <p:nvPr/>
          </p:nvSpPr>
          <p:spPr>
            <a:xfrm flipH="1">
              <a:off x="1028" y="3449"/>
              <a:ext cx="29" cy="6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82" name="Line 33"/>
            <p:cNvSpPr/>
            <p:nvPr/>
          </p:nvSpPr>
          <p:spPr>
            <a:xfrm>
              <a:off x="1057" y="3449"/>
              <a:ext cx="91" cy="1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83" name="Line 34"/>
            <p:cNvSpPr/>
            <p:nvPr/>
          </p:nvSpPr>
          <p:spPr>
            <a:xfrm>
              <a:off x="1045" y="3473"/>
              <a:ext cx="54" cy="1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84" name="Line 35"/>
            <p:cNvSpPr/>
            <p:nvPr/>
          </p:nvSpPr>
          <p:spPr>
            <a:xfrm flipH="1">
              <a:off x="1153" y="3400"/>
              <a:ext cx="43" cy="7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85" name="Line 36"/>
            <p:cNvSpPr/>
            <p:nvPr/>
          </p:nvSpPr>
          <p:spPr>
            <a:xfrm>
              <a:off x="1111" y="3429"/>
              <a:ext cx="54" cy="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86" name="Line 37"/>
            <p:cNvSpPr/>
            <p:nvPr/>
          </p:nvSpPr>
          <p:spPr>
            <a:xfrm flipH="1">
              <a:off x="1208" y="3391"/>
              <a:ext cx="29" cy="5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87" name="Line 38"/>
            <p:cNvSpPr/>
            <p:nvPr/>
          </p:nvSpPr>
          <p:spPr>
            <a:xfrm flipH="1">
              <a:off x="1249" y="3381"/>
              <a:ext cx="30" cy="5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88" name="Line 39"/>
            <p:cNvSpPr/>
            <p:nvPr/>
          </p:nvSpPr>
          <p:spPr>
            <a:xfrm>
              <a:off x="1280" y="3381"/>
              <a:ext cx="89" cy="2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89" name="Line 40"/>
            <p:cNvSpPr/>
            <p:nvPr/>
          </p:nvSpPr>
          <p:spPr>
            <a:xfrm>
              <a:off x="1268" y="3405"/>
              <a:ext cx="53" cy="2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90" name="Line 41"/>
            <p:cNvSpPr/>
            <p:nvPr/>
          </p:nvSpPr>
          <p:spPr>
            <a:xfrm flipH="1">
              <a:off x="1388" y="3343"/>
              <a:ext cx="36" cy="6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91" name="Line 42"/>
            <p:cNvSpPr/>
            <p:nvPr/>
          </p:nvSpPr>
          <p:spPr>
            <a:xfrm>
              <a:off x="1345" y="3371"/>
              <a:ext cx="48" cy="1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92" name="Line 43"/>
            <p:cNvSpPr/>
            <p:nvPr/>
          </p:nvSpPr>
          <p:spPr>
            <a:xfrm flipH="1">
              <a:off x="1429" y="3323"/>
              <a:ext cx="36" cy="6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93" name="Line 44"/>
            <p:cNvSpPr/>
            <p:nvPr/>
          </p:nvSpPr>
          <p:spPr>
            <a:xfrm flipH="1">
              <a:off x="1471" y="3304"/>
              <a:ext cx="42" cy="7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94" name="Line 45"/>
            <p:cNvSpPr/>
            <p:nvPr/>
          </p:nvSpPr>
          <p:spPr>
            <a:xfrm>
              <a:off x="1520" y="3294"/>
              <a:ext cx="102" cy="2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95" name="Line 46"/>
            <p:cNvSpPr/>
            <p:nvPr/>
          </p:nvSpPr>
          <p:spPr>
            <a:xfrm>
              <a:off x="1501" y="3318"/>
              <a:ext cx="56" cy="1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96" name="Line 47"/>
            <p:cNvSpPr/>
            <p:nvPr/>
          </p:nvSpPr>
          <p:spPr>
            <a:xfrm flipH="1">
              <a:off x="1634" y="3275"/>
              <a:ext cx="43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97" name="Line 48"/>
            <p:cNvSpPr/>
            <p:nvPr/>
          </p:nvSpPr>
          <p:spPr>
            <a:xfrm flipH="1">
              <a:off x="1677" y="3265"/>
              <a:ext cx="53" cy="5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98" name="Line 49"/>
            <p:cNvSpPr/>
            <p:nvPr/>
          </p:nvSpPr>
          <p:spPr>
            <a:xfrm flipH="1">
              <a:off x="1737" y="3256"/>
              <a:ext cx="48" cy="5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199" name="Line 50"/>
            <p:cNvSpPr/>
            <p:nvPr/>
          </p:nvSpPr>
          <p:spPr>
            <a:xfrm flipH="1" flipV="1">
              <a:off x="1598" y="3285"/>
              <a:ext cx="60" cy="1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00" name="Line 51"/>
            <p:cNvSpPr/>
            <p:nvPr/>
          </p:nvSpPr>
          <p:spPr>
            <a:xfrm>
              <a:off x="1785" y="3256"/>
              <a:ext cx="84" cy="3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01" name="Line 52"/>
            <p:cNvSpPr/>
            <p:nvPr/>
          </p:nvSpPr>
          <p:spPr>
            <a:xfrm>
              <a:off x="1761" y="3275"/>
              <a:ext cx="66" cy="2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02" name="Line 53"/>
            <p:cNvSpPr/>
            <p:nvPr/>
          </p:nvSpPr>
          <p:spPr>
            <a:xfrm flipV="1">
              <a:off x="1862" y="3227"/>
              <a:ext cx="48" cy="6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03" name="Line 54"/>
            <p:cNvSpPr/>
            <p:nvPr/>
          </p:nvSpPr>
          <p:spPr>
            <a:xfrm flipH="1">
              <a:off x="1917" y="3212"/>
              <a:ext cx="36" cy="6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04" name="Line 55"/>
            <p:cNvSpPr/>
            <p:nvPr/>
          </p:nvSpPr>
          <p:spPr>
            <a:xfrm flipH="1">
              <a:off x="1958" y="3198"/>
              <a:ext cx="36" cy="6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05" name="Line 56"/>
            <p:cNvSpPr/>
            <p:nvPr/>
          </p:nvSpPr>
          <p:spPr>
            <a:xfrm flipH="1" flipV="1">
              <a:off x="1838" y="3241"/>
              <a:ext cx="43" cy="1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06" name="Line 57"/>
            <p:cNvSpPr/>
            <p:nvPr/>
          </p:nvSpPr>
          <p:spPr>
            <a:xfrm>
              <a:off x="1994" y="3198"/>
              <a:ext cx="91" cy="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07" name="Line 58"/>
            <p:cNvSpPr/>
            <p:nvPr/>
          </p:nvSpPr>
          <p:spPr>
            <a:xfrm>
              <a:off x="1977" y="3227"/>
              <a:ext cx="72" cy="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08" name="Line 59"/>
            <p:cNvSpPr/>
            <p:nvPr/>
          </p:nvSpPr>
          <p:spPr>
            <a:xfrm flipH="1">
              <a:off x="2085" y="3121"/>
              <a:ext cx="17" cy="8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09" name="Line 60"/>
            <p:cNvSpPr/>
            <p:nvPr/>
          </p:nvSpPr>
          <p:spPr>
            <a:xfrm flipH="1">
              <a:off x="2133" y="3077"/>
              <a:ext cx="5" cy="7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10" name="Line 61"/>
            <p:cNvSpPr/>
            <p:nvPr/>
          </p:nvSpPr>
          <p:spPr>
            <a:xfrm flipH="1">
              <a:off x="2169" y="3063"/>
              <a:ext cx="5" cy="5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11" name="Line 62"/>
            <p:cNvSpPr/>
            <p:nvPr/>
          </p:nvSpPr>
          <p:spPr>
            <a:xfrm>
              <a:off x="2049" y="3169"/>
              <a:ext cx="41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12" name="Line 63"/>
            <p:cNvSpPr/>
            <p:nvPr/>
          </p:nvSpPr>
          <p:spPr>
            <a:xfrm>
              <a:off x="2181" y="3053"/>
              <a:ext cx="89" cy="2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13" name="Line 64"/>
            <p:cNvSpPr/>
            <p:nvPr/>
          </p:nvSpPr>
          <p:spPr>
            <a:xfrm>
              <a:off x="2169" y="3082"/>
              <a:ext cx="53" cy="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14" name="Line 65"/>
            <p:cNvSpPr/>
            <p:nvPr/>
          </p:nvSpPr>
          <p:spPr>
            <a:xfrm flipH="1">
              <a:off x="2277" y="3000"/>
              <a:ext cx="53" cy="7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15" name="Line 66"/>
            <p:cNvSpPr/>
            <p:nvPr/>
          </p:nvSpPr>
          <p:spPr>
            <a:xfrm>
              <a:off x="2234" y="3034"/>
              <a:ext cx="67" cy="1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16" name="Line 67"/>
            <p:cNvSpPr/>
            <p:nvPr/>
          </p:nvSpPr>
          <p:spPr>
            <a:xfrm flipH="1">
              <a:off x="2342" y="2986"/>
              <a:ext cx="36" cy="6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17" name="Line 68"/>
            <p:cNvSpPr/>
            <p:nvPr/>
          </p:nvSpPr>
          <p:spPr>
            <a:xfrm flipH="1">
              <a:off x="2397" y="2966"/>
              <a:ext cx="29" cy="6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18" name="Line 69"/>
            <p:cNvSpPr/>
            <p:nvPr/>
          </p:nvSpPr>
          <p:spPr>
            <a:xfrm>
              <a:off x="2433" y="2962"/>
              <a:ext cx="121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19" name="Line 70"/>
            <p:cNvSpPr/>
            <p:nvPr/>
          </p:nvSpPr>
          <p:spPr>
            <a:xfrm>
              <a:off x="2414" y="2986"/>
              <a:ext cx="80" cy="1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20" name="Line 71"/>
            <p:cNvSpPr/>
            <p:nvPr/>
          </p:nvSpPr>
          <p:spPr>
            <a:xfrm flipH="1">
              <a:off x="2559" y="2933"/>
              <a:ext cx="55" cy="5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21" name="Line 72"/>
            <p:cNvSpPr/>
            <p:nvPr/>
          </p:nvSpPr>
          <p:spPr>
            <a:xfrm>
              <a:off x="2523" y="2947"/>
              <a:ext cx="60" cy="1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22" name="Line 73"/>
            <p:cNvSpPr/>
            <p:nvPr/>
          </p:nvSpPr>
          <p:spPr>
            <a:xfrm flipH="1">
              <a:off x="2614" y="2923"/>
              <a:ext cx="48" cy="5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23" name="Line 74"/>
            <p:cNvSpPr/>
            <p:nvPr/>
          </p:nvSpPr>
          <p:spPr>
            <a:xfrm flipH="1">
              <a:off x="2662" y="2913"/>
              <a:ext cx="53" cy="5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24" name="Line 75"/>
            <p:cNvSpPr/>
            <p:nvPr/>
          </p:nvSpPr>
          <p:spPr>
            <a:xfrm>
              <a:off x="2727" y="2909"/>
              <a:ext cx="72" cy="2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25" name="Line 76"/>
            <p:cNvSpPr/>
            <p:nvPr/>
          </p:nvSpPr>
          <p:spPr>
            <a:xfrm>
              <a:off x="2697" y="2928"/>
              <a:ext cx="61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26" name="Line 77"/>
            <p:cNvSpPr/>
            <p:nvPr/>
          </p:nvSpPr>
          <p:spPr>
            <a:xfrm flipH="1">
              <a:off x="2811" y="2884"/>
              <a:ext cx="36" cy="5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27" name="Line 78"/>
            <p:cNvSpPr/>
            <p:nvPr/>
          </p:nvSpPr>
          <p:spPr>
            <a:xfrm>
              <a:off x="2783" y="2904"/>
              <a:ext cx="40" cy="1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28" name="Line 79"/>
            <p:cNvSpPr/>
            <p:nvPr/>
          </p:nvSpPr>
          <p:spPr>
            <a:xfrm flipH="1">
              <a:off x="2859" y="2865"/>
              <a:ext cx="36" cy="6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29" name="Line 80"/>
            <p:cNvSpPr/>
            <p:nvPr/>
          </p:nvSpPr>
          <p:spPr>
            <a:xfrm flipH="1">
              <a:off x="2907" y="2851"/>
              <a:ext cx="36" cy="6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30" name="Line 81"/>
            <p:cNvSpPr/>
            <p:nvPr/>
          </p:nvSpPr>
          <p:spPr>
            <a:xfrm>
              <a:off x="2943" y="2851"/>
              <a:ext cx="91" cy="2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31" name="Line 82"/>
            <p:cNvSpPr/>
            <p:nvPr/>
          </p:nvSpPr>
          <p:spPr>
            <a:xfrm>
              <a:off x="2926" y="2880"/>
              <a:ext cx="65" cy="1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32" name="Line 83"/>
            <p:cNvSpPr/>
            <p:nvPr/>
          </p:nvSpPr>
          <p:spPr>
            <a:xfrm flipH="1">
              <a:off x="3039" y="2822"/>
              <a:ext cx="43" cy="5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33" name="Line 84"/>
            <p:cNvSpPr/>
            <p:nvPr/>
          </p:nvSpPr>
          <p:spPr>
            <a:xfrm>
              <a:off x="3010" y="2836"/>
              <a:ext cx="53" cy="1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34" name="Line 85"/>
            <p:cNvSpPr/>
            <p:nvPr/>
          </p:nvSpPr>
          <p:spPr>
            <a:xfrm flipH="1">
              <a:off x="3094" y="2807"/>
              <a:ext cx="29" cy="5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35" name="Line 86"/>
            <p:cNvSpPr/>
            <p:nvPr/>
          </p:nvSpPr>
          <p:spPr>
            <a:xfrm flipH="1">
              <a:off x="3135" y="2802"/>
              <a:ext cx="31" cy="4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36" name="Line 87"/>
            <p:cNvSpPr/>
            <p:nvPr/>
          </p:nvSpPr>
          <p:spPr>
            <a:xfrm>
              <a:off x="3171" y="2798"/>
              <a:ext cx="67" cy="3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37" name="Line 88"/>
            <p:cNvSpPr/>
            <p:nvPr/>
          </p:nvSpPr>
          <p:spPr>
            <a:xfrm>
              <a:off x="3147" y="2817"/>
              <a:ext cx="48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38" name="Line 89"/>
            <p:cNvSpPr/>
            <p:nvPr/>
          </p:nvSpPr>
          <p:spPr>
            <a:xfrm flipH="1">
              <a:off x="3238" y="2778"/>
              <a:ext cx="60" cy="5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39" name="Line 90"/>
            <p:cNvSpPr/>
            <p:nvPr/>
          </p:nvSpPr>
          <p:spPr>
            <a:xfrm>
              <a:off x="3231" y="2793"/>
              <a:ext cx="31" cy="1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40" name="Line 91"/>
            <p:cNvSpPr/>
            <p:nvPr/>
          </p:nvSpPr>
          <p:spPr>
            <a:xfrm flipH="1">
              <a:off x="3286" y="2764"/>
              <a:ext cx="54" cy="6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41" name="Line 92"/>
            <p:cNvSpPr/>
            <p:nvPr/>
          </p:nvSpPr>
          <p:spPr>
            <a:xfrm flipH="1">
              <a:off x="3335" y="2754"/>
              <a:ext cx="48" cy="6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42" name="Line 93"/>
            <p:cNvSpPr/>
            <p:nvPr/>
          </p:nvSpPr>
          <p:spPr>
            <a:xfrm>
              <a:off x="3388" y="2749"/>
              <a:ext cx="67" cy="2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43" name="Line 94"/>
            <p:cNvSpPr/>
            <p:nvPr/>
          </p:nvSpPr>
          <p:spPr>
            <a:xfrm>
              <a:off x="3371" y="2774"/>
              <a:ext cx="48" cy="1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44" name="Line 95"/>
            <p:cNvSpPr/>
            <p:nvPr/>
          </p:nvSpPr>
          <p:spPr>
            <a:xfrm flipH="1">
              <a:off x="3460" y="2706"/>
              <a:ext cx="31" cy="6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45" name="Line 96"/>
            <p:cNvSpPr/>
            <p:nvPr/>
          </p:nvSpPr>
          <p:spPr>
            <a:xfrm>
              <a:off x="3431" y="2730"/>
              <a:ext cx="41" cy="1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46" name="Line 97"/>
            <p:cNvSpPr/>
            <p:nvPr/>
          </p:nvSpPr>
          <p:spPr>
            <a:xfrm flipH="1">
              <a:off x="3503" y="2687"/>
              <a:ext cx="24" cy="6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47" name="Line 98"/>
            <p:cNvSpPr/>
            <p:nvPr/>
          </p:nvSpPr>
          <p:spPr>
            <a:xfrm flipH="1">
              <a:off x="3539" y="2682"/>
              <a:ext cx="24" cy="5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48" name="Line 99"/>
            <p:cNvSpPr/>
            <p:nvPr/>
          </p:nvSpPr>
          <p:spPr>
            <a:xfrm>
              <a:off x="3563" y="2682"/>
              <a:ext cx="89" cy="2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49" name="Line 100"/>
            <p:cNvSpPr/>
            <p:nvPr/>
          </p:nvSpPr>
          <p:spPr>
            <a:xfrm>
              <a:off x="3544" y="2706"/>
              <a:ext cx="60" cy="1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50" name="Line 101"/>
            <p:cNvSpPr/>
            <p:nvPr/>
          </p:nvSpPr>
          <p:spPr>
            <a:xfrm flipH="1">
              <a:off x="3659" y="2653"/>
              <a:ext cx="53" cy="5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51" name="Line 102"/>
            <p:cNvSpPr/>
            <p:nvPr/>
          </p:nvSpPr>
          <p:spPr>
            <a:xfrm>
              <a:off x="3616" y="2667"/>
              <a:ext cx="67" cy="2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52" name="Line 103"/>
            <p:cNvSpPr/>
            <p:nvPr/>
          </p:nvSpPr>
          <p:spPr>
            <a:xfrm flipH="1">
              <a:off x="3707" y="2634"/>
              <a:ext cx="53" cy="6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53" name="Line 104"/>
            <p:cNvSpPr/>
            <p:nvPr/>
          </p:nvSpPr>
          <p:spPr>
            <a:xfrm flipH="1">
              <a:off x="3749" y="2610"/>
              <a:ext cx="59" cy="8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54" name="Line 105"/>
            <p:cNvSpPr/>
            <p:nvPr/>
          </p:nvSpPr>
          <p:spPr>
            <a:xfrm>
              <a:off x="3815" y="2605"/>
              <a:ext cx="65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55" name="Line 106"/>
            <p:cNvSpPr/>
            <p:nvPr/>
          </p:nvSpPr>
          <p:spPr>
            <a:xfrm>
              <a:off x="3791" y="2639"/>
              <a:ext cx="41" cy="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56" name="Line 107"/>
            <p:cNvSpPr/>
            <p:nvPr/>
          </p:nvSpPr>
          <p:spPr>
            <a:xfrm flipH="1">
              <a:off x="3887" y="2561"/>
              <a:ext cx="41" cy="7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57" name="Line 108"/>
            <p:cNvSpPr/>
            <p:nvPr/>
          </p:nvSpPr>
          <p:spPr>
            <a:xfrm>
              <a:off x="3868" y="2585"/>
              <a:ext cx="43" cy="1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58" name="Line 109"/>
            <p:cNvSpPr/>
            <p:nvPr/>
          </p:nvSpPr>
          <p:spPr>
            <a:xfrm flipH="1">
              <a:off x="3940" y="2542"/>
              <a:ext cx="36" cy="6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59" name="Line 110"/>
            <p:cNvSpPr/>
            <p:nvPr/>
          </p:nvSpPr>
          <p:spPr>
            <a:xfrm flipH="1">
              <a:off x="3983" y="2537"/>
              <a:ext cx="29" cy="5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60" name="Line 111"/>
            <p:cNvSpPr/>
            <p:nvPr/>
          </p:nvSpPr>
          <p:spPr>
            <a:xfrm>
              <a:off x="4024" y="2532"/>
              <a:ext cx="84" cy="8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61" name="Line 112"/>
            <p:cNvSpPr/>
            <p:nvPr/>
          </p:nvSpPr>
          <p:spPr>
            <a:xfrm>
              <a:off x="4000" y="2557"/>
              <a:ext cx="36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62" name="Line 113"/>
            <p:cNvSpPr/>
            <p:nvPr/>
          </p:nvSpPr>
          <p:spPr>
            <a:xfrm flipH="1">
              <a:off x="4103" y="2610"/>
              <a:ext cx="96" cy="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63" name="Line 114"/>
            <p:cNvSpPr/>
            <p:nvPr/>
          </p:nvSpPr>
          <p:spPr>
            <a:xfrm>
              <a:off x="4084" y="2547"/>
              <a:ext cx="67" cy="6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64" name="Line 115"/>
            <p:cNvSpPr/>
            <p:nvPr/>
          </p:nvSpPr>
          <p:spPr>
            <a:xfrm flipV="1">
              <a:off x="4144" y="2634"/>
              <a:ext cx="79" cy="1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65" name="Line 116"/>
            <p:cNvSpPr/>
            <p:nvPr/>
          </p:nvSpPr>
          <p:spPr>
            <a:xfrm flipH="1">
              <a:off x="4180" y="2653"/>
              <a:ext cx="80" cy="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66" name="Line 117"/>
            <p:cNvSpPr/>
            <p:nvPr/>
          </p:nvSpPr>
          <p:spPr>
            <a:xfrm>
              <a:off x="4248" y="2648"/>
              <a:ext cx="5" cy="6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67" name="Line 118"/>
            <p:cNvSpPr/>
            <p:nvPr/>
          </p:nvSpPr>
          <p:spPr>
            <a:xfrm>
              <a:off x="4211" y="2653"/>
              <a:ext cx="5" cy="2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68" name="Line 119"/>
            <p:cNvSpPr/>
            <p:nvPr/>
          </p:nvSpPr>
          <p:spPr>
            <a:xfrm>
              <a:off x="4253" y="2716"/>
              <a:ext cx="114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69" name="Line 120"/>
            <p:cNvSpPr/>
            <p:nvPr/>
          </p:nvSpPr>
          <p:spPr>
            <a:xfrm flipH="1">
              <a:off x="4289" y="2687"/>
              <a:ext cx="0" cy="3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70" name="Line 121"/>
            <p:cNvSpPr/>
            <p:nvPr/>
          </p:nvSpPr>
          <p:spPr>
            <a:xfrm>
              <a:off x="4296" y="2745"/>
              <a:ext cx="108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71" name="Line 122"/>
            <p:cNvSpPr/>
            <p:nvPr/>
          </p:nvSpPr>
          <p:spPr>
            <a:xfrm>
              <a:off x="4332" y="2774"/>
              <a:ext cx="114" cy="2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72" name="Line 123"/>
            <p:cNvSpPr/>
            <p:nvPr/>
          </p:nvSpPr>
          <p:spPr>
            <a:xfrm flipH="1">
              <a:off x="4433" y="2788"/>
              <a:ext cx="7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73" name="Line 124"/>
            <p:cNvSpPr/>
            <p:nvPr/>
          </p:nvSpPr>
          <p:spPr>
            <a:xfrm flipH="1">
              <a:off x="4397" y="2788"/>
              <a:ext cx="0" cy="2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74" name="Line 125"/>
            <p:cNvSpPr/>
            <p:nvPr/>
          </p:nvSpPr>
          <p:spPr>
            <a:xfrm flipV="1">
              <a:off x="4433" y="2831"/>
              <a:ext cx="79" cy="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75" name="Line 126"/>
            <p:cNvSpPr/>
            <p:nvPr/>
          </p:nvSpPr>
          <p:spPr>
            <a:xfrm flipH="1">
              <a:off x="4469" y="2807"/>
              <a:ext cx="0" cy="2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76" name="Line 127"/>
            <p:cNvSpPr/>
            <p:nvPr/>
          </p:nvSpPr>
          <p:spPr>
            <a:xfrm flipV="1">
              <a:off x="4464" y="2846"/>
              <a:ext cx="96" cy="1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77" name="Line 128"/>
            <p:cNvSpPr/>
            <p:nvPr/>
          </p:nvSpPr>
          <p:spPr>
            <a:xfrm flipV="1">
              <a:off x="4512" y="2865"/>
              <a:ext cx="84" cy="1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78" name="Line 129"/>
            <p:cNvSpPr/>
            <p:nvPr/>
          </p:nvSpPr>
          <p:spPr>
            <a:xfrm>
              <a:off x="4596" y="2865"/>
              <a:ext cx="36" cy="6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79" name="Line 130"/>
            <p:cNvSpPr/>
            <p:nvPr/>
          </p:nvSpPr>
          <p:spPr>
            <a:xfrm>
              <a:off x="4565" y="2870"/>
              <a:ext cx="19" cy="4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80" name="Line 131"/>
            <p:cNvSpPr/>
            <p:nvPr/>
          </p:nvSpPr>
          <p:spPr>
            <a:xfrm flipV="1">
              <a:off x="4637" y="2899"/>
              <a:ext cx="103" cy="2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81" name="Line 132"/>
            <p:cNvSpPr/>
            <p:nvPr/>
          </p:nvSpPr>
          <p:spPr>
            <a:xfrm>
              <a:off x="4644" y="2880"/>
              <a:ext cx="24" cy="3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82" name="Line 133"/>
            <p:cNvSpPr/>
            <p:nvPr/>
          </p:nvSpPr>
          <p:spPr>
            <a:xfrm flipV="1">
              <a:off x="4680" y="2909"/>
              <a:ext cx="96" cy="3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83" name="Line 134"/>
            <p:cNvSpPr/>
            <p:nvPr/>
          </p:nvSpPr>
          <p:spPr>
            <a:xfrm flipV="1">
              <a:off x="4728" y="2923"/>
              <a:ext cx="89" cy="3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84" name="Line 135"/>
            <p:cNvSpPr/>
            <p:nvPr/>
          </p:nvSpPr>
          <p:spPr>
            <a:xfrm>
              <a:off x="4824" y="2913"/>
              <a:ext cx="53" cy="6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85" name="Line 136"/>
            <p:cNvSpPr/>
            <p:nvPr/>
          </p:nvSpPr>
          <p:spPr>
            <a:xfrm>
              <a:off x="4788" y="2937"/>
              <a:ext cx="41" cy="3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86" name="Line 137"/>
            <p:cNvSpPr/>
            <p:nvPr/>
          </p:nvSpPr>
          <p:spPr>
            <a:xfrm flipH="1">
              <a:off x="4944" y="2928"/>
              <a:ext cx="53" cy="5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87" name="Line 138"/>
            <p:cNvSpPr/>
            <p:nvPr/>
          </p:nvSpPr>
          <p:spPr>
            <a:xfrm flipH="1">
              <a:off x="4979" y="2933"/>
              <a:ext cx="60" cy="4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88" name="Line 139"/>
            <p:cNvSpPr/>
            <p:nvPr/>
          </p:nvSpPr>
          <p:spPr>
            <a:xfrm flipH="1">
              <a:off x="5016" y="2933"/>
              <a:ext cx="65" cy="5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89" name="Line 140"/>
            <p:cNvSpPr/>
            <p:nvPr/>
          </p:nvSpPr>
          <p:spPr>
            <a:xfrm>
              <a:off x="5088" y="2937"/>
              <a:ext cx="54" cy="4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90" name="Line 141"/>
            <p:cNvSpPr/>
            <p:nvPr/>
          </p:nvSpPr>
          <p:spPr>
            <a:xfrm>
              <a:off x="5057" y="2957"/>
              <a:ext cx="43" cy="3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91" name="Text Box 142"/>
            <p:cNvSpPr txBox="1"/>
            <p:nvPr/>
          </p:nvSpPr>
          <p:spPr>
            <a:xfrm>
              <a:off x="452" y="3413"/>
              <a:ext cx="76" cy="93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200" i="1">
                  <a:latin typeface="Times New Roman" panose="02020603050405020304" pitchFamily="18" charset="0"/>
                  <a:ea typeface="宋体" panose="02010600030101010101" pitchFamily="2" charset="-122"/>
                </a:rPr>
                <a:t>A</a:t>
              </a:r>
              <a:endParaRPr lang="en-US" altLang="zh-CN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9292" name="Line 143"/>
            <p:cNvSpPr/>
            <p:nvPr/>
          </p:nvSpPr>
          <p:spPr>
            <a:xfrm flipH="1">
              <a:off x="356" y="3506"/>
              <a:ext cx="156" cy="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93" name="Line 144"/>
            <p:cNvSpPr/>
            <p:nvPr/>
          </p:nvSpPr>
          <p:spPr>
            <a:xfrm>
              <a:off x="344" y="4020"/>
              <a:ext cx="5212" cy="0"/>
            </a:xfrm>
            <a:prstGeom prst="line">
              <a:avLst/>
            </a:prstGeom>
            <a:ln w="38100" cap="flat" cmpd="sng">
              <a:solidFill>
                <a:srgbClr val="CC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94" name="Line 145"/>
            <p:cNvSpPr/>
            <p:nvPr/>
          </p:nvSpPr>
          <p:spPr>
            <a:xfrm flipH="1">
              <a:off x="444" y="3506"/>
              <a:ext cx="0" cy="51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95" name="Text Box 146"/>
            <p:cNvSpPr txBox="1"/>
            <p:nvPr/>
          </p:nvSpPr>
          <p:spPr>
            <a:xfrm>
              <a:off x="380" y="3727"/>
              <a:ext cx="124" cy="93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200" i="1"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1200" i="1" baseline="-25000">
                  <a:latin typeface="Times New Roman" panose="02020603050405020304" pitchFamily="18" charset="0"/>
                  <a:ea typeface="宋体" panose="02010600030101010101" pitchFamily="2" charset="-122"/>
                </a:rPr>
                <a:t>A</a:t>
              </a:r>
              <a:endParaRPr lang="en-US" altLang="zh-CN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9296" name="Line 147"/>
            <p:cNvSpPr/>
            <p:nvPr/>
          </p:nvSpPr>
          <p:spPr>
            <a:xfrm>
              <a:off x="4961" y="2892"/>
              <a:ext cx="521" cy="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97" name="Line 148"/>
            <p:cNvSpPr/>
            <p:nvPr/>
          </p:nvSpPr>
          <p:spPr>
            <a:xfrm flipH="1">
              <a:off x="5198" y="2892"/>
              <a:ext cx="0" cy="620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98" name="Line 149"/>
            <p:cNvSpPr/>
            <p:nvPr/>
          </p:nvSpPr>
          <p:spPr>
            <a:xfrm flipH="1">
              <a:off x="5391" y="2892"/>
              <a:ext cx="1" cy="1128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299" name="Text Box 150"/>
            <p:cNvSpPr txBox="1"/>
            <p:nvPr/>
          </p:nvSpPr>
          <p:spPr>
            <a:xfrm>
              <a:off x="4957" y="2975"/>
              <a:ext cx="76" cy="93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200" b="0" i="1">
                  <a:latin typeface="Times New Roman" panose="02020603050405020304" pitchFamily="18" charset="0"/>
                  <a:ea typeface="宋体" panose="02010600030101010101" pitchFamily="2" charset="-122"/>
                </a:rPr>
                <a:t>B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9300" name="Text Box 151"/>
            <p:cNvSpPr txBox="1"/>
            <p:nvPr/>
          </p:nvSpPr>
          <p:spPr>
            <a:xfrm>
              <a:off x="5336" y="3390"/>
              <a:ext cx="124" cy="99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200" i="1"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1200" i="1" baseline="-25000">
                  <a:latin typeface="Times New Roman" panose="02020603050405020304" pitchFamily="18" charset="0"/>
                  <a:ea typeface="宋体" panose="02010600030101010101" pitchFamily="2" charset="-122"/>
                </a:rPr>
                <a:t>B</a:t>
              </a:r>
              <a:endParaRPr lang="en-US" altLang="zh-CN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9301" name="Text Box 152"/>
            <p:cNvSpPr txBox="1"/>
            <p:nvPr/>
          </p:nvSpPr>
          <p:spPr>
            <a:xfrm>
              <a:off x="5120" y="3163"/>
              <a:ext cx="149" cy="104"/>
            </a:xfrm>
            <a:prstGeom prst="rect">
              <a:avLst/>
            </a:prstGeom>
            <a:solidFill>
              <a:srgbClr val="FFFFFF"/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200" i="1"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1200" i="1" baseline="-25000">
                  <a:latin typeface="Times New Roman" panose="02020603050405020304" pitchFamily="18" charset="0"/>
                  <a:ea typeface="宋体" panose="02010600030101010101" pitchFamily="2" charset="-122"/>
                </a:rPr>
                <a:t>AB</a:t>
              </a:r>
              <a:endParaRPr lang="en-US" altLang="zh-CN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9302" name="Text Box 153"/>
            <p:cNvSpPr txBox="1"/>
            <p:nvPr/>
          </p:nvSpPr>
          <p:spPr>
            <a:xfrm>
              <a:off x="2603" y="3911"/>
              <a:ext cx="490" cy="94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zh-CN" altLang="en-US" sz="1200">
                  <a:latin typeface="Times New Roman" panose="02020603050405020304" pitchFamily="18" charset="0"/>
                  <a:ea typeface="宋体" panose="02010600030101010101" pitchFamily="2" charset="-122"/>
                </a:rPr>
                <a:t>大地水准面</a:t>
              </a:r>
              <a:endParaRPr lang="zh-CN" altLang="en-US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9303" name="Line 154"/>
            <p:cNvSpPr/>
            <p:nvPr/>
          </p:nvSpPr>
          <p:spPr>
            <a:xfrm flipH="1">
              <a:off x="555" y="3662"/>
              <a:ext cx="0" cy="144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04" name="Line 155"/>
            <p:cNvSpPr/>
            <p:nvPr/>
          </p:nvSpPr>
          <p:spPr>
            <a:xfrm flipH="1">
              <a:off x="4905" y="3170"/>
              <a:ext cx="0" cy="627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05" name="Line 156"/>
            <p:cNvSpPr/>
            <p:nvPr/>
          </p:nvSpPr>
          <p:spPr>
            <a:xfrm>
              <a:off x="555" y="3724"/>
              <a:ext cx="4354" cy="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06" name="Rectangle 157"/>
            <p:cNvSpPr/>
            <p:nvPr/>
          </p:nvSpPr>
          <p:spPr>
            <a:xfrm>
              <a:off x="1317" y="3343"/>
              <a:ext cx="103" cy="20"/>
            </a:xfrm>
            <a:prstGeom prst="rect">
              <a:avLst/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9307" name="Arc 158"/>
            <p:cNvSpPr/>
            <p:nvPr/>
          </p:nvSpPr>
          <p:spPr>
            <a:xfrm rot="5172791" flipH="1">
              <a:off x="1353" y="3296"/>
              <a:ext cx="24" cy="63"/>
            </a:xfrm>
            <a:custGeom>
              <a:cxnLst>
                <a:cxn ang="0">
                  <a:pos x="-1" y="0"/>
                </a:cxn>
                <a:cxn ang="0">
                  <a:pos x="21600" y="21600"/>
                </a:cxn>
                <a:cxn ang="0">
                  <a:pos x="3284" y="42948"/>
                </a:cxn>
                <a:cxn ang="0">
                  <a:pos x="-1" y="0"/>
                </a:cxn>
                <a:cxn ang="0">
                  <a:pos x="21600" y="21600"/>
                </a:cxn>
                <a:cxn ang="0">
                  <a:pos x="3284" y="42948"/>
                </a:cxn>
                <a:cxn ang="0">
                  <a:pos x="0" y="21600"/>
                </a:cxn>
                <a:cxn ang="0">
                  <a:pos x="-1" y="0"/>
                </a:cxn>
              </a:cxnLst>
              <a:rect l="l" t="t" r="r" b="b"/>
              <a:pathLst>
                <a:path w="21600" h="42949" fill="none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2260"/>
                    <a:pt x="13821" y="41327"/>
                    <a:pt x="3284" y="42948"/>
                  </a:cubicBezTo>
                </a:path>
                <a:path w="21600" h="42949" stroke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2260"/>
                    <a:pt x="13821" y="41327"/>
                    <a:pt x="3284" y="42948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308" name="AutoShape 159"/>
            <p:cNvSpPr/>
            <p:nvPr/>
          </p:nvSpPr>
          <p:spPr>
            <a:xfrm rot="10800000">
              <a:off x="1327" y="3360"/>
              <a:ext cx="25" cy="29"/>
            </a:xfrm>
            <a:prstGeom prst="triangle">
              <a:avLst>
                <a:gd name="adj" fmla="val 50000"/>
              </a:avLst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9309" name="AutoShape 160"/>
            <p:cNvSpPr/>
            <p:nvPr/>
          </p:nvSpPr>
          <p:spPr>
            <a:xfrm rot="10800000">
              <a:off x="1389" y="3365"/>
              <a:ext cx="24" cy="24"/>
            </a:xfrm>
            <a:prstGeom prst="triangle">
              <a:avLst>
                <a:gd name="adj" fmla="val 50000"/>
              </a:avLst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9310" name="AutoShape 161"/>
            <p:cNvSpPr/>
            <p:nvPr/>
          </p:nvSpPr>
          <p:spPr>
            <a:xfrm rot="10800000">
              <a:off x="1353" y="3358"/>
              <a:ext cx="30" cy="24"/>
            </a:xfrm>
            <a:prstGeom prst="triangle">
              <a:avLst>
                <a:gd name="adj" fmla="val 50000"/>
              </a:avLst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9311" name="Line 162"/>
            <p:cNvSpPr/>
            <p:nvPr/>
          </p:nvSpPr>
          <p:spPr>
            <a:xfrm>
              <a:off x="1359" y="2770"/>
              <a:ext cx="18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12" name="Text Box 169"/>
            <p:cNvSpPr txBox="1"/>
            <p:nvPr/>
          </p:nvSpPr>
          <p:spPr>
            <a:xfrm>
              <a:off x="1383" y="3228"/>
              <a:ext cx="156" cy="77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000">
                  <a:latin typeface="Times New Roman" panose="02020603050405020304" pitchFamily="18" charset="0"/>
                  <a:ea typeface="宋体" panose="02010600030101010101" pitchFamily="2" charset="-122"/>
                </a:rPr>
                <a:t>TP1</a:t>
              </a:r>
              <a:endParaRPr lang="en-US" altLang="zh-CN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9313" name="Text Box 170"/>
            <p:cNvSpPr txBox="1"/>
            <p:nvPr/>
          </p:nvSpPr>
          <p:spPr>
            <a:xfrm>
              <a:off x="962" y="3517"/>
              <a:ext cx="72" cy="92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200">
                  <a:latin typeface="Times New Roman" panose="02020603050405020304" pitchFamily="18" charset="0"/>
                  <a:ea typeface="宋体" panose="02010600030101010101" pitchFamily="2" charset="-122"/>
                </a:rPr>
                <a:t>1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9314" name="Line 171"/>
            <p:cNvSpPr/>
            <p:nvPr/>
          </p:nvSpPr>
          <p:spPr>
            <a:xfrm flipH="1">
              <a:off x="1517" y="3324"/>
              <a:ext cx="0" cy="193"/>
            </a:xfrm>
            <a:prstGeom prst="line">
              <a:avLst/>
            </a:prstGeom>
            <a:ln w="19050" cap="flat" cmpd="sng">
              <a:solidFill>
                <a:srgbClr val="0000FF"/>
              </a:solidFill>
              <a:prstDash val="solid"/>
              <a:round/>
              <a:headEnd type="triangle" w="sm" len="lg"/>
              <a:tailEnd type="triangle" w="sm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15" name="Text Box 172"/>
            <p:cNvSpPr txBox="1"/>
            <p:nvPr/>
          </p:nvSpPr>
          <p:spPr>
            <a:xfrm>
              <a:off x="1550" y="3369"/>
              <a:ext cx="79" cy="82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000" i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h</a:t>
              </a:r>
              <a:r>
                <a:rPr lang="en-US" altLang="zh-CN" sz="1000" baseline="-25000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1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9316" name="Text Box 173"/>
            <p:cNvSpPr txBox="1"/>
            <p:nvPr/>
          </p:nvSpPr>
          <p:spPr>
            <a:xfrm>
              <a:off x="280" y="3348"/>
              <a:ext cx="252" cy="93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zh-CN" altLang="en-US" sz="1000">
                  <a:latin typeface="Times New Roman" panose="02020603050405020304" pitchFamily="18" charset="0"/>
                  <a:ea typeface="宋体" panose="02010600030101010101" pitchFamily="2" charset="-122"/>
                </a:rPr>
                <a:t>后视点</a:t>
              </a:r>
              <a:endParaRPr lang="zh-CN" altLang="en-US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9317" name="Text Box 174"/>
            <p:cNvSpPr txBox="1"/>
            <p:nvPr/>
          </p:nvSpPr>
          <p:spPr>
            <a:xfrm>
              <a:off x="1401" y="3138"/>
              <a:ext cx="253" cy="94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zh-CN" altLang="en-US" sz="1000">
                  <a:latin typeface="Times New Roman" panose="02020603050405020304" pitchFamily="18" charset="0"/>
                  <a:ea typeface="宋体" panose="02010600030101010101" pitchFamily="2" charset="-122"/>
                </a:rPr>
                <a:t>前视点</a:t>
              </a:r>
              <a:endParaRPr lang="zh-CN" altLang="en-US" sz="240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9318" name="Line 175"/>
            <p:cNvSpPr/>
            <p:nvPr/>
          </p:nvSpPr>
          <p:spPr>
            <a:xfrm>
              <a:off x="2599" y="2700"/>
              <a:ext cx="660" cy="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triangle" w="med" len="lg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19" name="Text Box 176"/>
            <p:cNvSpPr txBox="1"/>
            <p:nvPr/>
          </p:nvSpPr>
          <p:spPr>
            <a:xfrm>
              <a:off x="2690" y="2591"/>
              <a:ext cx="425" cy="107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zh-CN" altLang="en-US" sz="1200">
                  <a:latin typeface="Times New Roman" panose="02020603050405020304" pitchFamily="18" charset="0"/>
                  <a:ea typeface="宋体" panose="02010600030101010101" pitchFamily="2" charset="-122"/>
                </a:rPr>
                <a:t>进行方向</a:t>
              </a:r>
            </a:p>
          </p:txBody>
        </p:sp>
        <p:grpSp>
          <p:nvGrpSpPr>
            <p:cNvPr id="49320" name="Group 181"/>
            <p:cNvGrpSpPr/>
            <p:nvPr/>
          </p:nvGrpSpPr>
          <p:grpSpPr>
            <a:xfrm>
              <a:off x="1927" y="2704"/>
              <a:ext cx="454" cy="136"/>
              <a:chOff x="288" y="1359"/>
              <a:chExt cx="325" cy="166"/>
            </a:xfrm>
          </p:grpSpPr>
          <p:sp>
            <p:nvSpPr>
              <p:cNvPr id="49321" name="Line 182"/>
              <p:cNvSpPr/>
              <p:nvPr/>
            </p:nvSpPr>
            <p:spPr>
              <a:xfrm>
                <a:off x="288" y="1359"/>
                <a:ext cx="18" cy="0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9322" name="Line 183"/>
              <p:cNvSpPr/>
              <p:nvPr/>
            </p:nvSpPr>
            <p:spPr>
              <a:xfrm flipH="1">
                <a:off x="295" y="1525"/>
                <a:ext cx="318" cy="0"/>
              </a:xfrm>
              <a:prstGeom prst="line">
                <a:avLst/>
              </a:prstGeom>
              <a:ln w="9525" cap="flat" cmpd="sng">
                <a:solidFill>
                  <a:srgbClr val="990033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9323" name="Text Box 184"/>
              <p:cNvSpPr txBox="1"/>
              <p:nvPr/>
            </p:nvSpPr>
            <p:spPr>
              <a:xfrm>
                <a:off x="340" y="1389"/>
                <a:ext cx="273" cy="91"/>
              </a:xfrm>
              <a:prstGeom prst="rect">
                <a:avLst/>
              </a:prstGeom>
              <a:solidFill>
                <a:srgbClr val="FFFFFF">
                  <a:alpha val="0"/>
                </a:srgbClr>
              </a:solidFill>
              <a:ln w="9525">
                <a:noFill/>
              </a:ln>
            </p:spPr>
            <p:txBody>
              <a:bodyPr lIns="0" tIns="0" rIns="0" bIns="0" anchor="t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/>
                <a:r>
                  <a:rPr lang="en-US" altLang="zh-CN" sz="1200">
                    <a:solidFill>
                      <a:srgbClr val="990033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rPr>
                  <a:t>0.952</a:t>
                </a:r>
              </a:p>
            </p:txBody>
          </p:sp>
        </p:grpSp>
        <p:sp>
          <p:nvSpPr>
            <p:cNvPr id="49324" name="Line 185"/>
            <p:cNvSpPr/>
            <p:nvPr/>
          </p:nvSpPr>
          <p:spPr>
            <a:xfrm flipH="1" flipV="1">
              <a:off x="2383" y="2387"/>
              <a:ext cx="0" cy="546"/>
            </a:xfrm>
            <a:prstGeom prst="line">
              <a:avLst/>
            </a:prstGeom>
            <a:ln w="38100" cap="flat" cmpd="dbl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25" name="Line 186"/>
            <p:cNvSpPr/>
            <p:nvPr/>
          </p:nvSpPr>
          <p:spPr>
            <a:xfrm>
              <a:off x="2310" y="2994"/>
              <a:ext cx="89" cy="2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26" name="Line 187"/>
            <p:cNvSpPr/>
            <p:nvPr/>
          </p:nvSpPr>
          <p:spPr>
            <a:xfrm flipH="1">
              <a:off x="2418" y="2955"/>
              <a:ext cx="37" cy="6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27" name="Line 188"/>
            <p:cNvSpPr/>
            <p:nvPr/>
          </p:nvSpPr>
          <p:spPr>
            <a:xfrm>
              <a:off x="2375" y="2984"/>
              <a:ext cx="48" cy="1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28" name="Line 189"/>
            <p:cNvSpPr/>
            <p:nvPr/>
          </p:nvSpPr>
          <p:spPr>
            <a:xfrm flipH="1">
              <a:off x="2460" y="2936"/>
              <a:ext cx="36" cy="6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29" name="Rectangle 190"/>
            <p:cNvSpPr/>
            <p:nvPr/>
          </p:nvSpPr>
          <p:spPr>
            <a:xfrm>
              <a:off x="2347" y="2956"/>
              <a:ext cx="104" cy="19"/>
            </a:xfrm>
            <a:prstGeom prst="rect">
              <a:avLst/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9330" name="Arc 191"/>
            <p:cNvSpPr/>
            <p:nvPr/>
          </p:nvSpPr>
          <p:spPr>
            <a:xfrm rot="5172791" flipH="1">
              <a:off x="2383" y="2909"/>
              <a:ext cx="24" cy="63"/>
            </a:xfrm>
            <a:custGeom>
              <a:cxnLst>
                <a:cxn ang="0">
                  <a:pos x="-1" y="0"/>
                </a:cxn>
                <a:cxn ang="0">
                  <a:pos x="21600" y="21600"/>
                </a:cxn>
                <a:cxn ang="0">
                  <a:pos x="3284" y="42948"/>
                </a:cxn>
                <a:cxn ang="0">
                  <a:pos x="-1" y="0"/>
                </a:cxn>
                <a:cxn ang="0">
                  <a:pos x="21600" y="21600"/>
                </a:cxn>
                <a:cxn ang="0">
                  <a:pos x="3284" y="42948"/>
                </a:cxn>
                <a:cxn ang="0">
                  <a:pos x="0" y="21600"/>
                </a:cxn>
                <a:cxn ang="0">
                  <a:pos x="-1" y="0"/>
                </a:cxn>
              </a:cxnLst>
              <a:rect l="l" t="t" r="r" b="b"/>
              <a:pathLst>
                <a:path w="21600" h="42949" fill="none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2260"/>
                    <a:pt x="13821" y="41327"/>
                    <a:pt x="3284" y="42948"/>
                  </a:cubicBezTo>
                </a:path>
                <a:path w="21600" h="42949" stroke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2260"/>
                    <a:pt x="13821" y="41327"/>
                    <a:pt x="3284" y="42948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331" name="AutoShape 192"/>
            <p:cNvSpPr/>
            <p:nvPr/>
          </p:nvSpPr>
          <p:spPr>
            <a:xfrm rot="10800000">
              <a:off x="2357" y="2973"/>
              <a:ext cx="25" cy="29"/>
            </a:xfrm>
            <a:prstGeom prst="triangle">
              <a:avLst>
                <a:gd name="adj" fmla="val 50000"/>
              </a:avLst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9332" name="AutoShape 193"/>
            <p:cNvSpPr/>
            <p:nvPr/>
          </p:nvSpPr>
          <p:spPr>
            <a:xfrm rot="10800000">
              <a:off x="2419" y="2978"/>
              <a:ext cx="25" cy="24"/>
            </a:xfrm>
            <a:prstGeom prst="triangle">
              <a:avLst>
                <a:gd name="adj" fmla="val 50000"/>
              </a:avLst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9333" name="AutoShape 194"/>
            <p:cNvSpPr/>
            <p:nvPr/>
          </p:nvSpPr>
          <p:spPr>
            <a:xfrm rot="10800000">
              <a:off x="2383" y="2970"/>
              <a:ext cx="30" cy="25"/>
            </a:xfrm>
            <a:prstGeom prst="triangle">
              <a:avLst>
                <a:gd name="adj" fmla="val 50000"/>
              </a:avLst>
            </a:prstGeom>
            <a:solidFill>
              <a:srgbClr val="0000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9334" name="Line 195"/>
            <p:cNvSpPr/>
            <p:nvPr/>
          </p:nvSpPr>
          <p:spPr>
            <a:xfrm>
              <a:off x="1835" y="3227"/>
              <a:ext cx="36" cy="1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35" name="Line 196"/>
            <p:cNvSpPr/>
            <p:nvPr/>
          </p:nvSpPr>
          <p:spPr>
            <a:xfrm flipH="1">
              <a:off x="1919" y="3198"/>
              <a:ext cx="36" cy="6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36" name="Line 197"/>
            <p:cNvSpPr/>
            <p:nvPr/>
          </p:nvSpPr>
          <p:spPr>
            <a:xfrm flipH="1">
              <a:off x="1967" y="3183"/>
              <a:ext cx="29" cy="6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37" name="Line 198"/>
            <p:cNvSpPr/>
            <p:nvPr/>
          </p:nvSpPr>
          <p:spPr>
            <a:xfrm>
              <a:off x="1996" y="3183"/>
              <a:ext cx="91" cy="2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38" name="Line 199"/>
            <p:cNvSpPr/>
            <p:nvPr/>
          </p:nvSpPr>
          <p:spPr>
            <a:xfrm>
              <a:off x="1984" y="3208"/>
              <a:ext cx="54" cy="1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39" name="Rectangle 200"/>
            <p:cNvSpPr/>
            <p:nvPr/>
          </p:nvSpPr>
          <p:spPr>
            <a:xfrm>
              <a:off x="1830" y="2808"/>
              <a:ext cx="119" cy="29"/>
            </a:xfrm>
            <a:prstGeom prst="rect">
              <a:avLst/>
            </a:prstGeom>
            <a:solidFill>
              <a:srgbClr val="FF66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9340" name="Rectangle 201"/>
            <p:cNvSpPr/>
            <p:nvPr/>
          </p:nvSpPr>
          <p:spPr>
            <a:xfrm>
              <a:off x="1853" y="2837"/>
              <a:ext cx="72" cy="19"/>
            </a:xfrm>
            <a:prstGeom prst="rect">
              <a:avLst/>
            </a:prstGeom>
            <a:solidFill>
              <a:srgbClr val="FF6600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Verdana" panose="020b060403050404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9341" name="Line 202"/>
            <p:cNvSpPr/>
            <p:nvPr/>
          </p:nvSpPr>
          <p:spPr>
            <a:xfrm flipH="1">
              <a:off x="1722" y="2856"/>
              <a:ext cx="162" cy="391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42" name="Line 203"/>
            <p:cNvSpPr/>
            <p:nvPr/>
          </p:nvSpPr>
          <p:spPr>
            <a:xfrm>
              <a:off x="1884" y="2856"/>
              <a:ext cx="186" cy="309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43" name="Line 204"/>
            <p:cNvSpPr/>
            <p:nvPr/>
          </p:nvSpPr>
          <p:spPr>
            <a:xfrm>
              <a:off x="1884" y="2861"/>
              <a:ext cx="12" cy="352"/>
            </a:xfrm>
            <a:prstGeom prst="line">
              <a:avLst/>
            </a:prstGeom>
            <a:ln w="190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344" name="Text Box 205"/>
            <p:cNvSpPr txBox="1"/>
            <p:nvPr/>
          </p:nvSpPr>
          <p:spPr>
            <a:xfrm>
              <a:off x="2021" y="3262"/>
              <a:ext cx="72" cy="92"/>
            </a:xfrm>
            <a:prstGeom prst="rect">
              <a:avLst/>
            </a:prstGeom>
            <a:solidFill>
              <a:srgbClr val="FFFFFF">
                <a:alpha val="0"/>
              </a:srgbClr>
            </a:solidFill>
            <a:ln w="9525">
              <a:noFill/>
            </a:ln>
          </p:spPr>
          <p:txBody>
            <a:bodyPr lIns="0" tIns="0" rIns="0" bIns="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/>
              <a:r>
                <a:rPr lang="en-US" altLang="zh-CN" sz="1200">
                  <a:latin typeface="Times New Roman" panose="02020603050405020304" pitchFamily="18" charset="0"/>
                  <a:ea typeface="宋体" panose="02010600030101010101" pitchFamily="2" charset="-122"/>
                </a:rPr>
                <a:t>2</a:t>
              </a:r>
              <a:endParaRPr lang="en-US" altLang="zh-CN" sz="2400" b="0"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grpSp>
          <p:nvGrpSpPr>
            <p:cNvPr id="49345" name="Group 412"/>
            <p:cNvGrpSpPr/>
            <p:nvPr/>
          </p:nvGrpSpPr>
          <p:grpSpPr>
            <a:xfrm>
              <a:off x="1383" y="2704"/>
              <a:ext cx="454" cy="136"/>
              <a:chOff x="288" y="1359"/>
              <a:chExt cx="325" cy="166"/>
            </a:xfrm>
          </p:grpSpPr>
          <p:sp>
            <p:nvSpPr>
              <p:cNvPr id="49346" name="Line 413"/>
              <p:cNvSpPr/>
              <p:nvPr/>
            </p:nvSpPr>
            <p:spPr>
              <a:xfrm>
                <a:off x="288" y="1359"/>
                <a:ext cx="18" cy="0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9347" name="Line 414"/>
              <p:cNvSpPr/>
              <p:nvPr/>
            </p:nvSpPr>
            <p:spPr>
              <a:xfrm flipH="1">
                <a:off x="295" y="1525"/>
                <a:ext cx="318" cy="0"/>
              </a:xfrm>
              <a:prstGeom prst="line">
                <a:avLst/>
              </a:prstGeom>
              <a:ln w="9525" cap="flat" cmpd="sng">
                <a:solidFill>
                  <a:srgbClr val="990033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9348" name="Text Box 415"/>
              <p:cNvSpPr txBox="1"/>
              <p:nvPr/>
            </p:nvSpPr>
            <p:spPr>
              <a:xfrm>
                <a:off x="340" y="1389"/>
                <a:ext cx="273" cy="91"/>
              </a:xfrm>
              <a:prstGeom prst="rect">
                <a:avLst/>
              </a:prstGeom>
              <a:solidFill>
                <a:srgbClr val="FFFFFF">
                  <a:alpha val="0"/>
                </a:srgbClr>
              </a:solidFill>
              <a:ln w="9525">
                <a:noFill/>
              </a:ln>
            </p:spPr>
            <p:txBody>
              <a:bodyPr lIns="0" tIns="0" rIns="0" bIns="0" anchor="t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/>
                <a:r>
                  <a:rPr lang="en-US" altLang="zh-CN" sz="1200">
                    <a:solidFill>
                      <a:srgbClr val="990033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</a:rPr>
                  <a:t>1.862</a:t>
                </a:r>
              </a:p>
            </p:txBody>
          </p:sp>
        </p:grpSp>
      </p:grpSp>
      <p:graphicFrame>
        <p:nvGraphicFramePr>
          <p:cNvPr id="59395" name="表格 59394"/>
          <p:cNvGraphicFramePr>
            <a:graphicFrameLocks noGrp="1"/>
          </p:cNvGraphicFramePr>
          <p:nvPr/>
        </p:nvGraphicFramePr>
        <p:xfrm>
          <a:off x="1919288" y="1700213"/>
          <a:ext cx="8353425" cy="1727200"/>
        </p:xfrm>
        <a:graphic>
          <a:graphicData uri="http://schemas.openxmlformats.org/drawingml/2006/table">
            <a:tbl>
              <a:tblPr/>
              <a:tblGrid>
                <a:gridCol w="752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36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557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95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972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636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3472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06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274638"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测站 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测点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水准尺读数</a:t>
                      </a: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/m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高差</a:t>
                      </a: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/m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高程</a:t>
                      </a: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/m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备注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637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后视读数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前视读数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+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-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2738"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1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BM</a:t>
                      </a:r>
                      <a:r>
                        <a:rPr lang="en-US" altLang="zh-CN" i="1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A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1.632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0.361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19.153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已知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637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TP1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1.271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19.514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638"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2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TP1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1.862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0.910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20.424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5912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TP2</a:t>
                      </a: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0.952</a:t>
                      </a:r>
                    </a:p>
                  </a:txBody>
                  <a:tcPr marL="0" marR="0" marT="0" marB="0"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990033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9402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/>
              <a:t>水准测量的施测方法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0418" name="表格占位符 60417"/>
          <p:cNvGraphicFramePr>
            <a:graphicFrameLocks noGrp="1"/>
          </p:cNvGraphicFramePr>
          <p:nvPr>
            <p:ph type="tbl" idx="1"/>
          </p:nvPr>
        </p:nvGraphicFramePr>
        <p:xfrm>
          <a:off x="1847850" y="1125538"/>
          <a:ext cx="8642350" cy="5398770"/>
        </p:xfrm>
        <a:graphic>
          <a:graphicData uri="http://schemas.openxmlformats.org/drawingml/2006/table">
            <a:tbl>
              <a:tblPr/>
              <a:tblGrid>
                <a:gridCol w="901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290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303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220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239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5598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6809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1112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371475"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测站</a:t>
                      </a:r>
                    </a:p>
                  </a:txBody>
                  <a:tcPr marT="19050" marB="19050" anchor="ctr"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点号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水准尺读数（</a:t>
                      </a:r>
                      <a:r>
                        <a:rPr lang="en-US" altLang="zh-CN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m</a:t>
                      </a: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）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高差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高程</a:t>
                      </a:r>
                      <a:r>
                        <a:rPr lang="en-US" altLang="zh-CN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(m)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备注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205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后视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前视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＋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－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1795"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1</a:t>
                      </a:r>
                    </a:p>
                  </a:txBody>
                  <a:tcPr marT="19050" marB="19050" anchor="ctr"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BM.A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1.632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宋体" panose="0201060003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0.361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 u="sng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19.153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9255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TP.1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宋体" panose="0201060003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1.271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19.514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7350"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2</a:t>
                      </a:r>
                    </a:p>
                  </a:txBody>
                  <a:tcPr marT="19050" marB="19050" anchor="ctr"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TP.1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1.862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宋体" panose="0201060003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0.910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0525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TP.2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宋体" panose="0201060003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0.952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20.424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0525"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3</a:t>
                      </a:r>
                    </a:p>
                  </a:txBody>
                  <a:tcPr marT="19050" marB="19050" anchor="ctr"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TP.2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1.346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宋体" panose="0201060003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0.094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989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TP.3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宋体" panose="0201060003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1.252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20.518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88620"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4</a:t>
                      </a:r>
                    </a:p>
                  </a:txBody>
                  <a:tcPr marT="19050" marB="19050" anchor="ctr"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TP.3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0.931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宋体" panose="0201060003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0.547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90525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TP.4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宋体" panose="0201060003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1.478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19.971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87350"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5</a:t>
                      </a:r>
                    </a:p>
                  </a:txBody>
                  <a:tcPr marT="19050" marB="19050" anchor="ctr"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TP.4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0.836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宋体" panose="0201060003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0.389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89255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B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宋体" panose="0201060003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宋体" panose="02010600030101010101" pitchFamily="2" charset="-122"/>
                          <a:ea typeface="黑体" panose="02010609060101010101" pitchFamily="2" charset="-122"/>
                        </a:rPr>
                        <a:t>1.225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19.582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90525"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计算检核</a:t>
                      </a:r>
                    </a:p>
                  </a:txBody>
                  <a:tcPr marT="19050" marB="19050" anchor="ctr"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  <a:sym typeface="Symbol" panose="05050102010706020507" pitchFamily="18" charset="2"/>
                        </a:rPr>
                        <a:t></a:t>
                      </a:r>
                      <a:endParaRPr lang="en-US" altLang="zh-CN" sz="1700" b="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6.607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6.178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1.365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0.936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endParaRPr lang="zh-CN" altLang="zh-CN" sz="1700">
                        <a:solidFill>
                          <a:srgbClr val="000066"/>
                        </a:solidFill>
                        <a:latin typeface="Times New Roman" panose="02020603050405020304" pitchFamily="18" charset="0"/>
                        <a:ea typeface="黑体" panose="02010609060101010101" pitchFamily="2" charset="-122"/>
                      </a:endParaRP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1475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  <a:sym typeface="Symbol" panose="05050102010706020507" pitchFamily="18" charset="2"/>
                        </a:rPr>
                        <a:t></a:t>
                      </a: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  <a:sym typeface="Symbol" panose="05050102010706020507" pitchFamily="18" charset="2"/>
                        </a:rPr>
                        <a:t>a</a:t>
                      </a: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  <a:sym typeface="Symbol" panose="05050102010706020507" pitchFamily="18" charset="2"/>
                        </a:rPr>
                        <a:t>－</a:t>
                      </a:r>
                      <a:r>
                        <a:rPr lang="zh-CN" altLang="en-US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  <a:sym typeface="Symbol" panose="05050102010706020507" pitchFamily="18" charset="2"/>
                        </a:rPr>
                        <a:t> </a:t>
                      </a: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  <a:sym typeface="Symbol" panose="05050102010706020507" pitchFamily="18" charset="2"/>
                        </a:rPr>
                        <a:t></a:t>
                      </a: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  <a:sym typeface="Symbol" panose="05050102010706020507" pitchFamily="18" charset="2"/>
                        </a:rPr>
                        <a:t>b</a:t>
                      </a:r>
                      <a:r>
                        <a:rPr lang="zh-CN" altLang="en-US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  <a:sym typeface="Symbol" panose="05050102010706020507" pitchFamily="18" charset="2"/>
                        </a:rPr>
                        <a:t>＝</a:t>
                      </a: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  <a:sym typeface="Symbol" panose="05050102010706020507" pitchFamily="18" charset="2"/>
                        </a:rPr>
                        <a:t>＋</a:t>
                      </a: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  <a:sym typeface="Symbol" panose="05050102010706020507" pitchFamily="18" charset="2"/>
                        </a:rPr>
                        <a:t>0.429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  <a:sym typeface="Symbol" panose="05050102010706020507" pitchFamily="18" charset="2"/>
                        </a:rPr>
                        <a:t></a:t>
                      </a:r>
                      <a:r>
                        <a:rPr lang="en-US" altLang="zh-CN" sz="1700" b="0" i="1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  <a:sym typeface="Symbol" panose="05050102010706020507" pitchFamily="18" charset="2"/>
                        </a:rPr>
                        <a:t>h</a:t>
                      </a:r>
                      <a:r>
                        <a:rPr lang="zh-CN" altLang="en-US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  <a:sym typeface="Symbol" panose="05050102010706020507" pitchFamily="18" charset="2"/>
                        </a:rPr>
                        <a:t>＝＋</a:t>
                      </a:r>
                      <a:r>
                        <a:rPr lang="en-US" altLang="zh-CN" sz="1700" b="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  <a:sym typeface="Symbol" panose="05050102010706020507" pitchFamily="18" charset="2"/>
                        </a:rPr>
                        <a:t>0.429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1800"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b="1" i="0" u="none" kern="1200" baseline="0">
                          <a:solidFill>
                            <a:schemeClr val="tx1"/>
                          </a:solidFill>
                          <a:latin typeface="Verdana" panose="020b0604030504040204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eaLnBrk="1" hangingPunct="1">
                        <a:spcBef>
                          <a:spcPct val="20000"/>
                        </a:spcBef>
                        <a:buFont typeface="Wingdings" panose="05000000000000000000" pitchFamily="2" charset="2"/>
                        <a:buNone/>
                      </a:pP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H</a:t>
                      </a:r>
                      <a:r>
                        <a:rPr lang="en-US" altLang="zh-CN" sz="1700" baseline="-250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B</a:t>
                      </a:r>
                      <a:r>
                        <a:rPr lang="zh-CN" altLang="en-US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－</a:t>
                      </a: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H</a:t>
                      </a:r>
                      <a:r>
                        <a:rPr lang="en-US" altLang="zh-CN" sz="1700" baseline="-250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A</a:t>
                      </a:r>
                      <a:r>
                        <a:rPr lang="zh-CN" altLang="en-US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＝＋</a:t>
                      </a:r>
                      <a:r>
                        <a:rPr lang="en-US" altLang="zh-CN" sz="1700">
                          <a:solidFill>
                            <a:srgbClr val="000066"/>
                          </a:solidFill>
                          <a:latin typeface="Times New Roman" panose="02020603050405020304" pitchFamily="18" charset="0"/>
                          <a:ea typeface="黑体" panose="02010609060101010101" pitchFamily="2" charset="-122"/>
                        </a:rPr>
                        <a:t>0.429</a:t>
                      </a:r>
                    </a:p>
                  </a:txBody>
                  <a:tcPr marT="19050" marB="19050" anchor="ctr">
                    <a:lnL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miter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0288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/>
              <a:t>水准测量的施测方法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1" name="Rectangle 3"/>
          <p:cNvSpPr>
            <a:spLocks noGrp="1"/>
          </p:cNvSpPr>
          <p:nvPr>
            <p:ph idx="1"/>
          </p:nvPr>
        </p:nvSpPr>
        <p:spPr>
          <a:xfrm>
            <a:off x="1774825" y="1125538"/>
            <a:ext cx="8642350" cy="3940175"/>
          </a:xfrm>
        </p:spPr>
        <p:txBody>
          <a:bodyPr vert="horz" wrap="square" lIns="91440" tIns="45720" rIns="91440" bIns="45720" anchor="t"/>
          <a:lstStyle/>
          <a:p>
            <a:pPr eaLnBrk="1" hangingPunct="1"/>
            <a:r>
              <a:rPr lang="zh-CN" altLang="en-US"/>
              <a:t>注意事项：</a:t>
            </a:r>
          </a:p>
          <a:p>
            <a:pPr lvl="1" eaLnBrk="1" hangingPunct="1"/>
            <a:r>
              <a:rPr lang="zh-CN" altLang="en-US">
                <a:latin typeface="楷体_GB2312" pitchFamily="49" charset="-122"/>
              </a:rPr>
              <a:t>架仪器要注意前后视距大致相等；</a:t>
            </a:r>
          </a:p>
          <a:p>
            <a:pPr lvl="1" eaLnBrk="1" hangingPunct="1"/>
            <a:r>
              <a:rPr lang="zh-CN" altLang="en-US">
                <a:latin typeface="楷体_GB2312" pitchFamily="49" charset="-122"/>
              </a:rPr>
              <a:t>仪器不能架在路中央；</a:t>
            </a:r>
          </a:p>
          <a:p>
            <a:pPr lvl="1" eaLnBrk="1" hangingPunct="1"/>
            <a:r>
              <a:rPr lang="zh-CN" altLang="en-US">
                <a:latin typeface="楷体_GB2312" pitchFamily="49" charset="-122"/>
              </a:rPr>
              <a:t>尺垫只在转点处使用；</a:t>
            </a:r>
          </a:p>
          <a:p>
            <a:pPr lvl="1" eaLnBrk="1" hangingPunct="1"/>
            <a:r>
              <a:rPr lang="zh-CN" altLang="en-US">
                <a:latin typeface="楷体_GB2312" pitchFamily="49" charset="-122"/>
              </a:rPr>
              <a:t>利用</a:t>
            </a:r>
            <a:r>
              <a:rPr lang="en-US" altLang="zh-CN">
                <a:latin typeface="楷体_GB2312" pitchFamily="49" charset="-122"/>
              </a:rPr>
              <a:t>DS3</a:t>
            </a:r>
            <a:r>
              <a:rPr lang="zh-CN" altLang="en-US">
                <a:latin typeface="楷体_GB2312" pitchFamily="49" charset="-122"/>
              </a:rPr>
              <a:t>微倾式水准仪观测时每次读数前要精平；</a:t>
            </a:r>
          </a:p>
          <a:p>
            <a:pPr lvl="1" eaLnBrk="1" hangingPunct="1"/>
            <a:r>
              <a:rPr lang="zh-CN" altLang="en-US">
                <a:latin typeface="楷体_GB2312" pitchFamily="49" charset="-122"/>
                <a:sym typeface="+mn-ea"/>
              </a:rPr>
              <a:t>利用</a:t>
            </a:r>
            <a:r>
              <a:rPr lang="en-US" altLang="zh-CN">
                <a:latin typeface="楷体_GB2312" pitchFamily="49" charset="-122"/>
                <a:sym typeface="+mn-ea"/>
              </a:rPr>
              <a:t>DS3</a:t>
            </a:r>
            <a:r>
              <a:rPr lang="zh-CN" altLang="en-US">
                <a:latin typeface="楷体_GB2312" pitchFamily="49" charset="-122"/>
                <a:sym typeface="+mn-ea"/>
              </a:rPr>
              <a:t>微倾式水准仪观测时每次读数前，</a:t>
            </a:r>
            <a:r>
              <a:rPr lang="zh-CN" altLang="en-US">
                <a:latin typeface="楷体_GB2312" pitchFamily="49" charset="-122"/>
              </a:rPr>
              <a:t>后视完毕转向前视，一定要重新精平再读数，（但切记不能动脚螺旋）；</a:t>
            </a:r>
          </a:p>
          <a:p>
            <a:pPr lvl="1" eaLnBrk="1" hangingPunct="1"/>
            <a:r>
              <a:rPr lang="zh-CN" altLang="en-US">
                <a:latin typeface="楷体_GB2312" pitchFamily="49" charset="-122"/>
              </a:rPr>
              <a:t>视线要小于</a:t>
            </a:r>
            <a:r>
              <a:rPr lang="en-US" altLang="zh-CN"/>
              <a:t>100</a:t>
            </a:r>
            <a:r>
              <a:rPr lang="zh-CN" altLang="en-US">
                <a:latin typeface="楷体_GB2312" pitchFamily="49" charset="-122"/>
              </a:rPr>
              <a:t>米。</a:t>
            </a:r>
            <a:endParaRPr lang="zh-CN" altLang="en-US">
              <a:solidFill>
                <a:srgbClr val="990033"/>
              </a:solidFill>
              <a:latin typeface="楷体_GB2312" pitchFamily="49" charset="-122"/>
            </a:endParaRPr>
          </a:p>
        </p:txBody>
      </p:sp>
      <p:sp>
        <p:nvSpPr>
          <p:cNvPr id="51202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/>
              <a:t>水准测量的施测方法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5" name="Rectangle 5"/>
          <p:cNvSpPr>
            <a:spLocks noGrp="1"/>
          </p:cNvSpPr>
          <p:nvPr>
            <p:ph idx="1"/>
          </p:nvPr>
        </p:nvSpPr>
        <p:spPr>
          <a:xfrm>
            <a:off x="800100" y="385445"/>
            <a:ext cx="10410190" cy="512318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en-US" sz="2800" i="0" u="none" strike="noStrike" kern="0" cap="none" spc="0" normalizeH="0" baseline="0" noProof="1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测站及路线的校核（保证水准测量数据的有效性）</a:t>
            </a: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buClrTx/>
              <a:buSzTx/>
              <a:buFont typeface="Wingdings" panose="05000000000000000000" pitchFamily="2" charset="2"/>
              <a:defRPr/>
            </a:pPr>
            <a:r>
              <a:rPr kumimoji="0" lang="zh-CN" altLang="en-US" b="1" i="0" u="none" strike="noStrike" kern="0" cap="none" spc="0" normalizeH="0" baseline="0" noProof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测站校核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en-US" b="1" i="0" u="none" strike="noStrike" kern="0" cap="none" spc="0" normalizeH="0" baseline="0" noProof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在一个测站上观测两次高差，两次高差不符值应在允许范围内。方法有</a:t>
            </a:r>
            <a:r>
              <a:rPr kumimoji="0" lang="zh-CN" altLang="en-US" b="1" i="0" u="none" strike="noStrike" kern="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变仪器高法</a:t>
            </a:r>
            <a:r>
              <a:rPr kumimoji="0" lang="zh-CN" altLang="en-US" b="1" i="0" u="none" strike="noStrike" kern="0" cap="none" spc="0" normalizeH="0" baseline="0" noProof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和</a:t>
            </a:r>
            <a:r>
              <a:rPr kumimoji="0" lang="zh-CN" altLang="en-US" b="1" i="0" u="none" strike="noStrike" kern="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双面尺法</a:t>
            </a:r>
            <a:r>
              <a:rPr kumimoji="0" lang="zh-CN" altLang="en-US" b="1" i="0" u="none" strike="noStrike" kern="0" cap="none" spc="0" normalizeH="0" baseline="0" noProof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。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defRPr/>
            </a:pPr>
            <a:r>
              <a:rPr lang="zh-CN" altLang="en-US" kern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ea typeface="+mn-ea"/>
                <a:sym typeface="+mn-ea"/>
              </a:rPr>
              <a:t>线路校核：</a:t>
            </a:r>
            <a:endParaRPr kumimoji="0" lang="zh-CN" altLang="en-US" b="1" i="0" u="none" strike="noStrike" kern="0" cap="none" spc="0" normalizeH="0" baseline="0" noProof="1">
              <a:ln>
                <a:noFill/>
              </a:ln>
              <a:solidFill>
                <a:srgbClr val="000066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buClrTx/>
              <a:buSzTx/>
              <a:buFont typeface="Wingdings" panose="05000000000000000000" pitchFamily="2" charset="2"/>
              <a:buNone/>
              <a:defRPr/>
            </a:pPr>
            <a:r>
              <a:rPr lang="zh-CN" altLang="en-US" kern="0">
                <a:ln>
                  <a:noFill/>
                </a:ln>
                <a:effectLst/>
                <a:uLnTx/>
                <a:uFillTx/>
                <a:sym typeface="+mn-ea"/>
              </a:rPr>
              <a:t>       把已知高程点和待测点布设成路线，线路观测高差和理论高差不符值应在允许范围内。</a:t>
            </a:r>
            <a:endParaRPr kumimoji="0" lang="zh-CN" altLang="en-US" b="1" i="0" u="none" strike="noStrike" kern="0" cap="none" spc="0" normalizeH="0" baseline="0" noProof="1">
              <a:ln>
                <a:noFill/>
              </a:ln>
              <a:effectLst/>
              <a:uLnTx/>
              <a:uFillTx/>
              <a:latin typeface="+mn-lt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 typeface="Wingdings" panose="05000000000000000000" pitchFamily="2" charset="2"/>
              <a:buChar char="n"/>
              <a:defRPr/>
            </a:pPr>
            <a:endParaRPr kumimoji="0" lang="en-US" altLang="zh-CN" b="0" i="0" u="none" strike="noStrike" kern="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楷体_GB2312" pitchFamily="49" charset="-122"/>
              <a:cs typeface="+mn-ea"/>
            </a:endParaRPr>
          </a:p>
        </p:txBody>
      </p:sp>
      <p:grpSp>
        <p:nvGrpSpPr>
          <p:cNvPr id="4" name="Group 10"/>
          <p:cNvGrpSpPr/>
          <p:nvPr/>
        </p:nvGrpSpPr>
        <p:grpSpPr>
          <a:xfrm>
            <a:off x="1636395" y="3344545"/>
            <a:ext cx="5487035" cy="610870"/>
            <a:chOff x="492" y="1415"/>
            <a:chExt cx="2794" cy="385"/>
          </a:xfrm>
        </p:grpSpPr>
        <p:graphicFrame>
          <p:nvGraphicFramePr>
            <p:cNvPr id="69636" name="Object 11"/>
            <p:cNvGraphicFramePr>
              <a:graphicFrameLocks noChangeAspect="1"/>
            </p:cNvGraphicFramePr>
            <p:nvPr/>
          </p:nvGraphicFramePr>
          <p:xfrm>
            <a:off x="1476" y="1415"/>
            <a:ext cx="1810" cy="38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r:id="rId2" imgW="1205865" imgH="254000" progId="Equation.3">
                    <p:embed/>
                  </p:oleObj>
                </mc:Choice>
                <mc:Fallback>
                  <p:oleObj r:id="rId2" imgW="1205865" imgH="2540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1476" y="1415"/>
                          <a:ext cx="1810" cy="385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69637" name="Text Box 12"/>
            <p:cNvSpPr txBox="1"/>
            <p:nvPr/>
          </p:nvSpPr>
          <p:spPr>
            <a:xfrm>
              <a:off x="492" y="1440"/>
              <a:ext cx="1380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>
                  <a:latin typeface="Garamond" pitchFamily="18" charset="0"/>
                  <a:ea typeface="宋体" panose="02010600030101010101" pitchFamily="2" charset="-122"/>
                </a:rPr>
                <a:t>高差闭合差：</a:t>
              </a:r>
            </a:p>
          </p:txBody>
        </p:sp>
      </p:grpSp>
      <p:sp>
        <p:nvSpPr>
          <p:cNvPr id="70658" name="Rectangle 3"/>
          <p:cNvSpPr>
            <a:spLocks noGrp="1"/>
          </p:cNvSpPr>
          <p:nvPr/>
        </p:nvSpPr>
        <p:spPr>
          <a:xfrm>
            <a:off x="343535" y="3977005"/>
            <a:ext cx="5765165" cy="4191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v"/>
              <a:defRPr sz="2400" b="1" i="0" u="none" kern="1200" baseline="0">
                <a:solidFill>
                  <a:srgbClr val="000066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Font typeface="Wingdings" panose="05000000000000000000" pitchFamily="2" charset="2"/>
              <a:buChar char="n"/>
              <a:defRPr sz="2400" b="1" i="0" u="none" kern="1200" baseline="0">
                <a:solidFill>
                  <a:schemeClr val="tx1"/>
                </a:solidFill>
                <a:latin typeface="+mn-lt"/>
                <a:ea typeface="楷体_GB2312" pitchFamily="49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0000"/>
              <a:buFont typeface="Wingdings" panose="05000000000000000000" pitchFamily="2" charset="2"/>
              <a:buChar char="l"/>
              <a:defRPr sz="2000" b="1" i="0" u="none" kern="1200" baseline="0">
                <a:solidFill>
                  <a:srgbClr val="2D5A87"/>
                </a:solidFill>
                <a:latin typeface="+mn-lt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–"/>
              <a:defRPr sz="20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»"/>
              <a:defRPr sz="20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»"/>
              <a:defRPr sz="20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»"/>
              <a:defRPr sz="20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»"/>
              <a:defRPr sz="20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Tx/>
              <a:buChar char="»"/>
              <a:defRPr sz="20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/>
              <a:t>高差闭合差的容许值（</a:t>
            </a:r>
            <a:r>
              <a:rPr lang="en-US" altLang="zh-CN"/>
              <a:t>tolerance</a:t>
            </a:r>
            <a:r>
              <a:rPr lang="zh-CN" altLang="en-US"/>
              <a:t>）</a:t>
            </a:r>
          </a:p>
        </p:txBody>
      </p:sp>
      <p:sp>
        <p:nvSpPr>
          <p:cNvPr id="344068" name="Rectangle 4"/>
          <p:cNvSpPr/>
          <p:nvPr/>
        </p:nvSpPr>
        <p:spPr>
          <a:xfrm>
            <a:off x="1747203" y="4476750"/>
            <a:ext cx="3460750" cy="457200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latin typeface="Garamond" pitchFamily="18" charset="0"/>
                <a:ea typeface="宋体" panose="02010600030101010101" pitchFamily="2" charset="-122"/>
              </a:rPr>
              <a:t>对于普通水准测量：</a:t>
            </a:r>
          </a:p>
        </p:txBody>
      </p:sp>
      <p:graphicFrame>
        <p:nvGraphicFramePr>
          <p:cNvPr id="344071" name="Object 7"/>
          <p:cNvGraphicFramePr>
            <a:graphicFrameLocks noChangeAspect="1"/>
          </p:cNvGraphicFramePr>
          <p:nvPr/>
        </p:nvGraphicFramePr>
        <p:xfrm>
          <a:off x="5855018" y="4120039"/>
          <a:ext cx="3576320" cy="10083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4" imgW="2082800" imgH="558800" progId="Equation.3">
                  <p:embed/>
                </p:oleObj>
              </mc:Choice>
              <mc:Fallback>
                <p:oleObj r:id="rId4" imgW="2082800" imgH="558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clrChange>
                          <a:clrFrom>
                            <a:srgbClr val="000000"/>
                          </a:clrFrom>
                          <a:clrTo>
                            <a:srgbClr val="000000"/>
                          </a:clrTo>
                        </a:clrChange>
                        <a:biLevel thresh="50000"/>
                        <a:lum bright="-100000" contrast="-36000"/>
                      </a:blip>
                      <a:stretch>
                        <a:fillRect/>
                      </a:stretch>
                    </p:blipFill>
                    <p:spPr>
                      <a:xfrm>
                        <a:off x="5855018" y="4120039"/>
                        <a:ext cx="3576320" cy="100838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4072" name="Rectangle 8"/>
          <p:cNvSpPr/>
          <p:nvPr/>
        </p:nvSpPr>
        <p:spPr>
          <a:xfrm>
            <a:off x="2691765" y="5212715"/>
            <a:ext cx="6346825" cy="1420495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>
                <a:latin typeface="Garamond" pitchFamily="18" charset="0"/>
                <a:ea typeface="宋体" panose="02010600030101010101" pitchFamily="2" charset="-122"/>
              </a:rPr>
              <a:t>式中，</a:t>
            </a:r>
            <a:r>
              <a:rPr lang="en-US" altLang="zh-CN" sz="2400" i="1">
                <a:latin typeface="Times New Roman" panose="02020603050405020304" pitchFamily="18" charset="0"/>
                <a:ea typeface="宋体" panose="02010600030101010101" pitchFamily="2" charset="-122"/>
              </a:rPr>
              <a:t>f</a:t>
            </a:r>
            <a:r>
              <a:rPr lang="en-US" altLang="zh-CN" sz="2400" i="1" baseline="-25000">
                <a:latin typeface="Times New Roman" panose="02020603050405020304" pitchFamily="18" charset="0"/>
                <a:ea typeface="宋体" panose="02010600030101010101" pitchFamily="2" charset="-122"/>
              </a:rPr>
              <a:t>h</a:t>
            </a:r>
            <a:r>
              <a:rPr lang="zh-CN" altLang="en-US" sz="2400" baseline="-25000">
                <a:latin typeface="Garamond" pitchFamily="18" charset="0"/>
                <a:ea typeface="宋体" panose="02010600030101010101" pitchFamily="2" charset="-122"/>
              </a:rPr>
              <a:t>容</a:t>
            </a:r>
            <a:r>
              <a:rPr lang="en-US" altLang="zh-CN" sz="2400">
                <a:latin typeface="Arial" pitchFamily="34" charset="0"/>
                <a:ea typeface="Times New Roman" panose="02020603050405020304" pitchFamily="18" charset="0"/>
              </a:rPr>
              <a:t>——</a:t>
            </a:r>
            <a:r>
              <a:rPr lang="zh-CN" altLang="en-US" sz="2400">
                <a:latin typeface="Garamond" pitchFamily="18" charset="0"/>
                <a:ea typeface="宋体" panose="02010600030101010101" pitchFamily="2" charset="-122"/>
              </a:rPr>
              <a:t>高差闭合差限差，单位：</a:t>
            </a:r>
            <a:r>
              <a:rPr lang="en-US" altLang="zh-CN" sz="2400" i="1">
                <a:latin typeface="Times New Roman" panose="02020603050405020304" pitchFamily="18" charset="0"/>
                <a:ea typeface="宋体" panose="02010600030101010101" pitchFamily="2" charset="-122"/>
              </a:rPr>
              <a:t>mm </a:t>
            </a:r>
            <a:r>
              <a:rPr lang="zh-CN" altLang="en-US" sz="2400">
                <a:latin typeface="Garamond" pitchFamily="18" charset="0"/>
                <a:ea typeface="宋体" panose="02010600030101010101" pitchFamily="2" charset="-122"/>
              </a:rPr>
              <a:t>         </a:t>
            </a: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</a:rPr>
              <a:t>    </a:t>
            </a:r>
            <a:r>
              <a:rPr lang="en-US" altLang="zh-CN" sz="2400" i="1">
                <a:latin typeface="Times New Roman" panose="02020603050405020304" pitchFamily="18" charset="0"/>
                <a:ea typeface="宋体" panose="02010600030101010101" pitchFamily="2" charset="-122"/>
              </a:rPr>
              <a:t>L</a:t>
            </a:r>
            <a:r>
              <a:rPr lang="en-US" altLang="zh-CN" sz="2400">
                <a:latin typeface="Arial" pitchFamily="34" charset="0"/>
                <a:ea typeface="Times New Roman" panose="02020603050405020304" pitchFamily="18" charset="0"/>
              </a:rPr>
              <a:t>——</a:t>
            </a:r>
            <a:r>
              <a:rPr lang="zh-CN" altLang="en-US" sz="2400">
                <a:latin typeface="Garamond" pitchFamily="18" charset="0"/>
                <a:ea typeface="宋体" panose="02010600030101010101" pitchFamily="2" charset="-122"/>
              </a:rPr>
              <a:t>水准路线长度，单位：</a:t>
            </a:r>
            <a:r>
              <a:rPr lang="en-US" altLang="zh-CN" sz="2400" i="1">
                <a:latin typeface="Times New Roman" panose="02020603050405020304" pitchFamily="18" charset="0"/>
                <a:ea typeface="宋体" panose="02010600030101010101" pitchFamily="2" charset="-122"/>
              </a:rPr>
              <a:t>km</a:t>
            </a:r>
            <a:r>
              <a:rPr lang="en-US" altLang="zh-CN" sz="2400">
                <a:latin typeface="Garamond" pitchFamily="18" charset="0"/>
                <a:ea typeface="宋体" panose="02010600030101010101" pitchFamily="2" charset="-122"/>
              </a:rPr>
              <a:t> </a:t>
            </a:r>
            <a:r>
              <a:rPr lang="zh-CN" altLang="en-US" sz="2400">
                <a:latin typeface="Garamond" pitchFamily="18" charset="0"/>
                <a:ea typeface="宋体" panose="02010600030101010101" pitchFamily="2" charset="-122"/>
              </a:rPr>
              <a:t>； </a:t>
            </a:r>
          </a:p>
          <a:p>
            <a:pPr eaLnBrk="0" hangingPunct="0">
              <a:lnSpc>
                <a:spcPct val="120000"/>
              </a:lnSpc>
            </a:pPr>
            <a:r>
              <a:rPr lang="zh-CN" altLang="en-US" sz="2400">
                <a:latin typeface="Garamond" pitchFamily="18" charset="0"/>
                <a:ea typeface="宋体" panose="02010600030101010101" pitchFamily="2" charset="-122"/>
              </a:rPr>
              <a:t> </a:t>
            </a:r>
            <a:r>
              <a:rPr lang="en-US" altLang="zh-CN" sz="2400" i="1">
                <a:latin typeface="Times New Roman" panose="02020603050405020304" pitchFamily="18" charset="0"/>
                <a:ea typeface="宋体" panose="02010600030101010101" pitchFamily="2" charset="-122"/>
              </a:rPr>
              <a:t>n</a:t>
            </a:r>
            <a:r>
              <a:rPr lang="en-US" altLang="zh-CN" sz="2400">
                <a:latin typeface="Arial" pitchFamily="34" charset="0"/>
                <a:ea typeface="Times New Roman" panose="02020603050405020304" pitchFamily="18" charset="0"/>
              </a:rPr>
              <a:t>——</a:t>
            </a:r>
            <a:r>
              <a:rPr lang="zh-CN" altLang="en-US" sz="2400">
                <a:latin typeface="Garamond" pitchFamily="18" charset="0"/>
                <a:ea typeface="宋体" panose="02010600030101010101" pitchFamily="2" charset="-122"/>
              </a:rPr>
              <a:t>测站数 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44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44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44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8" grpId="0"/>
      <p:bldP spid="344068" grpId="0"/>
      <p:bldP spid="34407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09" name="标题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r>
              <a:rPr lang="zh-CN" altLang="en-US"/>
              <a:t>水准测量的成果计算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774825" y="1125538"/>
            <a:ext cx="8642350" cy="5399088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defRPr/>
            </a:pPr>
            <a:r>
              <a:rPr kumimoji="0" lang="zh-CN" altLang="en-US" sz="3600" b="1" i="0" u="none" strike="noStrike" kern="0" cap="none" spc="0" normalizeH="0" baseline="0" noProof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水准路线成果整理包括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en-US" sz="3600" b="1" i="0" u="none" strike="noStrike" kern="0" cap="none" spc="0" normalizeH="0" baseline="0" noProof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（</a:t>
            </a:r>
            <a:r>
              <a:rPr kumimoji="0" lang="en-US" altLang="zh-CN" sz="3600" b="1" i="0" u="none" strike="noStrike" kern="0" cap="none" spc="0" normalizeH="0" baseline="0" noProof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kumimoji="0" lang="zh-CN" altLang="en-US" sz="3600" b="1" i="0" u="none" strike="noStrike" kern="0" cap="none" spc="0" normalizeH="0" baseline="0" noProof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）高程闭合差计算与校核；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en-US" sz="3600" b="1" i="0" u="none" strike="noStrike" kern="0" cap="none" spc="0" normalizeH="0" baseline="0" noProof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（</a:t>
            </a:r>
            <a:r>
              <a:rPr kumimoji="0" lang="en-US" altLang="zh-CN" sz="3600" b="1" i="0" u="none" strike="noStrike" kern="0" cap="none" spc="0" normalizeH="0" baseline="0" noProof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r>
              <a:rPr kumimoji="0" lang="zh-CN" altLang="en-US" sz="3600" b="1" i="0" u="none" strike="noStrike" kern="0" cap="none" spc="0" normalizeH="0" baseline="0" noProof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）高差闭合差分配，高差改正计算；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defRPr/>
            </a:pPr>
            <a:r>
              <a:rPr kumimoji="0" lang="zh-CN" altLang="en-US" sz="3600" b="1" i="0" u="none" strike="noStrike" kern="0" cap="none" spc="0" normalizeH="0" baseline="0" noProof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（</a:t>
            </a:r>
            <a:r>
              <a:rPr kumimoji="0" lang="en-US" altLang="zh-CN" sz="3600" b="1" i="0" u="none" strike="noStrike" kern="0" cap="none" spc="0" normalizeH="0" baseline="0" noProof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r>
              <a:rPr kumimoji="0" lang="zh-CN" altLang="en-US" sz="3600" b="1" i="0" u="none" strike="noStrike" kern="0" cap="none" spc="0" normalizeH="0" baseline="0" noProof="1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）计算各点高程。</a:t>
            </a:r>
          </a:p>
        </p:txBody>
      </p:sp>
      <p:sp>
        <p:nvSpPr>
          <p:cNvPr id="339981" name="Rectangle 13"/>
          <p:cNvSpPr/>
          <p:nvPr/>
        </p:nvSpPr>
        <p:spPr>
          <a:xfrm>
            <a:off x="1399540" y="4370070"/>
            <a:ext cx="8586788" cy="48736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  <a:buFont typeface="Wingdings" panose="05000000000000000000" pitchFamily="2" charset="2"/>
            </a:pPr>
            <a:r>
              <a:rPr lang="en-US" altLang="zh-CN" sz="240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        </a:t>
            </a:r>
            <a:r>
              <a:rPr lang="zh-CN" altLang="en-US" sz="240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对于闭合水准路线，有：</a:t>
            </a:r>
          </a:p>
        </p:txBody>
      </p:sp>
      <p:graphicFrame>
        <p:nvGraphicFramePr>
          <p:cNvPr id="339987" name="Object 19"/>
          <p:cNvGraphicFramePr>
            <a:graphicFrameLocks noChangeAspect="1"/>
          </p:cNvGraphicFramePr>
          <p:nvPr/>
        </p:nvGraphicFramePr>
        <p:xfrm>
          <a:off x="3302953" y="4857433"/>
          <a:ext cx="4422775" cy="660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2" imgW="1726565" imgH="254000" progId="Equation.3">
                  <p:embed/>
                </p:oleObj>
              </mc:Choice>
              <mc:Fallback>
                <p:oleObj r:id="rId2" imgW="1726565" imgH="2540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302953" y="4857433"/>
                        <a:ext cx="4422775" cy="6604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399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39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998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https://d.book118.com/417062151153006052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1613"/>
  <p:tag name="KSO_WM_UNIT_ID" val="custom20181613_1*i*2"/>
  <p:tag name="KSO_WM_UNIT_INDEX" val="2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1613"/>
  <p:tag name="KSO_WM_UNIT_CLEAR" val="0"/>
  <p:tag name="KSO_WM_UNIT_COMPATIBLE" val="0"/>
  <p:tag name="KSO_WM_UNIT_HIGHLIGHT" val="0"/>
  <p:tag name="KSO_WM_UNIT_ID" val="custom20181613_1*a*1"/>
  <p:tag name="KSO_WM_UNIT_INDEX" val="1"/>
  <p:tag name="KSO_WM_UNIT_ISCONTENTSTITLE" val="0"/>
  <p:tag name="KSO_WM_UNIT_LAYERLEVEL" val="1"/>
  <p:tag name="KSO_WM_UNIT_PRESET_TEXT" val="Business templates"/>
  <p:tag name="KSO_WM_UNIT_TYPE" val="a"/>
  <p:tag name="KSO_WM_UNIT_VALUE" val="11"/>
</p:tagLst>
</file>

<file path=ppt/tags/tag3.xml><?xml version="1.0" encoding="utf-8"?>
<p:tagLst xmlns:p="http://schemas.openxmlformats.org/presentationml/2006/main">
  <p:tag name="KSO_WM_UNIT_TABLE_BEAUTIFY" val="smartTable{abc12dfb-fa54-4728-aa08-90488f43cb23}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刘相法（2）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Times New Roman"/>
        <a:ea typeface="黑体"/>
        <a:cs typeface="Arial"/>
      </a:majorFont>
      <a:minorFont>
        <a:latin typeface="Times New Roman"/>
        <a:ea typeface="黑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Times New Roman</vt:lpstr>
      <vt:lpstr>黑体</vt:lpstr>
      <vt:lpstr>Wingdings</vt:lpstr>
      <vt:lpstr>楷体_GB2312</vt:lpstr>
      <vt:lpstr>宋体</vt:lpstr>
      <vt:lpstr>Verdana</vt:lpstr>
      <vt:lpstr>微软雅黑</vt:lpstr>
      <vt:lpstr>Symbol</vt:lpstr>
      <vt:lpstr>Garamond</vt:lpstr>
      <vt:lpstr>Office Theme</vt:lpstr>
      <vt:lpstr>PowerPoint Presentation</vt:lpstr>
      <vt:lpstr>水准路线</vt:lpstr>
      <vt:lpstr>水准路线</vt:lpstr>
      <vt:lpstr>水准测量的施测方法</vt:lpstr>
      <vt:lpstr>水准测量的施测方法</vt:lpstr>
      <vt:lpstr>水准测量的施测方法</vt:lpstr>
      <vt:lpstr>水准测量的施测方法</vt:lpstr>
      <vt:lpstr>水准测量的施测方法</vt:lpstr>
      <vt:lpstr>水准测量的施测方法</vt:lpstr>
      <vt:lpstr>水准测量的施测方法</vt:lpstr>
      <vt:lpstr>水准测量的施测方法</vt:lpstr>
      <vt:lpstr>水准测量的施测方法</vt:lpstr>
      <vt:lpstr>PowerPoint Presentation</vt:lpstr>
      <vt:lpstr>水准测量的成果计算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2024-09-26T12:38:05.555</cp:lastPrinted>
  <dcterms:created xsi:type="dcterms:W3CDTF">2024-09-26T04:38:05Z</dcterms:created>
  <dcterms:modified xsi:type="dcterms:W3CDTF">2024-09-26T04:38:08Z</dcterms:modified>
</cp:coreProperties>
</file>