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1817CD5-6607-48EE-85C9-70C38B9302A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3" name="PlaceHolder 1"/>
          <p:cNvSpPr>
            <a:spLocks noGrp="1"/>
          </p:cNvSpPr>
          <p:nvPr>
            <p:ph type="sldImg"/>
          </p:nvPr>
        </p:nvSpPr>
        <p:spPr>
          <a:xfrm>
            <a:off x="685800" y="1143000"/>
            <a:ext cx="5486040" cy="3085920"/>
          </a:xfrm>
          <a:prstGeom prst="rect">
            <a:avLst/>
          </a:prstGeom>
          <a:ln w="0">
            <a:noFill/>
          </a:ln>
        </p:spPr>
      </p:sp>
      <p:sp>
        <p:nvSpPr>
          <p:cNvPr id="69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6" name="PlaceHolder 1"/>
          <p:cNvSpPr>
            <a:spLocks noGrp="1"/>
          </p:cNvSpPr>
          <p:nvPr>
            <p:ph type="sldImg"/>
          </p:nvPr>
        </p:nvSpPr>
        <p:spPr>
          <a:xfrm>
            <a:off x="685800" y="1143000"/>
            <a:ext cx="5486040" cy="3085920"/>
          </a:xfrm>
          <a:prstGeom prst="rect">
            <a:avLst/>
          </a:prstGeom>
          <a:ln w="0">
            <a:noFill/>
          </a:ln>
        </p:spPr>
      </p:sp>
      <p:sp>
        <p:nvSpPr>
          <p:cNvPr id="69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9" name="PlaceHolder 1"/>
          <p:cNvSpPr>
            <a:spLocks noGrp="1"/>
          </p:cNvSpPr>
          <p:nvPr>
            <p:ph type="sldImg"/>
          </p:nvPr>
        </p:nvSpPr>
        <p:spPr>
          <a:xfrm>
            <a:off x="685800" y="1143000"/>
            <a:ext cx="5486040" cy="3085920"/>
          </a:xfrm>
          <a:prstGeom prst="rect">
            <a:avLst/>
          </a:prstGeom>
          <a:ln w="0">
            <a:noFill/>
          </a:ln>
        </p:spPr>
      </p:sp>
      <p:sp>
        <p:nvSpPr>
          <p:cNvPr id="70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2" name="PlaceHolder 1"/>
          <p:cNvSpPr>
            <a:spLocks noGrp="1"/>
          </p:cNvSpPr>
          <p:nvPr>
            <p:ph type="sldImg"/>
          </p:nvPr>
        </p:nvSpPr>
        <p:spPr>
          <a:xfrm>
            <a:off x="685800" y="1143000"/>
            <a:ext cx="5486040" cy="3085920"/>
          </a:xfrm>
          <a:prstGeom prst="rect">
            <a:avLst/>
          </a:prstGeom>
          <a:ln w="0">
            <a:noFill/>
          </a:ln>
        </p:spPr>
      </p:sp>
      <p:sp>
        <p:nvSpPr>
          <p:cNvPr id="70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5" name="PlaceHolder 1"/>
          <p:cNvSpPr>
            <a:spLocks noGrp="1"/>
          </p:cNvSpPr>
          <p:nvPr>
            <p:ph type="sldImg"/>
          </p:nvPr>
        </p:nvSpPr>
        <p:spPr>
          <a:xfrm>
            <a:off x="685800" y="1143000"/>
            <a:ext cx="5486040" cy="3085920"/>
          </a:xfrm>
          <a:prstGeom prst="rect">
            <a:avLst/>
          </a:prstGeom>
          <a:ln w="0">
            <a:noFill/>
          </a:ln>
        </p:spPr>
      </p:sp>
      <p:sp>
        <p:nvSpPr>
          <p:cNvPr id="70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8" name="PlaceHolder 1"/>
          <p:cNvSpPr>
            <a:spLocks noGrp="1"/>
          </p:cNvSpPr>
          <p:nvPr>
            <p:ph type="sldImg"/>
          </p:nvPr>
        </p:nvSpPr>
        <p:spPr>
          <a:xfrm>
            <a:off x="685800" y="1143000"/>
            <a:ext cx="5486040" cy="3085920"/>
          </a:xfrm>
          <a:prstGeom prst="rect">
            <a:avLst/>
          </a:prstGeom>
          <a:ln w="0">
            <a:noFill/>
          </a:ln>
        </p:spPr>
      </p:sp>
      <p:sp>
        <p:nvSpPr>
          <p:cNvPr id="70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1" name="PlaceHolder 1"/>
          <p:cNvSpPr>
            <a:spLocks noGrp="1"/>
          </p:cNvSpPr>
          <p:nvPr>
            <p:ph type="sldImg"/>
          </p:nvPr>
        </p:nvSpPr>
        <p:spPr>
          <a:xfrm>
            <a:off x="685800" y="1143000"/>
            <a:ext cx="5486040" cy="3085920"/>
          </a:xfrm>
          <a:prstGeom prst="rect">
            <a:avLst/>
          </a:prstGeom>
          <a:ln w="0">
            <a:noFill/>
          </a:ln>
        </p:spPr>
      </p:sp>
      <p:sp>
        <p:nvSpPr>
          <p:cNvPr id="71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D201FC-1EB0-4563-9CB1-03526F0D2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BADDAC-63A2-4621-9407-ABC998A29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F1C10D-AFFF-4594-BFF3-0F84B71F8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DD9E4F-1EE5-427A-8F60-915819448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ADF429-49AE-43E2-B8E4-A58872DE39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8D86B3-BB13-4891-BE5B-95E4DEDF8E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FCD7DE-E296-4B93-80D5-73E67DDA71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6093D-05AC-43DD-A8AB-83F4943BC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24F342-4CFB-4D33-AB79-4D054929A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AA834-E7DE-456B-B461-D25F9B1C9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FB02F-381B-4B79-A207-AB0CFF681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6703A10-7BD1-4BC5-A103-CB65FE8547A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13780BB-D27F-4D24-A6B3-1E5054040D8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02155034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儿科医师教学查房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31720" y="3364920"/>
            <a:ext cx="7678800" cy="39456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1</a:t>
            </a:r>
            <a:r>
              <a:rPr lang="zh-CN" sz="2400" b="1" strike="noStrike" spc="-1">
                <a:solidFill>
                  <a:srgbClr val="AF79DE"/>
                </a:solidFill>
                <a:latin typeface="微软雅黑"/>
                <a:ea typeface="微软雅黑"/>
              </a:rPr>
              <a:t>章  儿科医师教学查房简介</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2</a:t>
            </a:r>
            <a:r>
              <a:rPr lang="zh-CN" sz="2400" b="1" strike="noStrike" spc="-1">
                <a:solidFill>
                  <a:srgbClr val="AF79DE"/>
                </a:solidFill>
                <a:latin typeface="微软雅黑"/>
                <a:ea typeface="微软雅黑"/>
              </a:rPr>
              <a:t>章  儿科常见疾病查房</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3</a:t>
            </a:r>
            <a:r>
              <a:rPr lang="zh-CN" sz="2400" b="1" strike="noStrike" spc="-1">
                <a:solidFill>
                  <a:srgbClr val="AF79DE"/>
                </a:solidFill>
                <a:latin typeface="微软雅黑"/>
                <a:ea typeface="微软雅黑"/>
              </a:rPr>
              <a:t>章  儿科医师教学查房技巧</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4</a:t>
            </a:r>
            <a:r>
              <a:rPr lang="zh-CN" sz="2400" b="1" strike="noStrike" spc="-1">
                <a:solidFill>
                  <a:srgbClr val="AF79DE"/>
                </a:solidFill>
                <a:latin typeface="微软雅黑"/>
                <a:ea typeface="微软雅黑"/>
              </a:rPr>
              <a:t>章  儿科医师教学查房注意事项</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5</a:t>
            </a:r>
            <a:r>
              <a:rPr lang="zh-CN" sz="2400" b="1" strike="noStrike" spc="-1">
                <a:solidFill>
                  <a:srgbClr val="AF79DE"/>
                </a:solidFill>
                <a:latin typeface="微软雅黑"/>
                <a:ea typeface="微软雅黑"/>
              </a:rPr>
              <a:t>章  儿科医师教学查房案例分析</a:t>
            </a:r>
            <a:endParaRPr lang="en-US" sz="2400" b="0" strike="noStrike" spc="-1">
              <a:solidFill>
                <a:srgbClr val="000000"/>
              </a:solidFill>
              <a:latin typeface="Arial"/>
            </a:endParaRPr>
          </a:p>
          <a:p>
            <a:pPr defTabSz="914400">
              <a:lnSpc>
                <a:spcPct val="100000"/>
              </a:lnSpc>
            </a:pPr>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6</a:t>
            </a:r>
            <a:r>
              <a:rPr lang="zh-CN" sz="2400" b="1" strike="noStrike" spc="-1">
                <a:solidFill>
                  <a:srgbClr val="AF79DE"/>
                </a:solidFill>
                <a:latin typeface="微软雅黑"/>
                <a:ea typeface="微软雅黑"/>
              </a:rPr>
              <a:t>章  儿科医师教学查房总结</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儿科医师教学查房简介</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什么是儿科医师教学查房？</a:t>
            </a:r>
            <a:endParaRPr lang="en-US" sz="3000" b="0" strike="noStrike" spc="-1">
              <a:solidFill>
                <a:schemeClr val="dk1"/>
              </a:solidFill>
              <a:latin typeface="Arial"/>
            </a:endParaRPr>
          </a:p>
        </p:txBody>
      </p:sp>
      <p:sp>
        <p:nvSpPr>
          <p:cNvPr id="9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儿科医师教学查房是医师通过定期查房来监督并指导学生和住院医师在诊断和治疗方面的学习和工作。儿科医师在查房时需要特别关注儿童的生长发育和疾病特点，以确保提供给孩子们最专业和有效的医疗照顾。</a:t>
            </a:r>
            <a:endParaRPr lang="en-US" sz="1800" b="0" strike="noStrike" spc="-1">
              <a:solidFill>
                <a:srgbClr val="000000"/>
              </a:solidFill>
              <a:latin typeface="Arial"/>
            </a:endParaRPr>
          </a:p>
        </p:txBody>
      </p:sp>
      <p:grpSp>
        <p:nvGrpSpPr>
          <p:cNvPr id="93" name="Group 15"/>
          <p:cNvGrpSpPr/>
          <p:nvPr/>
        </p:nvGrpSpPr>
        <p:grpSpPr>
          <a:xfrm>
            <a:off x="435960" y="378720"/>
            <a:ext cx="515160" cy="439560"/>
            <a:chOff x="435960" y="378720"/>
            <a:chExt cx="515160" cy="439560"/>
          </a:xfrm>
        </p:grpSpPr>
        <p:sp>
          <p:nvSpPr>
            <p:cNvPr id="94"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5"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6"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7"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8"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9"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0"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1"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2"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3"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4"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1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2"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3"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4"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5"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6"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29"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查房的技巧</a:t>
            </a:r>
            <a:endParaRPr lang="en-US" sz="3600" b="0" strike="noStrike" spc="-1">
              <a:solidFill>
                <a:srgbClr val="000000"/>
              </a:solidFill>
              <a:latin typeface="Arial"/>
            </a:endParaRPr>
          </a:p>
        </p:txBody>
      </p:sp>
      <p:sp>
        <p:nvSpPr>
          <p:cNvPr id="13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进行儿科医师教学查房时，医师需要善于与家长沟通，深入了解儿童的病史和治疗情况，以制定更有效的治疗方案。此外，医师还需要细心观察儿童的表现，仔细检查体征，确保及时发现疾病变化，从而提供更好的医疗护理服务。</a:t>
            </a:r>
            <a:endParaRPr lang="en-US" sz="18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34" name="Group 15"/>
          <p:cNvGrpSpPr/>
          <p:nvPr/>
        </p:nvGrpSpPr>
        <p:grpSpPr>
          <a:xfrm>
            <a:off x="431640" y="396000"/>
            <a:ext cx="514800" cy="439200"/>
            <a:chOff x="431640" y="396000"/>
            <a:chExt cx="514800" cy="439200"/>
          </a:xfrm>
        </p:grpSpPr>
        <p:sp>
          <p:nvSpPr>
            <p:cNvPr id="135"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6"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7"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8"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9"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0"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1"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2"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3"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4"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5"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6"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7"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8"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9"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0"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1"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2"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3"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4"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56"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7"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8"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9"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6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观察儿童表现</a:t>
            </a:r>
            <a:endParaRPr lang="en-US" sz="2000" b="0" strike="noStrike" spc="-1">
              <a:solidFill>
                <a:srgbClr val="000000"/>
              </a:solidFill>
              <a:latin typeface="Arial"/>
            </a:endParaRPr>
          </a:p>
        </p:txBody>
      </p:sp>
      <p:sp>
        <p:nvSpPr>
          <p:cNvPr id="16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细心观察行为</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注意情绪变化</a:t>
            </a:r>
            <a:endParaRPr lang="en-US" sz="1600" b="0" strike="noStrike" spc="-1">
              <a:solidFill>
                <a:srgbClr val="000000"/>
              </a:solidFill>
              <a:latin typeface="Arial"/>
            </a:endParaRPr>
          </a:p>
        </p:txBody>
      </p:sp>
      <p:sp>
        <p:nvSpPr>
          <p:cNvPr id="16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检查体征</a:t>
            </a:r>
            <a:endParaRPr lang="en-US" sz="2000" b="0" strike="noStrike" spc="-1">
              <a:solidFill>
                <a:srgbClr val="000000"/>
              </a:solidFill>
              <a:latin typeface="Arial"/>
            </a:endParaRPr>
          </a:p>
        </p:txBody>
      </p:sp>
      <p:sp>
        <p:nvSpPr>
          <p:cNvPr id="16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测量体温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听诊心肺</a:t>
            </a:r>
            <a:endParaRPr lang="en-US" sz="1600" b="0" strike="noStrike" spc="-1">
              <a:solidFill>
                <a:srgbClr val="000000"/>
              </a:solidFill>
              <a:latin typeface="Arial"/>
            </a:endParaRPr>
          </a:p>
        </p:txBody>
      </p:sp>
      <p:sp>
        <p:nvSpPr>
          <p:cNvPr id="16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16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6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查房的技巧</a:t>
            </a:r>
            <a:endParaRPr lang="en-US" sz="3000" b="0" strike="noStrike" spc="-1">
              <a:solidFill>
                <a:schemeClr val="dk1"/>
              </a:solidFill>
              <a:latin typeface="Arial"/>
            </a:endParaRPr>
          </a:p>
        </p:txBody>
      </p:sp>
      <p:sp>
        <p:nvSpPr>
          <p:cNvPr id="17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与家长沟通</a:t>
            </a:r>
            <a:endParaRPr lang="en-US" sz="2000" b="0" strike="noStrike" spc="-1">
              <a:solidFill>
                <a:srgbClr val="000000"/>
              </a:solidFill>
              <a:latin typeface="Arial"/>
            </a:endParaRPr>
          </a:p>
        </p:txBody>
      </p:sp>
      <p:sp>
        <p:nvSpPr>
          <p:cNvPr id="17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深入了解病史</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了解治疗情况</a:t>
            </a:r>
            <a:endParaRPr lang="en-US" sz="1600" b="0" strike="noStrike" spc="-1">
              <a:solidFill>
                <a:srgbClr val="000000"/>
              </a:solidFill>
              <a:latin typeface="Arial"/>
            </a:endParaRPr>
          </a:p>
        </p:txBody>
      </p:sp>
      <p:grpSp>
        <p:nvGrpSpPr>
          <p:cNvPr id="173" name="Group 15"/>
          <p:cNvGrpSpPr/>
          <p:nvPr/>
        </p:nvGrpSpPr>
        <p:grpSpPr>
          <a:xfrm>
            <a:off x="435960" y="378720"/>
            <a:ext cx="515160" cy="439560"/>
            <a:chOff x="435960" y="378720"/>
            <a:chExt cx="515160" cy="439560"/>
          </a:xfrm>
        </p:grpSpPr>
        <p:sp>
          <p:nvSpPr>
            <p:cNvPr id="174"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5"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6"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7"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8"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9"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0"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1"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2"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3"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4"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5"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6"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7"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8"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9"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0"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1"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2"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3"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94"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195"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196"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197"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儿科常见疾病查房</a:t>
            </a:r>
            <a:endParaRPr lang="en-US" sz="40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上呼吸道感染</a:t>
            </a:r>
            <a:endParaRPr lang="en-US" sz="3600" b="0" strike="noStrike" spc="-1">
              <a:solidFill>
                <a:srgbClr val="000000"/>
              </a:solidFill>
              <a:latin typeface="Arial"/>
            </a:endParaRPr>
          </a:p>
        </p:txBody>
      </p:sp>
      <p:sp>
        <p:nvSpPr>
          <p:cNvPr id="21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儿童上呼吸道感染常见症状包括鼻塞、流涕和咳嗽。部分患者可能会出现发热、咽痛等症状。及时采取相应措施可有助于缓解症状和提高康复率。</a:t>
            </a:r>
            <a:endParaRPr lang="en-US" sz="1800" b="0" strike="noStrike" spc="-1">
              <a:solidFill>
                <a:srgbClr val="000000"/>
              </a:solidFill>
              <a:latin typeface="Arial"/>
            </a:endParaRPr>
          </a:p>
        </p:txBody>
      </p:sp>
      <p:sp>
        <p:nvSpPr>
          <p:cNvPr id="2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3" name="Group 15"/>
          <p:cNvGrpSpPr/>
          <p:nvPr/>
        </p:nvGrpSpPr>
        <p:grpSpPr>
          <a:xfrm>
            <a:off x="431640" y="396000"/>
            <a:ext cx="514800" cy="439200"/>
            <a:chOff x="431640" y="396000"/>
            <a:chExt cx="514800" cy="439200"/>
          </a:xfrm>
        </p:grpSpPr>
        <p:sp>
          <p:nvSpPr>
            <p:cNvPr id="21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35"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6"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7"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8"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39"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护理建议</a:t>
            </a:r>
            <a:endParaRPr lang="en-US" sz="2000" b="0" strike="noStrike" spc="-1">
              <a:solidFill>
                <a:srgbClr val="000000"/>
              </a:solidFill>
              <a:latin typeface="Arial"/>
            </a:endParaRPr>
          </a:p>
        </p:txBody>
      </p:sp>
      <p:sp>
        <p:nvSpPr>
          <p:cNvPr id="241"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保持皮肤清洁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避免过敏原接触</a:t>
            </a:r>
            <a:endParaRPr lang="en-US" sz="1600" b="0" strike="noStrike" spc="-1">
              <a:solidFill>
                <a:srgbClr val="000000"/>
              </a:solidFill>
              <a:latin typeface="Arial"/>
            </a:endParaRPr>
          </a:p>
        </p:txBody>
      </p:sp>
      <p:sp>
        <p:nvSpPr>
          <p:cNvPr id="242"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3"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用药情况</a:t>
            </a:r>
            <a:endParaRPr lang="en-US" sz="2000" b="0" strike="noStrike" spc="-1">
              <a:solidFill>
                <a:srgbClr val="000000"/>
              </a:solidFill>
              <a:latin typeface="Arial"/>
            </a:endParaRPr>
          </a:p>
        </p:txBody>
      </p:sp>
      <p:sp>
        <p:nvSpPr>
          <p:cNvPr id="244"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局部激素</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抗组织胺药物</a:t>
            </a:r>
            <a:endParaRPr lang="en-US" sz="1600" b="0" strike="noStrike" spc="-1">
              <a:solidFill>
                <a:srgbClr val="000000"/>
              </a:solidFill>
              <a:latin typeface="Arial"/>
            </a:endParaRPr>
          </a:p>
        </p:txBody>
      </p:sp>
      <p:sp>
        <p:nvSpPr>
          <p:cNvPr id="245"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6"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247"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4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儿童皮炎</a:t>
            </a:r>
            <a:endParaRPr lang="en-US" sz="3000" b="0" strike="noStrike" spc="-1">
              <a:solidFill>
                <a:schemeClr val="dk1"/>
              </a:solidFill>
              <a:latin typeface="Arial"/>
            </a:endParaRPr>
          </a:p>
        </p:txBody>
      </p:sp>
      <p:sp>
        <p:nvSpPr>
          <p:cNvPr id="249"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常见表现</a:t>
            </a:r>
            <a:endParaRPr lang="en-US" sz="2000" b="0" strike="noStrike" spc="-1">
              <a:solidFill>
                <a:srgbClr val="000000"/>
              </a:solidFill>
              <a:latin typeface="Arial"/>
            </a:endParaRPr>
          </a:p>
        </p:txBody>
      </p:sp>
      <p:sp>
        <p:nvSpPr>
          <p:cNvPr id="251"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皮疹</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瘙痒</a:t>
            </a:r>
            <a:endParaRPr lang="en-US" sz="1600" b="0" strike="noStrike" spc="-1">
              <a:solidFill>
                <a:srgbClr val="000000"/>
              </a:solidFill>
              <a:latin typeface="Arial"/>
            </a:endParaRPr>
          </a:p>
        </p:txBody>
      </p:sp>
      <p:grpSp>
        <p:nvGrpSpPr>
          <p:cNvPr id="252" name="Group 15"/>
          <p:cNvGrpSpPr/>
          <p:nvPr/>
        </p:nvGrpSpPr>
        <p:grpSpPr>
          <a:xfrm>
            <a:off x="435960" y="378720"/>
            <a:ext cx="515160" cy="439560"/>
            <a:chOff x="435960" y="378720"/>
            <a:chExt cx="515160" cy="439560"/>
          </a:xfrm>
        </p:grpSpPr>
        <p:sp>
          <p:nvSpPr>
            <p:cNvPr id="253"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4"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5"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6"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7"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8"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9"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0"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1"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2"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3"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4"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5"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6"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7"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8"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9"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0"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1"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2"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73"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274"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275"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76"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77"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总结</a:t>
            </a:r>
            <a:endParaRPr lang="en-US" sz="3000" b="0" strike="noStrike" spc="-1">
              <a:solidFill>
                <a:schemeClr val="dk1"/>
              </a:solidFill>
              <a:latin typeface="Arial"/>
            </a:endParaRPr>
          </a:p>
        </p:txBody>
      </p:sp>
      <p:sp>
        <p:nvSpPr>
          <p:cNvPr id="278"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查房时要注意儿童常见病症的诊断和治疗，及时干预可以减少并发症的发生，提高患儿的生活质量。医师需要关注患儿的饮食、护理和药物使用情况，个性化治疗方案更有利于患儿的康复。</a:t>
            </a:r>
            <a:endParaRPr lang="en-US" sz="1800" b="0" strike="noStrike" spc="-1">
              <a:solidFill>
                <a:srgbClr val="000000"/>
              </a:solidFill>
              <a:latin typeface="Arial"/>
            </a:endParaRPr>
          </a:p>
        </p:txBody>
      </p:sp>
      <p:grpSp>
        <p:nvGrpSpPr>
          <p:cNvPr id="279" name="Group 15"/>
          <p:cNvGrpSpPr/>
          <p:nvPr/>
        </p:nvGrpSpPr>
        <p:grpSpPr>
          <a:xfrm>
            <a:off x="435960" y="378720"/>
            <a:ext cx="515160" cy="439560"/>
            <a:chOff x="435960" y="378720"/>
            <a:chExt cx="515160" cy="439560"/>
          </a:xfrm>
        </p:grpSpPr>
        <p:sp>
          <p:nvSpPr>
            <p:cNvPr id="280"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1"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2"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3"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4"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5"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6"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7"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8"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9"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0"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1"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2"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3"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4"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5"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6"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7"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8"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9"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00"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1"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2"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3"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4"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5"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6"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7"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0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儿科医师教学查房技巧</a:t>
            </a:r>
            <a:endParaRPr lang="en-US" sz="4000" b="0" strike="noStrike" spc="-1">
              <a:solidFill>
                <a:schemeClr val="dk1"/>
              </a:solidFill>
              <a:latin typeface="Arial"/>
            </a:endParaRPr>
          </a:p>
        </p:txBody>
      </p:sp>
      <p:sp>
        <p:nvSpPr>
          <p:cNvPr id="3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1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1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检查技巧</a:t>
            </a:r>
            <a:endParaRPr lang="en-US" sz="3600" b="0" strike="noStrike" spc="-1">
              <a:solidFill>
                <a:srgbClr val="000000"/>
              </a:solidFill>
              <a:latin typeface="Arial"/>
            </a:endParaRPr>
          </a:p>
        </p:txBody>
      </p:sp>
      <p:sp>
        <p:nvSpPr>
          <p:cNvPr id="32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在进行查房时，儿科医师需要特别注意体格检查的细致和全面性。同时，了解常见检查方法的操作步骤和注意事项是非常重要的。</a:t>
            </a:r>
            <a:endParaRPr lang="en-US" sz="1800" b="0" strike="noStrike" spc="-1">
              <a:solidFill>
                <a:srgbClr val="000000"/>
              </a:solidFill>
              <a:latin typeface="Arial"/>
            </a:endParaRPr>
          </a:p>
        </p:txBody>
      </p:sp>
      <p:sp>
        <p:nvSpPr>
          <p:cNvPr id="3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23" name="Group 15"/>
          <p:cNvGrpSpPr/>
          <p:nvPr/>
        </p:nvGrpSpPr>
        <p:grpSpPr>
          <a:xfrm>
            <a:off x="431640" y="396000"/>
            <a:ext cx="514800" cy="439200"/>
            <a:chOff x="431640" y="396000"/>
            <a:chExt cx="514800" cy="439200"/>
          </a:xfrm>
        </p:grpSpPr>
        <p:sp>
          <p:nvSpPr>
            <p:cNvPr id="32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4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5"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04</a:t>
            </a:r>
            <a:endParaRPr lang="en-US" sz="6600" b="0" strike="noStrike" spc="148">
              <a:solidFill>
                <a:schemeClr val="dk1">
                  <a:lumMod val="65000"/>
                  <a:lumOff val="35000"/>
                </a:schemeClr>
              </a:solidFill>
              <a:latin typeface="Arial"/>
            </a:endParaRPr>
          </a:p>
        </p:txBody>
      </p:sp>
      <p:sp>
        <p:nvSpPr>
          <p:cNvPr id="346"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4</a:t>
            </a:r>
            <a:r>
              <a:rPr lang="zh-CN" sz="4000" b="1" strike="noStrike" spc="299">
                <a:solidFill>
                  <a:schemeClr val="dk1"/>
                </a:solidFill>
                <a:latin typeface="Arial"/>
                <a:ea typeface="微软雅黑"/>
              </a:rPr>
              <a:t>章 儿科医师教学查房注意事项</a:t>
            </a:r>
            <a:endParaRPr lang="en-US" sz="4000" b="0" strike="noStrike" spc="-1">
              <a:solidFill>
                <a:schemeClr val="dk1"/>
              </a:solidFill>
              <a:latin typeface="Arial"/>
            </a:endParaRPr>
          </a:p>
        </p:txBody>
      </p:sp>
      <p:sp>
        <p:nvSpPr>
          <p:cNvPr id="34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https://d.book118.com/417102155034006054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儿科医师教学查房</vt:lpstr>
      <vt:lpstr>目录</vt:lpstr>
      <vt:lpstr>第1章 儿科医师教学查房简介</vt:lpstr>
      <vt:lpstr>什么是儿科医师教学查房？</vt:lpstr>
      <vt:lpstr> </vt:lpstr>
      <vt:lpstr>查房的技巧</vt:lpstr>
      <vt:lpstr>第2章 儿科常见疾病查房</vt:lpstr>
      <vt:lpstr> </vt:lpstr>
      <vt:lpstr>儿童皮炎</vt:lpstr>
      <vt:lpstr>总结</vt:lpstr>
      <vt:lpstr>第3章 儿科医师教学查房技巧</vt:lpstr>
      <vt:lpstr> </vt:lpstr>
      <vt:lpstr>第4章 儿科医师教学查房注意事项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2024-09-28T10:33:43.537</cp:lastPrinted>
  <dcterms:created xsi:type="dcterms:W3CDTF">2024-09-28T02:33:43Z</dcterms:created>
  <dcterms:modified xsi:type="dcterms:W3CDTF">2024-09-28T02:33:45Z</dcterms:modified>
</cp:coreProperties>
</file>