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1895E-072D-4E67-807A-7DA19F8B2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BD54C-581A-40B0-B12E-8038CEDC0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8318F-BFD7-4B9B-B06E-D4C3FD2A8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8B976-C6CE-4FAD-A7B7-E1A45F025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D8B72-D489-4D06-A564-5D8D1EB2E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DE060-4C61-4979-A2DB-89C99A7F7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1EC06D-D488-44B2-9F4B-5C6959DF0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935C6-22A6-40CC-A69A-DD5379A5F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FAB40-DBAF-438E-A4DE-B85537A46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EEB4C-5B8F-4A5F-8B49-4D34CB874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A2D74-BFF3-48E2-8C48-7E69501C5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29235" y="-59203"/>
            <a:ext cx="10176510" cy="2536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7030A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FF000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7030A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F000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7030A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7030A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29235" y="54609"/>
            <a:ext cx="2057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7030A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87600" y="2718435"/>
            <a:ext cx="7797800" cy="16713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FF0000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308360" y="6392422"/>
            <a:ext cx="230504" cy="1676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240220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70325" y="516890"/>
            <a:ext cx="49022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spc="-15">
                <a:solidFill>
                  <a:srgbClr val="FFFF00"/>
                </a:solidFill>
              </a:rPr>
              <a:t>梦回繁华</a:t>
            </a:r>
            <a:endParaRPr sz="960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5026659" y="2708519"/>
            <a:ext cx="2571115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800" b="1">
                <a:solidFill>
                  <a:srgbClr val="27F9F2"/>
                </a:solidFill>
                <a:latin typeface="微软雅黑"/>
                <a:cs typeface="微软雅黑"/>
              </a:rPr>
              <a:t>毛</a:t>
            </a:r>
            <a:r>
              <a:rPr sz="8800" b="1" spc="-180">
                <a:solidFill>
                  <a:srgbClr val="27F9F2"/>
                </a:solidFill>
                <a:latin typeface="微软雅黑"/>
                <a:cs typeface="微软雅黑"/>
              </a:rPr>
              <a:t> </a:t>
            </a:r>
            <a:r>
              <a:rPr sz="8800" b="1" spc="-50">
                <a:solidFill>
                  <a:srgbClr val="27F9F2"/>
                </a:solidFill>
                <a:latin typeface="微软雅黑"/>
                <a:cs typeface="微软雅黑"/>
              </a:rPr>
              <a:t>宁</a:t>
            </a:r>
            <a:endParaRPr sz="8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51925" y="5906072"/>
            <a:ext cx="256667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solidFill>
                  <a:srgbClr val="0000FF"/>
                </a:solidFill>
                <a:latin typeface="Arial"/>
                <a:cs typeface="Arial"/>
              </a:rPr>
              <a:t>2023/10/10</a:t>
            </a:r>
            <a:endParaRPr sz="40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2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1871345" y="1251267"/>
            <a:ext cx="8255000" cy="3317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 algn="just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在我国灿烂的艺术瑰宝中，《清明上河图》是一颗璀璨的明珠，有人称它为我国宋代的小百科全书。它是中国十大传世名画之一，是一件国家文物。这幅图到底画了什么？有什么特点？今天让我们一起学习《梦回繁华》来了解这幅名画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导入新课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3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289810" y="979487"/>
            <a:ext cx="8026400" cy="5191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1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、了解课文主要内容，理清文章的结构</a:t>
            </a:r>
            <a:r>
              <a:rPr sz="3600" b="1" spc="-20">
                <a:solidFill>
                  <a:srgbClr val="0000FF"/>
                </a:solidFill>
                <a:latin typeface="微软雅黑"/>
                <a:cs typeface="微软雅黑"/>
              </a:rPr>
              <a:t>层次。</a:t>
            </a:r>
            <a:endParaRPr sz="36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  <a:spcBef>
                <a:spcPts val="600"/>
              </a:spcBef>
            </a:pP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2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、把握文章的说明顺序；分析文章的说明方法，理解其在文中的作用。</a:t>
            </a:r>
            <a:endParaRPr sz="36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  <a:spcBef>
                <a:spcPts val="600"/>
              </a:spcBef>
            </a:pP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3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、品味准确、典雅且富有韵味的语言特</a:t>
            </a:r>
            <a:r>
              <a:rPr sz="3600" b="1" spc="-25">
                <a:solidFill>
                  <a:srgbClr val="0000FF"/>
                </a:solidFill>
                <a:latin typeface="微软雅黑"/>
                <a:cs typeface="微软雅黑"/>
              </a:rPr>
              <a:t>点。</a:t>
            </a:r>
            <a:endParaRPr sz="3600">
              <a:latin typeface="微软雅黑"/>
              <a:cs typeface="微软雅黑"/>
            </a:endParaRPr>
          </a:p>
          <a:p>
            <a:pPr marL="12700" marR="5080" algn="just">
              <a:lnSpc>
                <a:spcPct val="100000"/>
              </a:lnSpc>
              <a:spcBef>
                <a:spcPts val="600"/>
              </a:spcBef>
            </a:pP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4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、了解《清明上河图》的伟大成就，认识我国古代高超的艺术水平， 感受前人的非凡智慧与杰出创造。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学习目标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4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129790" y="1422400"/>
            <a:ext cx="8026400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毛宁，作家，于</a:t>
            </a: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1975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年</a:t>
            </a: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12</a:t>
            </a:r>
            <a:r>
              <a:rPr sz="3600" b="1" spc="-15">
                <a:solidFill>
                  <a:srgbClr val="0000FF"/>
                </a:solidFill>
                <a:latin typeface="微软雅黑"/>
                <a:cs typeface="微软雅黑"/>
              </a:rPr>
              <a:t>月出生在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浙江舟山。大学就读学校是中国美术学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院，专业是美术学，于</a:t>
            </a: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2003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年</a:t>
            </a: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6</a:t>
            </a:r>
            <a:r>
              <a:rPr sz="3600" b="1" spc="-15">
                <a:solidFill>
                  <a:srgbClr val="0000FF"/>
                </a:solidFill>
                <a:latin typeface="微软雅黑"/>
                <a:cs typeface="微软雅黑"/>
              </a:rPr>
              <a:t>月毕业。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毕业后，曾担任浙江财经大学艺术系副教授，主要教授中外美术史、现代设计史、中外建筑史、美术鉴赏、建筑赏析</a:t>
            </a:r>
            <a:r>
              <a:rPr sz="3600" b="1" spc="-15">
                <a:solidFill>
                  <a:srgbClr val="0000FF"/>
                </a:solidFill>
                <a:latin typeface="微软雅黑"/>
                <a:cs typeface="微软雅黑"/>
              </a:rPr>
              <a:t>等课程。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作者简介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5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1718945" y="796607"/>
            <a:ext cx="9169400" cy="5511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 algn="just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《清明上河图》系宋代名画，此画距今近</a:t>
            </a:r>
            <a:r>
              <a:rPr sz="3600" b="1" spc="-50">
                <a:solidFill>
                  <a:srgbClr val="0000FF"/>
                </a:solidFill>
                <a:latin typeface="微软雅黑"/>
                <a:cs typeface="微软雅黑"/>
              </a:rPr>
              <a:t> </a:t>
            </a: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900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多年历史。画纵</a:t>
            </a:r>
            <a:r>
              <a:rPr sz="3600" b="1" spc="-130">
                <a:solidFill>
                  <a:srgbClr val="0000FF"/>
                </a:solidFill>
                <a:latin typeface="微软雅黑"/>
                <a:cs typeface="微软雅黑"/>
              </a:rPr>
              <a:t>24.8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厘米、横</a:t>
            </a:r>
            <a:r>
              <a:rPr sz="3600" b="1" spc="-200">
                <a:solidFill>
                  <a:srgbClr val="0000FF"/>
                </a:solidFill>
                <a:latin typeface="微软雅黑"/>
                <a:cs typeface="微软雅黑"/>
              </a:rPr>
              <a:t>528.7</a:t>
            </a:r>
            <a:r>
              <a:rPr sz="3600" b="1" spc="-20">
                <a:solidFill>
                  <a:srgbClr val="0000FF"/>
                </a:solidFill>
                <a:latin typeface="微软雅黑"/>
                <a:cs typeface="微软雅黑"/>
              </a:rPr>
              <a:t>厘米，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作者采用了俯渺法描绘全图，描绘了京城汴梁从城郊、汴河到城内街市的繁华景象。全图规模宏大，结构严谨，构图起伏有序，笔墨技巧兼工带写，人物生动传神。画中细致地描绘了汴河上舟船往复，飞虹卧波；店铺林立，人群熙熙攘攘的繁华景象。人物生动传神，牲畜、房舍、舟船、城郭、桥梁、树木、河流等至臻</a:t>
            </a: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至妙，惟妙惟肖。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作品简介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6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3054350" y="246964"/>
            <a:ext cx="3911600" cy="6306820"/>
          </a:xfrm>
          <a:prstGeom prst="rect">
            <a:avLst/>
          </a:prstGeom>
        </p:spPr>
        <p:txBody>
          <a:bodyPr vert="horz" wrap="square" lIns="0" tIns="135255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1065"/>
              </a:spcBef>
            </a:pP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中国十大传世名画</a:t>
            </a:r>
            <a:endParaRPr sz="3600">
              <a:latin typeface="微软雅黑"/>
              <a:cs typeface="微软雅黑"/>
            </a:endParaRPr>
          </a:p>
          <a:p>
            <a:pPr marL="1156335" indent="-1143635">
              <a:lnSpc>
                <a:spcPct val="100000"/>
              </a:lnSpc>
              <a:spcBef>
                <a:spcPts val="969"/>
              </a:spcBef>
              <a:buSzPct val="97222"/>
              <a:buAutoNum type="arabicPlain"/>
              <a:tabLst>
                <a:tab pos="1156335"/>
              </a:tabLst>
            </a:pPr>
            <a:r>
              <a:rPr sz="3600" b="1" spc="-15">
                <a:solidFill>
                  <a:srgbClr val="0000FF"/>
                </a:solidFill>
                <a:latin typeface="微软雅黑"/>
                <a:cs typeface="微软雅黑"/>
              </a:rPr>
              <a:t>洛神赋图</a:t>
            </a:r>
            <a:endParaRPr sz="3600">
              <a:latin typeface="微软雅黑"/>
              <a:cs typeface="微软雅黑"/>
            </a:endParaRPr>
          </a:p>
          <a:p>
            <a:pPr marL="1156335" indent="-1143635">
              <a:lnSpc>
                <a:spcPct val="100000"/>
              </a:lnSpc>
              <a:buSzPct val="97222"/>
              <a:buAutoNum type="arabicPlain"/>
              <a:tabLst>
                <a:tab pos="1156335"/>
              </a:tabLst>
            </a:pP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清明上河图</a:t>
            </a:r>
            <a:endParaRPr sz="3600">
              <a:latin typeface="微软雅黑"/>
              <a:cs typeface="微软雅黑"/>
            </a:endParaRPr>
          </a:p>
          <a:p>
            <a:pPr marL="1156335" indent="-1143635">
              <a:lnSpc>
                <a:spcPct val="100000"/>
              </a:lnSpc>
              <a:buSzPct val="97222"/>
              <a:buAutoNum type="arabicPlain"/>
              <a:tabLst>
                <a:tab pos="1156335"/>
              </a:tabLst>
            </a:pP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富春山居图</a:t>
            </a:r>
            <a:endParaRPr sz="3600">
              <a:latin typeface="微软雅黑"/>
              <a:cs typeface="微软雅黑"/>
            </a:endParaRPr>
          </a:p>
          <a:p>
            <a:pPr marL="1156335" indent="-1143635">
              <a:lnSpc>
                <a:spcPct val="100000"/>
              </a:lnSpc>
              <a:buSzPct val="97222"/>
              <a:buAutoNum type="arabicPlain"/>
              <a:tabLst>
                <a:tab pos="1156335"/>
              </a:tabLst>
            </a:pP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汉宫春晓图</a:t>
            </a:r>
            <a:endParaRPr sz="3600">
              <a:latin typeface="微软雅黑"/>
              <a:cs typeface="微软雅黑"/>
            </a:endParaRPr>
          </a:p>
          <a:p>
            <a:pPr marL="1156335" indent="-1143635">
              <a:lnSpc>
                <a:spcPct val="100000"/>
              </a:lnSpc>
              <a:buSzPct val="97222"/>
              <a:buAutoNum type="arabicPlain"/>
              <a:tabLst>
                <a:tab pos="1156335"/>
              </a:tabLst>
            </a:pPr>
            <a:r>
              <a:rPr sz="3600" b="1" spc="-20">
                <a:solidFill>
                  <a:srgbClr val="0000FF"/>
                </a:solidFill>
                <a:latin typeface="微软雅黑"/>
                <a:cs typeface="微软雅黑"/>
              </a:rPr>
              <a:t>百骏图</a:t>
            </a:r>
            <a:endParaRPr sz="3600">
              <a:latin typeface="微软雅黑"/>
              <a:cs typeface="微软雅黑"/>
            </a:endParaRPr>
          </a:p>
          <a:p>
            <a:pPr marL="1156335" indent="-1143635">
              <a:lnSpc>
                <a:spcPct val="100000"/>
              </a:lnSpc>
              <a:buSzPct val="97222"/>
              <a:buAutoNum type="arabicPlain"/>
              <a:tabLst>
                <a:tab pos="1156335"/>
              </a:tabLst>
            </a:pPr>
            <a:r>
              <a:rPr sz="3600" b="1" spc="-20">
                <a:solidFill>
                  <a:srgbClr val="0000FF"/>
                </a:solidFill>
                <a:latin typeface="微软雅黑"/>
                <a:cs typeface="微软雅黑"/>
              </a:rPr>
              <a:t>步辇图</a:t>
            </a:r>
            <a:endParaRPr sz="3600">
              <a:latin typeface="微软雅黑"/>
              <a:cs typeface="微软雅黑"/>
            </a:endParaRPr>
          </a:p>
          <a:p>
            <a:pPr marL="1156335" indent="-1143635">
              <a:lnSpc>
                <a:spcPct val="100000"/>
              </a:lnSpc>
              <a:buSzPct val="97222"/>
              <a:buAutoNum type="arabicPlain"/>
              <a:tabLst>
                <a:tab pos="1156335"/>
              </a:tabLst>
            </a:pP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唐宫仕女图</a:t>
            </a:r>
            <a:endParaRPr sz="3600">
              <a:latin typeface="微软雅黑"/>
              <a:cs typeface="微软雅黑"/>
            </a:endParaRPr>
          </a:p>
          <a:p>
            <a:pPr marL="1156335" indent="-1143635">
              <a:lnSpc>
                <a:spcPct val="100000"/>
              </a:lnSpc>
              <a:buSzPct val="97222"/>
              <a:buAutoNum type="arabicPlain"/>
              <a:tabLst>
                <a:tab pos="1156335"/>
              </a:tabLst>
            </a:pPr>
            <a:r>
              <a:rPr sz="3600" b="1" spc="-20">
                <a:solidFill>
                  <a:srgbClr val="0000FF"/>
                </a:solidFill>
                <a:latin typeface="微软雅黑"/>
                <a:cs typeface="微软雅黑"/>
              </a:rPr>
              <a:t>五牛图</a:t>
            </a:r>
            <a:endParaRPr sz="3600">
              <a:latin typeface="微软雅黑"/>
              <a:cs typeface="微软雅黑"/>
            </a:endParaRPr>
          </a:p>
          <a:p>
            <a:pPr marL="1156335" indent="-1143635">
              <a:lnSpc>
                <a:spcPct val="100000"/>
              </a:lnSpc>
              <a:buSzPct val="97222"/>
              <a:buAutoNum type="arabicPlain"/>
              <a:tabLst>
                <a:tab pos="1156335"/>
              </a:tabLst>
            </a:pP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韩熙载夜宴图</a:t>
            </a:r>
            <a:endParaRPr sz="3600">
              <a:latin typeface="微软雅黑"/>
              <a:cs typeface="微软雅黑"/>
            </a:endParaRPr>
          </a:p>
          <a:p>
            <a:pPr marL="1384935" indent="-1372235">
              <a:lnSpc>
                <a:spcPct val="100000"/>
              </a:lnSpc>
              <a:buSzPct val="97222"/>
              <a:buAutoNum type="arabicPlain"/>
              <a:tabLst>
                <a:tab pos="1384935"/>
              </a:tabLst>
            </a:pP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千里江山图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3840" y="48895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知识链接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50465" y="729089"/>
            <a:ext cx="2311400" cy="4963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汴(biàn)</a:t>
            </a:r>
            <a:r>
              <a:rPr sz="3600" b="1" spc="-50">
                <a:solidFill>
                  <a:srgbClr val="0000FF"/>
                </a:solidFill>
                <a:latin typeface="微软雅黑"/>
                <a:cs typeface="微软雅黑"/>
              </a:rPr>
              <a:t>梁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冗(</a:t>
            </a: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rǒnɡ) 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沉檀</a:t>
            </a:r>
            <a:r>
              <a:rPr sz="3600" b="1" spc="40">
                <a:solidFill>
                  <a:srgbClr val="0000FF"/>
                </a:solidFill>
                <a:latin typeface="微软雅黑"/>
                <a:cs typeface="微软雅黑"/>
              </a:rPr>
              <a:t>(tán)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枢</a:t>
            </a:r>
            <a:r>
              <a:rPr sz="3600" b="1" spc="-65">
                <a:solidFill>
                  <a:srgbClr val="0000FF"/>
                </a:solidFill>
                <a:latin typeface="微软雅黑"/>
                <a:cs typeface="微软雅黑"/>
              </a:rPr>
              <a:t>(shū)</a:t>
            </a:r>
            <a:r>
              <a:rPr sz="3600" b="1" spc="-50">
                <a:solidFill>
                  <a:srgbClr val="0000FF"/>
                </a:solidFill>
                <a:latin typeface="微软雅黑"/>
                <a:cs typeface="微软雅黑"/>
              </a:rPr>
              <a:t>纽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遒</a:t>
            </a:r>
            <a:r>
              <a:rPr sz="3600" b="1" spc="65">
                <a:solidFill>
                  <a:srgbClr val="0000FF"/>
                </a:solidFill>
                <a:latin typeface="微软雅黑"/>
                <a:cs typeface="微软雅黑"/>
              </a:rPr>
              <a:t>(qiú)</a:t>
            </a:r>
            <a:r>
              <a:rPr sz="3600" b="1" spc="-50">
                <a:solidFill>
                  <a:srgbClr val="0000FF"/>
                </a:solidFill>
                <a:latin typeface="微软雅黑"/>
                <a:cs typeface="微软雅黑"/>
              </a:rPr>
              <a:t>劲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纤(qiàn</a:t>
            </a:r>
            <a:r>
              <a:rPr sz="3600" b="1" spc="-25">
                <a:solidFill>
                  <a:srgbClr val="0000FF"/>
                </a:solidFill>
                <a:latin typeface="微软雅黑"/>
                <a:cs typeface="微软雅黑"/>
              </a:rPr>
              <a:t>)夫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565265" y="729089"/>
            <a:ext cx="3454400" cy="4963160"/>
          </a:xfrm>
          <a:prstGeom prst="rect">
            <a:avLst/>
          </a:prstGeom>
        </p:spPr>
        <p:txBody>
          <a:bodyPr vert="horz" wrap="square" lIns="0" tIns="2870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60"/>
              </a:spcBef>
            </a:pP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徽</a:t>
            </a:r>
            <a:r>
              <a:rPr sz="3600" b="1" spc="85">
                <a:solidFill>
                  <a:srgbClr val="0000FF"/>
                </a:solidFill>
                <a:latin typeface="微软雅黑"/>
                <a:cs typeface="微软雅黑"/>
              </a:rPr>
              <a:t>(huī)</a:t>
            </a:r>
            <a:r>
              <a:rPr sz="3600" b="1" spc="-50">
                <a:solidFill>
                  <a:srgbClr val="0000FF"/>
                </a:solidFill>
                <a:latin typeface="微软雅黑"/>
                <a:cs typeface="微软雅黑"/>
              </a:rPr>
              <a:t>宗</a:t>
            </a:r>
            <a:endParaRPr sz="3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160"/>
              </a:spcBef>
            </a:pP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跋</a:t>
            </a:r>
            <a:r>
              <a:rPr sz="3600" b="1" spc="-45">
                <a:solidFill>
                  <a:srgbClr val="0000FF"/>
                </a:solidFill>
                <a:latin typeface="微软雅黑"/>
                <a:cs typeface="微软雅黑"/>
              </a:rPr>
              <a:t>(bá)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涉</a:t>
            </a: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(shè)</a:t>
            </a:r>
            <a:endParaRPr sz="3600">
              <a:latin typeface="微软雅黑"/>
              <a:cs typeface="微软雅黑"/>
            </a:endParaRPr>
          </a:p>
          <a:p>
            <a:pPr marL="12700" marR="462915">
              <a:lnSpc>
                <a:spcPct val="150000"/>
              </a:lnSpc>
            </a:pP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舳</a:t>
            </a:r>
            <a:r>
              <a:rPr sz="3600" b="1" spc="-80">
                <a:solidFill>
                  <a:srgbClr val="0000FF"/>
                </a:solidFill>
                <a:latin typeface="微软雅黑"/>
                <a:cs typeface="微软雅黑"/>
              </a:rPr>
              <a:t>(zhú)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舻</a:t>
            </a:r>
            <a:r>
              <a:rPr sz="3600" b="1" spc="225">
                <a:solidFill>
                  <a:srgbClr val="0000FF"/>
                </a:solidFill>
                <a:latin typeface="微软雅黑"/>
                <a:cs typeface="微软雅黑"/>
              </a:rPr>
              <a:t>(lú)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无暇</a:t>
            </a:r>
            <a:r>
              <a:rPr sz="3600" b="1" spc="165">
                <a:solidFill>
                  <a:srgbClr val="0000FF"/>
                </a:solidFill>
                <a:latin typeface="微软雅黑"/>
                <a:cs typeface="微软雅黑"/>
              </a:rPr>
              <a:t>(xiá)</a:t>
            </a:r>
            <a:endParaRPr sz="3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摩肩接踵</a:t>
            </a:r>
            <a:r>
              <a:rPr sz="3600" b="1" spc="-225">
                <a:solidFill>
                  <a:srgbClr val="0000FF"/>
                </a:solidFill>
                <a:latin typeface="微软雅黑"/>
                <a:cs typeface="微软雅黑"/>
              </a:rPr>
              <a:t>(zhǒng)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络绎</a:t>
            </a:r>
            <a:r>
              <a:rPr sz="3600" b="1" spc="310">
                <a:solidFill>
                  <a:srgbClr val="0000FF"/>
                </a:solidFill>
                <a:latin typeface="微软雅黑"/>
                <a:cs typeface="微软雅黑"/>
              </a:rPr>
              <a:t>(yì)</a:t>
            </a:r>
            <a:r>
              <a:rPr sz="3600" b="1" spc="-25">
                <a:solidFill>
                  <a:srgbClr val="0000FF"/>
                </a:solidFill>
                <a:latin typeface="微软雅黑"/>
                <a:cs typeface="微软雅黑"/>
              </a:rPr>
              <a:t>不绝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字音字形</a:t>
            </a: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6273800" y="6108700"/>
            <a:ext cx="19050" cy="1905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1631950" y="1070927"/>
            <a:ext cx="10541000" cy="4963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6228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①春寒料峭：形容春天异常寒冷的天气。料峭，微</a:t>
            </a:r>
            <a:r>
              <a:rPr sz="3600" b="1" spc="-25">
                <a:solidFill>
                  <a:srgbClr val="0000FF"/>
                </a:solidFill>
                <a:latin typeface="微软雅黑"/>
                <a:cs typeface="微软雅黑"/>
              </a:rPr>
              <a:t>寒。</a:t>
            </a:r>
            <a:endParaRPr sz="36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②长途跋涉：指远距离的翻山渡水。形容路途遥远，行路辛苦。跋涉，爬山过水，形容旅途艰苦。</a:t>
            </a:r>
            <a:endParaRPr sz="3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③舳舻相接：船只首尾衔接。舳，船尾。舻，船头。</a:t>
            </a:r>
            <a:endParaRPr sz="3600">
              <a:latin typeface="微软雅黑"/>
              <a:cs typeface="微软雅黑"/>
            </a:endParaRPr>
          </a:p>
          <a:p>
            <a:pPr marL="12700" marR="462280">
              <a:lnSpc>
                <a:spcPct val="100000"/>
              </a:lnSpc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④摩肩接踵：肩并肩，脚碰脚。形容人很多，很拥</a:t>
            </a: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挤。锺，脚后跟。</a:t>
            </a:r>
            <a:endParaRPr sz="3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⑤络绎不绝：形容行人很多，往来不断。</a:t>
            </a:r>
            <a:endParaRPr sz="3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⑥一应俱全：应有的都有了，形容一切具备。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词语释义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190750" y="874210"/>
            <a:ext cx="79121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4200" indent="-571500">
              <a:lnSpc>
                <a:spcPct val="100000"/>
              </a:lnSpc>
              <a:spcBef>
                <a:spcPts val="100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课文标题“梦回繁华”是什么意思？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26640" y="2412365"/>
            <a:ext cx="77978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 algn="just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作者通过介绍《清明上河图》这一国宝级画作，向人们展现了北宋时期繁华的社会风貌，使读者身临其境，仿佛</a:t>
            </a:r>
            <a:r>
              <a:rPr sz="3600" b="1" spc="-10">
                <a:solidFill>
                  <a:srgbClr val="FF0000"/>
                </a:solidFill>
                <a:latin typeface="微软雅黑"/>
                <a:cs typeface="微软雅黑"/>
              </a:rPr>
              <a:t>亲身穿越过去一样。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整体把握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206625" y="770070"/>
            <a:ext cx="79121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4200" indent="-571500">
              <a:lnSpc>
                <a:spcPct val="100000"/>
              </a:lnSpc>
              <a:spcBef>
                <a:spcPts val="100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用简洁的语言概括本文的主要内容。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70785" y="2517775"/>
            <a:ext cx="7797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介绍《清明上河图》这一国宝级画作，描摹北宋时期繁华的市井风情。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整体把握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1993900" y="772928"/>
            <a:ext cx="8826500" cy="449072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584200" marR="5080" indent="-571500">
              <a:lnSpc>
                <a:spcPct val="101899"/>
              </a:lnSpc>
              <a:spcBef>
                <a:spcPts val="15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课文是怎样围绕“繁华”来说明《清明上</a:t>
            </a: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河图》的？</a:t>
            </a:r>
            <a:endParaRPr sz="3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0000FF"/>
              </a:buClr>
              <a:buFont typeface="Wingdings"/>
              <a:buChar char=""/>
            </a:pPr>
            <a:endParaRPr sz="2600">
              <a:latin typeface="微软雅黑"/>
              <a:cs typeface="微软雅黑"/>
            </a:endParaRPr>
          </a:p>
          <a:p>
            <a:pPr marL="1673225" lvl="1" indent="-1143635">
              <a:lnSpc>
                <a:spcPct val="100000"/>
              </a:lnSpc>
              <a:buSzPct val="97222"/>
              <a:buAutoNum type="arabicPlain"/>
              <a:tabLst>
                <a:tab pos="1673225"/>
              </a:tabLst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先介绍城市经济的繁荣。</a:t>
            </a:r>
            <a:endParaRPr sz="3600">
              <a:latin typeface="微软雅黑"/>
              <a:cs typeface="微软雅黑"/>
            </a:endParaRPr>
          </a:p>
          <a:p>
            <a:pPr marL="529590" marR="288925" lvl="1" indent="1143635">
              <a:lnSpc>
                <a:spcPct val="100000"/>
              </a:lnSpc>
              <a:buSzPct val="97222"/>
              <a:buAutoNum type="arabicPlain"/>
              <a:tabLst>
                <a:tab pos="1673225"/>
              </a:tabLst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再介绍张择端绘画技艺的繁华和南</a:t>
            </a:r>
            <a:r>
              <a:rPr sz="3600" b="1" spc="-10">
                <a:solidFill>
                  <a:srgbClr val="FF0000"/>
                </a:solidFill>
                <a:latin typeface="微软雅黑"/>
                <a:cs typeface="微软雅黑"/>
              </a:rPr>
              <a:t>宋人梦想的繁华。</a:t>
            </a:r>
            <a:endParaRPr sz="3600">
              <a:latin typeface="微软雅黑"/>
              <a:cs typeface="微软雅黑"/>
            </a:endParaRPr>
          </a:p>
          <a:p>
            <a:pPr marL="529590" marR="288290" lvl="1" indent="1143635">
              <a:lnSpc>
                <a:spcPct val="100000"/>
              </a:lnSpc>
              <a:buSzPct val="97222"/>
              <a:buAutoNum type="arabicPlain"/>
              <a:tabLst>
                <a:tab pos="1673225"/>
              </a:tabLst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最后详写了《清明上河图》画面内容和创作技法的繁荣。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整体把握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12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197735" y="691014"/>
            <a:ext cx="9048115" cy="5477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4200" indent="-571500">
              <a:lnSpc>
                <a:spcPct val="100000"/>
              </a:lnSpc>
              <a:spcBef>
                <a:spcPts val="100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划分结构层次。</a:t>
            </a:r>
            <a:endParaRPr sz="3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150">
              <a:latin typeface="微软雅黑"/>
              <a:cs typeface="微软雅黑"/>
            </a:endParaRPr>
          </a:p>
          <a:p>
            <a:pPr marL="119380" marR="462280" indent="914400">
              <a:lnSpc>
                <a:spcPct val="100000"/>
              </a:lnSpc>
            </a:pP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第一部分</a:t>
            </a:r>
            <a:r>
              <a:rPr sz="3600" b="1" spc="-114">
                <a:solidFill>
                  <a:srgbClr val="FF0000"/>
                </a:solidFill>
                <a:latin typeface="微软雅黑"/>
                <a:cs typeface="微软雅黑"/>
              </a:rPr>
              <a:t>（1）：</a:t>
            </a:r>
            <a:r>
              <a:rPr sz="3600" b="1" spc="-10">
                <a:solidFill>
                  <a:srgbClr val="FF0000"/>
                </a:solidFill>
                <a:latin typeface="微软雅黑"/>
                <a:cs typeface="微软雅黑"/>
              </a:rPr>
              <a:t>介绍历史背景，引出</a:t>
            </a:r>
            <a:r>
              <a:rPr sz="3600" b="1" spc="-75">
                <a:solidFill>
                  <a:srgbClr val="FF0000"/>
                </a:solidFill>
                <a:latin typeface="微软雅黑"/>
                <a:cs typeface="微软雅黑"/>
              </a:rPr>
              <a:t>本文的说明对象——</a:t>
            </a:r>
            <a:r>
              <a:rPr sz="3600" b="1" spc="-10">
                <a:solidFill>
                  <a:srgbClr val="FF0000"/>
                </a:solidFill>
                <a:latin typeface="微软雅黑"/>
                <a:cs typeface="微软雅黑"/>
              </a:rPr>
              <a:t>《清明上河图》。</a:t>
            </a:r>
            <a:endParaRPr sz="3600">
              <a:latin typeface="微软雅黑"/>
              <a:cs typeface="微软雅黑"/>
            </a:endParaRPr>
          </a:p>
          <a:p>
            <a:pPr marL="119380" marR="462280" indent="914400" algn="just">
              <a:lnSpc>
                <a:spcPct val="100000"/>
              </a:lnSpc>
            </a:pP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第二部分</a:t>
            </a:r>
            <a:r>
              <a:rPr sz="3600" b="1" spc="-75">
                <a:solidFill>
                  <a:srgbClr val="FF0000"/>
                </a:solidFill>
                <a:latin typeface="微软雅黑"/>
                <a:cs typeface="微软雅黑"/>
              </a:rPr>
              <a:t>（2-</a:t>
            </a:r>
            <a:r>
              <a:rPr sz="3600" b="1" spc="-150">
                <a:solidFill>
                  <a:srgbClr val="FF0000"/>
                </a:solidFill>
                <a:latin typeface="微软雅黑"/>
                <a:cs typeface="微软雅黑"/>
              </a:rPr>
              <a:t>4）：</a:t>
            </a:r>
            <a:r>
              <a:rPr sz="3600" b="1" spc="-10">
                <a:solidFill>
                  <a:srgbClr val="FF0000"/>
                </a:solidFill>
                <a:latin typeface="微软雅黑"/>
                <a:cs typeface="微软雅黑"/>
              </a:rPr>
              <a:t>介绍了这幅作品的</a:t>
            </a: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作者、创作背景和主要内容， 并分三个部分详尽地描述了这幅画的具体内容。</a:t>
            </a:r>
            <a:endParaRPr sz="3600">
              <a:latin typeface="微软雅黑"/>
              <a:cs typeface="微软雅黑"/>
            </a:endParaRPr>
          </a:p>
          <a:p>
            <a:pPr marL="119380" marR="5080" indent="914400">
              <a:lnSpc>
                <a:spcPct val="100000"/>
              </a:lnSpc>
              <a:tabLst>
                <a:tab pos="4462780"/>
              </a:tabLst>
            </a:pP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第三部分</a:t>
            </a:r>
            <a:r>
              <a:rPr sz="3600" b="1" spc="-114">
                <a:solidFill>
                  <a:srgbClr val="FF0000"/>
                </a:solidFill>
                <a:latin typeface="微软雅黑"/>
                <a:cs typeface="微软雅黑"/>
              </a:rPr>
              <a:t>（5）：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概括了这幅画的特点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，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并对它的艺术价值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、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	历史价值作出了高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度 </a:t>
            </a: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评价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整体把握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058035" y="712603"/>
            <a:ext cx="6311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4200" indent="-571500">
              <a:lnSpc>
                <a:spcPct val="100000"/>
              </a:lnSpc>
              <a:spcBef>
                <a:spcPts val="100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第</a:t>
            </a: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1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段在结构上有什么作用？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58035" y="2215515"/>
            <a:ext cx="82550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 algn="just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介绍《清明上河图》的创作背景，引</a:t>
            </a:r>
            <a:r>
              <a:rPr sz="3600" b="1" spc="-95">
                <a:solidFill>
                  <a:srgbClr val="FF0000"/>
                </a:solidFill>
                <a:latin typeface="微软雅黑"/>
                <a:cs typeface="微软雅黑"/>
              </a:rPr>
              <a:t>出说明对象——</a:t>
            </a: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《清明上河图》，为下文详细讲解《清明上河图》做铺垫。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合作探究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055495" y="783088"/>
            <a:ext cx="8369300" cy="113284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584200" marR="5080" indent="-571500">
              <a:lnSpc>
                <a:spcPct val="101899"/>
              </a:lnSpc>
              <a:spcBef>
                <a:spcPts val="15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张择端的《清明上河图》在北宋风俗画作品中处于什么样的地位？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09215" y="2736533"/>
            <a:ext cx="7797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张择端的《清明上河图》便是北宋风俗面作品中最具代表性的一幅。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合作探究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072004" y="842143"/>
            <a:ext cx="58547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4200" indent="-571500">
              <a:lnSpc>
                <a:spcPct val="100000"/>
              </a:lnSpc>
              <a:spcBef>
                <a:spcPts val="100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第</a:t>
            </a: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3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段在文中有什么作用？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78075" y="2424113"/>
            <a:ext cx="80264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 algn="just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0000"/>
                </a:solidFill>
                <a:latin typeface="微软雅黑"/>
                <a:cs typeface="微软雅黑"/>
              </a:rPr>
              <a:t>第</a:t>
            </a:r>
            <a:r>
              <a:rPr sz="3600" b="1" spc="-425">
                <a:solidFill>
                  <a:srgbClr val="FF0000"/>
                </a:solidFill>
                <a:latin typeface="微软雅黑"/>
                <a:cs typeface="微软雅黑"/>
              </a:rPr>
              <a:t>3</a:t>
            </a: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段是总体介绍《清明上河图》的材质、着色、纵横及画面内容， 与第四</a:t>
            </a:r>
            <a:r>
              <a:rPr sz="3600" b="1" spc="-10">
                <a:solidFill>
                  <a:srgbClr val="FF0000"/>
                </a:solidFill>
                <a:latin typeface="微软雅黑"/>
                <a:cs typeface="微软雅黑"/>
              </a:rPr>
              <a:t>段构成总分式结构。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合作探究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012950" y="779914"/>
            <a:ext cx="9055100" cy="4220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4200" indent="-571500">
              <a:lnSpc>
                <a:spcPct val="100000"/>
              </a:lnSpc>
              <a:spcBef>
                <a:spcPts val="100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第</a:t>
            </a: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3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段运用了哪些说明方法？有什么作用？</a:t>
            </a:r>
            <a:endParaRPr sz="3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3550">
              <a:latin typeface="微软雅黑"/>
              <a:cs typeface="微软雅黑"/>
            </a:endParaRPr>
          </a:p>
          <a:p>
            <a:pPr marL="403860" marR="184785">
              <a:lnSpc>
                <a:spcPct val="101899"/>
              </a:lnSpc>
              <a:spcBef>
                <a:spcPts val="5"/>
              </a:spcBef>
            </a:pPr>
            <a:r>
              <a:rPr sz="3600" b="1" spc="-150">
                <a:solidFill>
                  <a:srgbClr val="0000FF"/>
                </a:solidFill>
                <a:latin typeface="微软雅黑"/>
                <a:cs typeface="微软雅黑"/>
              </a:rPr>
              <a:t>（1）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张择端画的《清明上河图》，绢本，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设色，纵</a:t>
            </a:r>
            <a:r>
              <a:rPr sz="3600" b="1" spc="-130">
                <a:solidFill>
                  <a:srgbClr val="0000FF"/>
                </a:solidFill>
                <a:latin typeface="微软雅黑"/>
                <a:cs typeface="微软雅黑"/>
              </a:rPr>
              <a:t>24.8</a:t>
            </a: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厘米，横</a:t>
            </a:r>
            <a:r>
              <a:rPr sz="3600" b="1" spc="-200">
                <a:solidFill>
                  <a:srgbClr val="0000FF"/>
                </a:solidFill>
                <a:latin typeface="微软雅黑"/>
                <a:cs typeface="微软雅黑"/>
              </a:rPr>
              <a:t>528.7</a:t>
            </a:r>
            <a:r>
              <a:rPr sz="3600" b="1" spc="-20">
                <a:solidFill>
                  <a:srgbClr val="0000FF"/>
                </a:solidFill>
                <a:latin typeface="微软雅黑"/>
                <a:cs typeface="微软雅黑"/>
              </a:rPr>
              <a:t>厘米。</a:t>
            </a:r>
            <a:endParaRPr sz="3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500">
              <a:latin typeface="微软雅黑"/>
              <a:cs typeface="微软雅黑"/>
            </a:endParaRPr>
          </a:p>
          <a:p>
            <a:pPr marL="303530" marR="513715" indent="914400">
              <a:lnSpc>
                <a:spcPct val="100000"/>
              </a:lnSpc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列数字，运用准确的数字说明了《清明上河图》的长度与宽度。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合作探究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9235" y="-58850"/>
            <a:ext cx="10565130" cy="2536190"/>
          </a:xfrm>
          <a:prstGeom prst="rect">
            <a:avLst/>
          </a:prstGeom>
        </p:spPr>
        <p:txBody>
          <a:bodyPr vert="horz" wrap="square" lIns="0" tIns="1358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70"/>
              </a:spcBef>
            </a:pPr>
            <a:r>
              <a:rPr spc="-15"/>
              <a:t>合作探究</a:t>
            </a:r>
          </a:p>
          <a:p>
            <a:pPr marL="1865630" marR="5080">
              <a:lnSpc>
                <a:spcPct val="101899"/>
              </a:lnSpc>
              <a:spcBef>
                <a:spcPts val="795"/>
              </a:spcBef>
            </a:pPr>
            <a:r>
              <a:rPr sz="3600" spc="-150">
                <a:solidFill>
                  <a:srgbClr val="0000FF"/>
                </a:solidFill>
              </a:rPr>
              <a:t>（2）</a:t>
            </a:r>
            <a:r>
              <a:rPr sz="3600" spc="-5">
                <a:solidFill>
                  <a:srgbClr val="0000FF"/>
                </a:solidFill>
              </a:rPr>
              <a:t>整个长卷犹如一部乐章，由慢板、柔板，逐渐进入快板、紧板，转而进入尾声，</a:t>
            </a:r>
            <a:r>
              <a:rPr sz="3600" spc="-10">
                <a:solidFill>
                  <a:srgbClr val="0000FF"/>
                </a:solidFill>
              </a:rPr>
              <a:t>留下无尽的回味。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2485390" y="3245167"/>
            <a:ext cx="77978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 algn="just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打比方，将色彩绚烂的画面比作有声的音乐，调动了人们的听觉，丰富了想象，加深了理解，同时把客观的视觉感受转化成了主观的视听盛宴。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18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169795" y="783088"/>
            <a:ext cx="8597900" cy="113284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584200" marR="5080" indent="-571500">
              <a:lnSpc>
                <a:spcPct val="101899"/>
              </a:lnSpc>
              <a:spcBef>
                <a:spcPts val="15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第</a:t>
            </a: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4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段作者是按怎样的顺序介绍《清明上河图》的画面内容的？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97480" y="2753042"/>
            <a:ext cx="71120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FF0000"/>
                </a:solidFill>
                <a:latin typeface="微软雅黑"/>
                <a:cs typeface="微软雅黑"/>
              </a:rPr>
              <a:t>空间顺序：</a:t>
            </a:r>
            <a:endParaRPr sz="3600">
              <a:latin typeface="微软雅黑"/>
              <a:cs typeface="微软雅黑"/>
            </a:endParaRPr>
          </a:p>
          <a:p>
            <a:pPr marL="699135" indent="-686435">
              <a:lnSpc>
                <a:spcPct val="100000"/>
              </a:lnSpc>
              <a:buSzPct val="97222"/>
              <a:buAutoNum type="arabicParenBoth"/>
              <a:tabLst>
                <a:tab pos="699135"/>
              </a:tabLst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画面开卷处汴京近郊风光。</a:t>
            </a:r>
            <a:endParaRPr sz="3600">
              <a:latin typeface="微软雅黑"/>
              <a:cs typeface="微软雅黑"/>
            </a:endParaRPr>
          </a:p>
          <a:p>
            <a:pPr marL="12700" marR="5080" indent="686435">
              <a:lnSpc>
                <a:spcPct val="100000"/>
              </a:lnSpc>
              <a:buSzPct val="97222"/>
              <a:buAutoNum type="arabicParenBoth"/>
              <a:tabLst>
                <a:tab pos="699135"/>
              </a:tabLst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画面中段汴河两岸的繁华情景。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3600" b="1" spc="114">
                <a:solidFill>
                  <a:srgbClr val="FF0000"/>
                </a:solidFill>
                <a:latin typeface="微软雅黑"/>
                <a:cs typeface="微软雅黑"/>
              </a:rPr>
              <a:t>(3)</a:t>
            </a: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后段汴梁市区的街道。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合作探究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19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1938654" y="600208"/>
            <a:ext cx="8748395" cy="5370195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584200" marR="384175" indent="-571500" algn="just">
              <a:lnSpc>
                <a:spcPct val="101899"/>
              </a:lnSpc>
              <a:spcBef>
                <a:spcPts val="15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简要叙述一下画面开卷处“疏林薄雾，农舍田畴，春寒料峭”的场景，并说说</a:t>
            </a: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这样写的好处。</a:t>
            </a:r>
            <a:endParaRPr sz="3600">
              <a:latin typeface="微软雅黑"/>
              <a:cs typeface="微软雅黑"/>
            </a:endParaRPr>
          </a:p>
          <a:p>
            <a:pPr marL="506095" marR="5080" indent="914400" algn="just">
              <a:lnSpc>
                <a:spcPct val="100000"/>
              </a:lnSpc>
              <a:spcBef>
                <a:spcPts val="3045"/>
              </a:spcBef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早晨，远方是稀疏的丛林，淡薄的雾气笼罩在农家小屋和田野上，弥漫着微微</a:t>
            </a:r>
            <a:r>
              <a:rPr sz="3600" b="1" spc="-15">
                <a:solidFill>
                  <a:srgbClr val="FF0000"/>
                </a:solidFill>
                <a:latin typeface="微软雅黑"/>
                <a:cs typeface="微软雅黑"/>
              </a:rPr>
              <a:t>的寒意。</a:t>
            </a:r>
            <a:endParaRPr sz="3600">
              <a:latin typeface="微软雅黑"/>
              <a:cs typeface="微软雅黑"/>
            </a:endParaRPr>
          </a:p>
          <a:p>
            <a:pPr marL="506095" marR="5080" indent="914400" algn="just">
              <a:lnSpc>
                <a:spcPct val="100000"/>
              </a:lnSpc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这些四字短语不仅概括力强，而且更能生动地表现出汴京的近郊风光，使文章的语言典雅而富有韵味。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9235" y="64770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合作探究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130425" y="783088"/>
            <a:ext cx="7912100" cy="113284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584200" marR="5080" indent="-571500">
              <a:lnSpc>
                <a:spcPct val="101899"/>
              </a:lnSpc>
              <a:spcBef>
                <a:spcPts val="15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画面中段为什么详细描绘汴河两岸的</a:t>
            </a: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繁华情景？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68904" y="2640964"/>
            <a:ext cx="77978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因为“汴河是当时南北交通的孔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道，也是北宋王朝国家漕运的枢纽”。画面的这部分最能表现北宋商业及手</a:t>
            </a:r>
            <a:r>
              <a:rPr sz="36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3600" b="1" spc="-10">
                <a:solidFill>
                  <a:srgbClr val="FF0000"/>
                </a:solidFill>
                <a:latin typeface="微软雅黑"/>
                <a:cs typeface="微软雅黑"/>
              </a:rPr>
              <a:t>工业的繁荣。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合作探究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21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023110" y="872305"/>
            <a:ext cx="9055100" cy="4936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4200" indent="-571500">
              <a:lnSpc>
                <a:spcPct val="100000"/>
              </a:lnSpc>
              <a:spcBef>
                <a:spcPts val="100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>
                <a:solidFill>
                  <a:srgbClr val="0000FF"/>
                </a:solidFill>
                <a:latin typeface="微软雅黑"/>
                <a:cs typeface="微软雅黑"/>
              </a:rPr>
              <a:t>第</a:t>
            </a:r>
            <a:r>
              <a:rPr sz="3600" b="1" spc="-425">
                <a:solidFill>
                  <a:srgbClr val="0000FF"/>
                </a:solidFill>
                <a:latin typeface="微软雅黑"/>
                <a:cs typeface="微软雅黑"/>
              </a:rPr>
              <a:t>4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段运用了哪些说明方法？有什么作用？</a:t>
            </a:r>
            <a:endParaRPr sz="3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2400">
              <a:latin typeface="微软雅黑"/>
              <a:cs typeface="微软雅黑"/>
            </a:endParaRPr>
          </a:p>
          <a:p>
            <a:pPr marL="502284" marR="543560">
              <a:lnSpc>
                <a:spcPct val="101899"/>
              </a:lnSpc>
            </a:pPr>
            <a:r>
              <a:rPr sz="3600" b="1" spc="-150">
                <a:solidFill>
                  <a:srgbClr val="0000FF"/>
                </a:solidFill>
                <a:latin typeface="微软雅黑"/>
                <a:cs typeface="微软雅黑"/>
              </a:rPr>
              <a:t>（1）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汴河上有一座规模宏敞的拱桥，其桥无柱，以巨木虚架而成，结构精美，</a:t>
            </a: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宛如飞虹。</a:t>
            </a:r>
            <a:endParaRPr sz="3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000">
              <a:latin typeface="微软雅黑"/>
              <a:cs typeface="微软雅黑"/>
            </a:endParaRPr>
          </a:p>
          <a:p>
            <a:pPr marL="502284" marR="314960" indent="914400" algn="just">
              <a:lnSpc>
                <a:spcPct val="100000"/>
              </a:lnSpc>
              <a:spcBef>
                <a:spcPts val="5"/>
              </a:spcBef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打比方。说明“宏敞的拱桥”时，说它“结构精美，宛如飞虹”，形象地说明了拱桥的形态和气势。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合作探究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22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2278379" y="878973"/>
            <a:ext cx="8026400" cy="113284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15"/>
              </a:spcBef>
            </a:pPr>
            <a:r>
              <a:rPr sz="3600" b="1" spc="-150">
                <a:solidFill>
                  <a:srgbClr val="0000FF"/>
                </a:solidFill>
                <a:latin typeface="微软雅黑"/>
                <a:cs typeface="微软雅黑"/>
              </a:rPr>
              <a:t>（2）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船正在放倒桅杆准备过桥，船夫们呼唤叫喊，握篙盘索。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51735" y="3008947"/>
            <a:ext cx="7797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FF0000"/>
                </a:solidFill>
                <a:latin typeface="微软雅黑"/>
                <a:cs typeface="微软雅黑"/>
              </a:rPr>
              <a:t>摹状貌，写活了画面细节，化静为动，使得画面描写生动至极。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合作探究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https://d.book118.com/417124022031006043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Office Theme</vt:lpstr>
      <vt:lpstr>梦回繁华</vt:lpstr>
      <vt:lpstr>导入新课</vt:lpstr>
      <vt:lpstr>学习目标</vt:lpstr>
      <vt:lpstr>作者简介</vt:lpstr>
      <vt:lpstr>作品简介</vt:lpstr>
      <vt:lpstr>知识链接</vt:lpstr>
      <vt:lpstr>字音字形</vt:lpstr>
      <vt:lpstr>词语释义</vt:lpstr>
      <vt:lpstr>整体把握</vt:lpstr>
      <vt:lpstr>整体把握</vt:lpstr>
      <vt:lpstr>整体把握</vt:lpstr>
      <vt:lpstr>整体把握</vt:lpstr>
      <vt:lpstr>合作探究</vt:lpstr>
      <vt:lpstr>合作探究</vt:lpstr>
      <vt:lpstr>合作探究</vt:lpstr>
      <vt:lpstr>合作探究</vt:lpstr>
      <vt:lpstr>合作探究
（2）整个长卷犹如一部乐章，由慢板、柔板，逐渐进入快板、紧板，转而进入尾声，留下无尽的回味。</vt:lpstr>
      <vt:lpstr>合作探究</vt:lpstr>
      <vt:lpstr>合作探究</vt:lpstr>
      <vt:lpstr>合作探究</vt:lpstr>
      <vt:lpstr>合作探究</vt:lpstr>
      <vt:lpstr>合作探究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2024-09-16T22:11:53.052</cp:lastPrinted>
  <dcterms:created xsi:type="dcterms:W3CDTF">2024-09-16T14:11:53Z</dcterms:created>
  <dcterms:modified xsi:type="dcterms:W3CDTF">2024-09-16T14:11:54Z</dcterms:modified>
</cp:coreProperties>
</file>