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8FB9657-9BF0-4F53-A268-71F7707B5A1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DCECF32-CBCA-40F7-9436-36BEF66C34A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5F102E7-817C-40DC-B9D9-3ADCC30BB44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C88A5A1-A0A3-4ED0-93E3-2A3B6E61382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F45C593-A54E-45CA-B901-83BA8B6172D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9A1F95F-52D2-44A7-9E56-56A9F02ED38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064258F-DCE6-4F47-B16B-43A94345BF6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A3FEF19-D9F0-4BD6-9782-CF6696042A4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FC01E1C-86C0-4D3C-A1E5-EC35AB8CE84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C8E6569-4344-4F20-8859-257DCCF1DB3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1E971F2-E2FB-4FB8-A101-82CC74D8E61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11.jpeg" /><Relationship Id="rId6"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1713215220100605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81004" y="845344"/>
            <a:ext cx="11029991"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000000"/>
                </a:solidFill>
                <a:latin typeface="Microsoft Yahei"/>
                <a:ea typeface="Microsoft Yahei"/>
                <a:cs typeface="Microsoft Yahei"/>
              </a:rPr>
              <a:t>小学思政课教师培训总结</a:t>
            </a:r>
          </a:p>
        </p:txBody>
      </p:sp>
      <p:sp>
        <p:nvSpPr>
          <p:cNvPr id="3" name="TextBox 3"/>
          <p:cNvSpPr txBox="1"/>
          <p:nvPr/>
        </p:nvSpPr>
        <p:spPr>
          <a:xfrm>
            <a:off x="581004" y="4871256"/>
            <a:ext cx="3607967" cy="4000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64000"/>
              </a:lnSpc>
              <a:spcBef>
                <a:spcPts val="450"/>
              </a:spcBef>
            </a:pPr>
            <a:r>
              <a:rPr lang="en-US" sz="2025">
                <a:solidFill>
                  <a:srgbClr val="000000"/>
                </a:solidFill>
                <a:latin typeface="Microsoft Yahei"/>
                <a:ea typeface="Microsoft Yahei"/>
                <a:cs typeface="Microsoft Yahei"/>
              </a:rPr>
              <a:t>汇报人：&lt;XXX&gt;</a:t>
            </a:r>
          </a:p>
        </p:txBody>
      </p:sp>
      <p:sp>
        <p:nvSpPr>
          <p:cNvPr id="4" name="TextBox 4"/>
          <p:cNvSpPr txBox="1"/>
          <p:nvPr/>
        </p:nvSpPr>
        <p:spPr>
          <a:xfrm>
            <a:off x="581004" y="5480856"/>
            <a:ext cx="3128727"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64000"/>
              </a:lnSpc>
              <a:spcBef>
                <a:spcPts val="450"/>
              </a:spcBef>
            </a:pPr>
            <a:r>
              <a:rPr lang="en-US" sz="2025">
                <a:solidFill>
                  <a:srgbClr val="000000"/>
                </a:solidFill>
                <a:latin typeface="Microsoft Yahei"/>
                <a:ea typeface="Microsoft Yahei"/>
                <a:cs typeface="Microsoft Yahei"/>
              </a:rPr>
              <a:t>2024-01-01</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solidFill>
                <a:latin typeface="Microsoft Yahei"/>
                <a:ea typeface="Microsoft Yahei"/>
                <a:cs typeface="Microsoft Yahei"/>
              </a:rPr>
              <a:t>培训背景与目标</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培训内容与方法</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培训效果与反馈</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培训成果与影响</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培训的不足与改进建议</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总结与展望</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70446" y="1714805"/>
            <a:ext cx="8551930" cy="14093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9225" b="1">
                <a:solidFill>
                  <a:schemeClr val="accent3">
                    <a:lumMod val="60000"/>
                    <a:lumOff val="40000"/>
                  </a:schemeClr>
                </a:solidFill>
                <a:latin typeface="Microsoft Yahei"/>
                <a:ea typeface="Microsoft Yahei"/>
                <a:cs typeface="Microsoft Yahei"/>
              </a:rPr>
              <a:t>01</a:t>
            </a:r>
          </a:p>
        </p:txBody>
      </p:sp>
      <p:cxnSp>
        <p:nvCxnSpPr>
          <p:cNvPr id="3" name="Connector 3"/>
          <p:cNvCxnSpPr/>
          <p:nvPr/>
        </p:nvCxnSpPr>
        <p:spPr>
          <a:xfrm>
            <a:off x="2473714" y="3043743"/>
            <a:ext cx="7337793" cy="0"/>
          </a:xfrm>
          <a:prstGeom prst="line">
            <a:avLst/>
          </a:prstGeom>
          <a:ln w="19050">
            <a:solidFill>
              <a:schemeClr val="accent3">
                <a:lumMod val="60000"/>
                <a:lumOff val="40000"/>
              </a:schemeClr>
            </a:solidFill>
            <a:prstDash val="solid"/>
          </a:ln>
        </p:spPr>
        <p:style>
          <a:lnRef idx="0">
            <a:schemeClr val="accent3"/>
          </a:lnRef>
          <a:fillRef idx="1">
            <a:schemeClr val="accent3"/>
          </a:fillRef>
          <a:effectRef idx="0">
            <a:schemeClr val="accent3"/>
          </a:effectRef>
          <a:fontRef idx="minor">
            <a:schemeClr val="lt1"/>
          </a:fontRef>
        </p:style>
      </p:cxnSp>
      <p:sp>
        <p:nvSpPr>
          <p:cNvPr id="4" name="TextBox 4"/>
          <p:cNvSpPr txBox="1"/>
          <p:nvPr/>
        </p:nvSpPr>
        <p:spPr>
          <a:xfrm>
            <a:off x="2216099" y="3124200"/>
            <a:ext cx="7860623"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575" b="1">
                <a:solidFill>
                  <a:srgbClr val="000000"/>
                </a:solidFill>
                <a:latin typeface="Microsoft Yahei"/>
                <a:ea typeface="Microsoft Yahei"/>
                <a:cs typeface="Microsoft Yahei"/>
              </a:rPr>
              <a:t>培训背景与目标</a:t>
            </a:r>
          </a:p>
        </p:txBody>
      </p:sp>
      <p:sp>
        <p:nvSpPr>
          <p:cNvPr id="5" name="Freeform 5"/>
          <p:cNvSpPr/>
          <p:nvPr/>
        </p:nvSpPr>
        <p:spPr>
          <a:xfrm>
            <a:off x="8967143" y="2331720"/>
            <a:ext cx="514088" cy="514088"/>
          </a:xfrm>
          <a:custGeom>
            <a:rect l="l" t="t" r="r" b="b"/>
            <a:pathLst>
              <a:path w="1905000" h="1905000">
                <a:moveTo>
                  <a:pt x="952500" y="0"/>
                </a:moveTo>
                <a:lnTo>
                  <a:pt x="1190625" y="714375"/>
                </a:lnTo>
                <a:lnTo>
                  <a:pt x="1905000" y="952500"/>
                </a:lnTo>
                <a:lnTo>
                  <a:pt x="1190625" y="1190625"/>
                </a:lnTo>
                <a:lnTo>
                  <a:pt x="952500" y="1905000"/>
                </a:lnTo>
                <a:lnTo>
                  <a:pt x="714375" y="1190625"/>
                </a:lnTo>
                <a:lnTo>
                  <a:pt x="0" y="952500"/>
                </a:lnTo>
                <a:lnTo>
                  <a:pt x="714375" y="714375"/>
                </a:lnTo>
                <a:close/>
              </a:path>
            </a:pathLst>
          </a:cu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2520" b="2520"/>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18426" b="18426"/>
          <a:stretch>
            <a:fillRect/>
          </a:stretch>
        </p:blipFill>
        <p:spPr>
          <a:xfrm>
            <a:off x="7771733" y="3721608"/>
            <a:ext cx="3394942" cy="2143864"/>
          </a:xfrm>
          <a:prstGeom prst="rect">
            <a:avLst/>
          </a:prstGeom>
        </p:spPr>
      </p:pic>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培训背景</a:t>
            </a:r>
          </a:p>
        </p:txBody>
      </p:sp>
      <p:sp>
        <p:nvSpPr>
          <p:cNvPr id="29" name="TextBox 29"/>
          <p:cNvSpPr txBox="1"/>
          <p:nvPr/>
        </p:nvSpPr>
        <p:spPr>
          <a:xfrm>
            <a:off x="981837"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国家对思政课的高度重视</a:t>
            </a:r>
          </a:p>
        </p:txBody>
      </p:sp>
      <p:sp>
        <p:nvSpPr>
          <p:cNvPr id="30" name="TextBox 30"/>
          <p:cNvSpPr txBox="1"/>
          <p:nvPr/>
        </p:nvSpPr>
        <p:spPr>
          <a:xfrm>
            <a:off x="1090562"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随着国家对思政教育的重视程度不断提高，小学思政课教师的培训需求逐渐凸显。</a:t>
            </a:r>
          </a:p>
        </p:txBody>
      </p:sp>
      <p:sp>
        <p:nvSpPr>
          <p:cNvPr id="31" name="TextBox 31"/>
          <p:cNvSpPr txBox="1"/>
          <p:nvPr/>
        </p:nvSpPr>
        <p:spPr>
          <a:xfrm>
            <a:off x="4376833" y="3748751"/>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教师专业素养提升的需求</a:t>
            </a:r>
          </a:p>
        </p:txBody>
      </p:sp>
      <p:sp>
        <p:nvSpPr>
          <p:cNvPr id="32" name="TextBox 32"/>
          <p:cNvSpPr txBox="1"/>
          <p:nvPr/>
        </p:nvSpPr>
        <p:spPr>
          <a:xfrm>
            <a:off x="4485558" y="4183504"/>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为了提高小学思政课教师的专业素养和教学能力，需要开展有针对性的培训。</a:t>
            </a:r>
          </a:p>
        </p:txBody>
      </p:sp>
      <p:sp>
        <p:nvSpPr>
          <p:cNvPr id="33" name="TextBox 33"/>
          <p:cNvSpPr txBox="1"/>
          <p:nvPr/>
        </p:nvSpPr>
        <p:spPr>
          <a:xfrm>
            <a:off x="7771733"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适应教育改革发展的需要</a:t>
            </a:r>
          </a:p>
        </p:txBody>
      </p:sp>
      <p:sp>
        <p:nvSpPr>
          <p:cNvPr id="34" name="TextBox 34"/>
          <p:cNvSpPr txBox="1"/>
          <p:nvPr/>
        </p:nvSpPr>
        <p:spPr>
          <a:xfrm>
            <a:off x="7880459"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教育改革对思政课提出了新的要求，需要教师不断更新教学理念和方法，以适应教育改革发展的需要。</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3535" r="13535"/>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通过培训，使教师深入理解党的路线、方针、政策和国家法律法规，提高教师的政治素质和理论水平。</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solidFill>
                <a:latin typeface="Microsoft Yahei"/>
                <a:ea typeface="Microsoft Yahei"/>
                <a:cs typeface="Microsoft Yahei"/>
              </a:rPr>
              <a:t>提高教师的政治素质和理论水平</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通过培训，使教师掌握思政课教学的基本原理、方法和技巧，提高教师的教学能力和水平。</a:t>
            </a:r>
          </a:p>
        </p:txBody>
      </p:sp>
      <p:sp>
        <p:nvSpPr>
          <p:cNvPr id="9" name="AutoShape 9"/>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solidFill>
                <a:latin typeface="Microsoft Yahei"/>
                <a:ea typeface="Microsoft Yahei"/>
                <a:cs typeface="Microsoft Yahei"/>
              </a:rPr>
              <a:t>提升教师的教学能力和技巧</a:t>
            </a:r>
          </a:p>
        </p:txBody>
      </p:sp>
      <p:sp>
        <p:nvSpPr>
          <p:cNvPr id="13" name="AutoShape 13"/>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通过培训，为教师提供学习和交流的平台，促进教师的专业成长和发展。</a:t>
            </a:r>
          </a:p>
        </p:txBody>
      </p:sp>
      <p:sp>
        <p:nvSpPr>
          <p:cNvPr id="16" name="AutoShape 16"/>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TextBox 17"/>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solidFill>
                <a:latin typeface="Microsoft Yahei"/>
                <a:ea typeface="Microsoft Yahei"/>
                <a:cs typeface="Microsoft Yahei"/>
              </a:rPr>
              <a:t>促进教师的专业成长和发展</a:t>
            </a:r>
          </a:p>
        </p:txBody>
      </p:sp>
      <p:sp>
        <p:nvSpPr>
          <p:cNvPr id="18" name="AutoShape 18"/>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通过培训，使教师了解思政课改革的方向和趋势，激发教师的创新精神和实践能力，推动思政课的改革和创新。</a:t>
            </a:r>
          </a:p>
        </p:txBody>
      </p:sp>
      <p:sp>
        <p:nvSpPr>
          <p:cNvPr id="21" name="AutoShape 21"/>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TextBox 22"/>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solidFill>
                <a:latin typeface="Microsoft Yahei"/>
                <a:ea typeface="Microsoft Yahei"/>
                <a:cs typeface="Microsoft Yahei"/>
              </a:rPr>
              <a:t>推动思政课的改革和创新</a:t>
            </a:r>
          </a:p>
        </p:txBody>
      </p:sp>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培训目标</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70446" y="1714805"/>
            <a:ext cx="8551930" cy="14093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9225" b="1">
                <a:solidFill>
                  <a:schemeClr val="accent3">
                    <a:lumMod val="60000"/>
                    <a:lumOff val="40000"/>
                  </a:schemeClr>
                </a:solidFill>
                <a:latin typeface="Microsoft Yahei"/>
                <a:ea typeface="Microsoft Yahei"/>
                <a:cs typeface="Microsoft Yahei"/>
              </a:rPr>
              <a:t>02</a:t>
            </a:r>
          </a:p>
        </p:txBody>
      </p:sp>
      <p:cxnSp>
        <p:nvCxnSpPr>
          <p:cNvPr id="3" name="Connector 3"/>
          <p:cNvCxnSpPr/>
          <p:nvPr/>
        </p:nvCxnSpPr>
        <p:spPr>
          <a:xfrm>
            <a:off x="2473714" y="3043743"/>
            <a:ext cx="7337793" cy="0"/>
          </a:xfrm>
          <a:prstGeom prst="line">
            <a:avLst/>
          </a:prstGeom>
          <a:ln w="19050">
            <a:solidFill>
              <a:schemeClr val="accent3">
                <a:lumMod val="60000"/>
                <a:lumOff val="40000"/>
              </a:schemeClr>
            </a:solidFill>
            <a:prstDash val="solid"/>
          </a:ln>
        </p:spPr>
        <p:style>
          <a:lnRef idx="0">
            <a:schemeClr val="accent3"/>
          </a:lnRef>
          <a:fillRef idx="1">
            <a:schemeClr val="accent3"/>
          </a:fillRef>
          <a:effectRef idx="0">
            <a:schemeClr val="accent3"/>
          </a:effectRef>
          <a:fontRef idx="minor">
            <a:schemeClr val="lt1"/>
          </a:fontRef>
        </p:style>
      </p:cxnSp>
      <p:sp>
        <p:nvSpPr>
          <p:cNvPr id="4" name="TextBox 4"/>
          <p:cNvSpPr txBox="1"/>
          <p:nvPr/>
        </p:nvSpPr>
        <p:spPr>
          <a:xfrm>
            <a:off x="2216099" y="3124200"/>
            <a:ext cx="7860623"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575" b="1">
                <a:solidFill>
                  <a:srgbClr val="000000"/>
                </a:solidFill>
                <a:latin typeface="Microsoft Yahei"/>
                <a:ea typeface="Microsoft Yahei"/>
                <a:cs typeface="Microsoft Yahei"/>
              </a:rPr>
              <a:t>培训内容与方法</a:t>
            </a:r>
          </a:p>
        </p:txBody>
      </p:sp>
      <p:sp>
        <p:nvSpPr>
          <p:cNvPr id="5" name="Freeform 5"/>
          <p:cNvSpPr/>
          <p:nvPr/>
        </p:nvSpPr>
        <p:spPr>
          <a:xfrm>
            <a:off x="8967143" y="2331720"/>
            <a:ext cx="514088" cy="514088"/>
          </a:xfrm>
          <a:custGeom>
            <a:rect l="l" t="t" r="r" b="b"/>
            <a:pathLst>
              <a:path w="1905000" h="1905000">
                <a:moveTo>
                  <a:pt x="952500" y="0"/>
                </a:moveTo>
                <a:lnTo>
                  <a:pt x="1190625" y="714375"/>
                </a:lnTo>
                <a:lnTo>
                  <a:pt x="1905000" y="952500"/>
                </a:lnTo>
                <a:lnTo>
                  <a:pt x="1190625" y="1190625"/>
                </a:lnTo>
                <a:lnTo>
                  <a:pt x="952500" y="1905000"/>
                </a:lnTo>
                <a:lnTo>
                  <a:pt x="714375" y="1190625"/>
                </a:lnTo>
                <a:lnTo>
                  <a:pt x="0" y="952500"/>
                </a:lnTo>
                <a:lnTo>
                  <a:pt x="714375" y="714375"/>
                </a:lnTo>
                <a:close/>
              </a:path>
            </a:pathLst>
          </a:cu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03259" y="139481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03259" y="3911005"/>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15856" y="391100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15856" y="1378942"/>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703007"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schemeClr>
                </a:solidFill>
                <a:latin typeface="Microsoft Yahei"/>
                <a:ea typeface="Microsoft Yahei"/>
                <a:cs typeface="Microsoft Yahei"/>
              </a:rPr>
              <a:t>教学资源</a:t>
            </a:r>
          </a:p>
        </p:txBody>
      </p:sp>
      <p:sp>
        <p:nvSpPr>
          <p:cNvPr id="7" name="TextBox 7"/>
          <p:cNvSpPr txBox="1"/>
          <p:nvPr/>
        </p:nvSpPr>
        <p:spPr>
          <a:xfrm>
            <a:off x="6703007"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schemeClr>
                </a:solidFill>
                <a:latin typeface="Microsoft Yahei"/>
                <a:ea typeface="Microsoft Yahei"/>
                <a:cs typeface="Microsoft Yahei"/>
              </a:rPr>
              <a:t>培训提供了丰富的教学资源，如多媒体课件、教学案例、网络资源等，为教师开展教学提供了有力支持。</a:t>
            </a:r>
          </a:p>
        </p:txBody>
      </p:sp>
      <p:sp>
        <p:nvSpPr>
          <p:cNvPr id="8" name="TextBox 8"/>
          <p:cNvSpPr txBox="1"/>
          <p:nvPr/>
        </p:nvSpPr>
        <p:spPr>
          <a:xfrm>
            <a:off x="1098702"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schemeClr>
                </a:solidFill>
                <a:latin typeface="Microsoft Yahei"/>
                <a:ea typeface="Microsoft Yahei"/>
                <a:cs typeface="Microsoft Yahei"/>
              </a:rPr>
              <a:t>理论知识</a:t>
            </a:r>
          </a:p>
        </p:txBody>
      </p:sp>
      <p:sp>
        <p:nvSpPr>
          <p:cNvPr id="9" name="TextBox 9"/>
          <p:cNvSpPr txBox="1"/>
          <p:nvPr/>
        </p:nvSpPr>
        <p:spPr>
          <a:xfrm>
            <a:off x="1098702"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schemeClr>
                </a:solidFill>
                <a:latin typeface="Microsoft Yahei"/>
                <a:ea typeface="Microsoft Yahei"/>
                <a:cs typeface="Microsoft Yahei"/>
              </a:rPr>
              <a:t>培训涵盖了马克思主义哲学、中国特色社会主义理论体系、社会主义核心价值观等方面的内容，帮助教师深入理解思政课程的核心理论。</a:t>
            </a:r>
          </a:p>
        </p:txBody>
      </p:sp>
      <p:sp>
        <p:nvSpPr>
          <p:cNvPr id="10" name="TextBox 10"/>
          <p:cNvSpPr txBox="1"/>
          <p:nvPr/>
        </p:nvSpPr>
        <p:spPr>
          <a:xfrm>
            <a:off x="6686105"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solidFill>
                <a:latin typeface="Microsoft Yahei"/>
                <a:ea typeface="Microsoft Yahei"/>
                <a:cs typeface="Microsoft Yahei"/>
              </a:rPr>
              <a:t>教学方法</a:t>
            </a:r>
          </a:p>
        </p:txBody>
      </p:sp>
      <p:sp>
        <p:nvSpPr>
          <p:cNvPr id="11" name="TextBox 11"/>
          <p:cNvSpPr txBox="1"/>
          <p:nvPr/>
        </p:nvSpPr>
        <p:spPr>
          <a:xfrm>
            <a:off x="6686105"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培训教授了多种教学方法，如案例教学、小组讨论、角色扮演等，以激发学生的学习热情，提高思政课的实效性。</a:t>
            </a:r>
          </a:p>
        </p:txBody>
      </p:sp>
      <p:sp>
        <p:nvSpPr>
          <p:cNvPr id="12" name="TextBox 12"/>
          <p:cNvSpPr txBox="1"/>
          <p:nvPr/>
        </p:nvSpPr>
        <p:spPr>
          <a:xfrm>
            <a:off x="1098702"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solidFill>
                <a:latin typeface="Microsoft Yahei"/>
                <a:ea typeface="Microsoft Yahei"/>
                <a:cs typeface="Microsoft Yahei"/>
              </a:rPr>
              <a:t>课程设计</a:t>
            </a:r>
          </a:p>
        </p:txBody>
      </p:sp>
      <p:sp>
        <p:nvSpPr>
          <p:cNvPr id="13" name="TextBox 13"/>
          <p:cNvSpPr txBox="1"/>
          <p:nvPr/>
        </p:nvSpPr>
        <p:spPr>
          <a:xfrm>
            <a:off x="1098702"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培训强调课程设计的逻辑性和系统性，指导教师如何根据学生的年龄和认知特点，合理安排教学内容，确保课程质量。</a:t>
            </a:r>
          </a:p>
        </p:txBody>
      </p:sp>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培训内容</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solidFill>
                <a:latin typeface="Microsoft Yahei"/>
                <a:ea typeface="Microsoft Yahei"/>
                <a:cs typeface="Microsoft Yahei"/>
              </a:rPr>
              <a:t>专题讲座</a:t>
            </a:r>
            <a:endParaRPr lang="en-US" sz="1100"/>
          </a:p>
        </p:txBody>
      </p:sp>
      <p:sp>
        <p:nvSpPr>
          <p:cNvPr id="3" name="AutoShape 3"/>
          <p:cNvSpPr/>
          <p:nvPr/>
        </p:nvSpPr>
        <p:spPr>
          <a:xfrm>
            <a:off x="3575643" y="4720386"/>
            <a:ext cx="2415272" cy="370409"/>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solidFill>
                <a:latin typeface="Microsoft Yahei"/>
                <a:ea typeface="Microsoft Yahei"/>
                <a:cs typeface="Microsoft Yahei"/>
              </a:rPr>
              <a:t>互动研讨</a:t>
            </a:r>
            <a:endParaRPr lang="en-US" sz="1100"/>
          </a:p>
        </p:txBody>
      </p:sp>
      <p:sp>
        <p:nvSpPr>
          <p:cNvPr id="4" name="AutoShape 4"/>
          <p:cNvSpPr/>
          <p:nvPr/>
        </p:nvSpPr>
        <p:spPr>
          <a:xfrm>
            <a:off x="6220535" y="4720386"/>
            <a:ext cx="2415272" cy="370409"/>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solidFill>
                <a:latin typeface="Microsoft Yahei"/>
                <a:ea typeface="Microsoft Yahei"/>
                <a:cs typeface="Microsoft Yahei"/>
              </a:rPr>
              <a:t>观摩教学</a:t>
            </a:r>
            <a:endParaRPr lang="en-US" sz="1100"/>
          </a:p>
        </p:txBody>
      </p:sp>
      <p:sp>
        <p:nvSpPr>
          <p:cNvPr id="5" name="AutoShape 5"/>
          <p:cNvSpPr/>
          <p:nvPr/>
        </p:nvSpPr>
        <p:spPr>
          <a:xfrm>
            <a:off x="8927174" y="4720386"/>
            <a:ext cx="2415272" cy="370409"/>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solidFill>
                <a:latin typeface="Microsoft Yahei"/>
                <a:ea typeface="Microsoft Yahei"/>
                <a:cs typeface="Microsoft Yahei"/>
              </a:rPr>
              <a:t>实践操作</a:t>
            </a:r>
            <a:endParaRPr lang="en-US" sz="1100"/>
          </a:p>
        </p:txBody>
      </p:sp>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培训方法</a:t>
            </a:r>
          </a:p>
        </p:txBody>
      </p:sp>
      <p:pic>
        <p:nvPicPr>
          <p:cNvPr id="27" name="Picture 27"/>
          <p:cNvPicPr>
            <a:picLocks noChangeAspect="1"/>
          </p:cNvPicPr>
          <p:nvPr/>
        </p:nvPicPr>
        <p:blipFill>
          <a:blip r:embed="rId2"/>
          <a:srcRect l="16548" r="16548"/>
          <a:stretch>
            <a:fillRect/>
          </a:stretch>
        </p:blipFill>
        <p:spPr>
          <a:xfrm>
            <a:off x="892584" y="1337857"/>
            <a:ext cx="2465519" cy="2459823"/>
          </a:xfrm>
          <a:prstGeom prst="rect">
            <a:avLst/>
          </a:prstGeom>
        </p:spPr>
      </p:pic>
      <p:pic>
        <p:nvPicPr>
          <p:cNvPr id="28" name="Picture 28"/>
          <p:cNvPicPr>
            <a:picLocks noChangeAspect="1"/>
          </p:cNvPicPr>
          <p:nvPr/>
        </p:nvPicPr>
        <p:blipFill>
          <a:blip r:embed="rId3"/>
          <a:srcRect l="16589" r="16589"/>
          <a:stretch>
            <a:fillRect/>
          </a:stretch>
        </p:blipFill>
        <p:spPr>
          <a:xfrm>
            <a:off x="3570781" y="1337857"/>
            <a:ext cx="2465519" cy="2459823"/>
          </a:xfrm>
          <a:prstGeom prst="rect">
            <a:avLst/>
          </a:prstGeom>
        </p:spPr>
      </p:pic>
      <p:pic>
        <p:nvPicPr>
          <p:cNvPr id="29" name="Picture 29"/>
          <p:cNvPicPr>
            <a:picLocks noChangeAspect="1"/>
          </p:cNvPicPr>
          <p:nvPr/>
        </p:nvPicPr>
        <p:blipFill>
          <a:blip r:embed="rId4"/>
          <a:srcRect t="116" b="116"/>
          <a:stretch>
            <a:fillRect/>
          </a:stretch>
        </p:blipFill>
        <p:spPr>
          <a:xfrm>
            <a:off x="6248977" y="1337857"/>
            <a:ext cx="2465519" cy="2459823"/>
          </a:xfrm>
          <a:prstGeom prst="rect">
            <a:avLst/>
          </a:prstGeom>
        </p:spPr>
      </p:pic>
      <p:pic>
        <p:nvPicPr>
          <p:cNvPr id="30" name="Picture 30"/>
          <p:cNvPicPr>
            <a:picLocks noChangeAspect="1"/>
          </p:cNvPicPr>
          <p:nvPr/>
        </p:nvPicPr>
        <p:blipFill>
          <a:blip r:embed="rId5"/>
          <a:srcRect t="116" b="116"/>
          <a:stretch>
            <a:fillRect/>
          </a:stretch>
        </p:blipFill>
        <p:spPr>
          <a:xfrm>
            <a:off x="8927174" y="1337857"/>
            <a:ext cx="2465519" cy="2459823"/>
          </a:xfrm>
          <a:prstGeom prst="rect">
            <a:avLst/>
          </a:prstGeom>
        </p:spPr>
      </p:pic>
      <p:sp>
        <p:nvSpPr>
          <p:cNvPr id="31" name="AutoShape 31"/>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solidFill>
                <a:latin typeface="Microsoft Yahei"/>
                <a:ea typeface="Microsoft Yahei"/>
                <a:cs typeface="Microsoft Yahei"/>
              </a:rPr>
              <a:t>01</a:t>
            </a:r>
          </a:p>
        </p:txBody>
      </p:sp>
      <p:sp>
        <p:nvSpPr>
          <p:cNvPr id="36" name="TextBox 36"/>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solidFill>
                <a:latin typeface="Microsoft Yahei"/>
                <a:ea typeface="Microsoft Yahei"/>
                <a:cs typeface="Microsoft Yahei"/>
              </a:rPr>
              <a:t>02</a:t>
            </a:r>
          </a:p>
        </p:txBody>
      </p:sp>
      <p:sp>
        <p:nvSpPr>
          <p:cNvPr id="37" name="TextBox 37"/>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solidFill>
                <a:latin typeface="Microsoft Yahei"/>
                <a:ea typeface="Microsoft Yahei"/>
                <a:cs typeface="Microsoft Yahei"/>
              </a:rPr>
              <a:t>03</a:t>
            </a:r>
          </a:p>
        </p:txBody>
      </p:sp>
      <p:sp>
        <p:nvSpPr>
          <p:cNvPr id="38" name="TextBox 38"/>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solidFill>
                <a:latin typeface="Microsoft Yahei"/>
                <a:ea typeface="Microsoft Yahei"/>
                <a:cs typeface="Microsoft Yahei"/>
              </a:rPr>
              <a:t>04</a:t>
            </a:r>
          </a:p>
        </p:txBody>
      </p:sp>
      <p:sp>
        <p:nvSpPr>
          <p:cNvPr id="39" name="AutoShape 39"/>
          <p:cNvSpPr/>
          <p:nvPr/>
        </p:nvSpPr>
        <p:spPr>
          <a:xfrm>
            <a:off x="917707" y="5153111"/>
            <a:ext cx="2415273" cy="999925"/>
          </a:xfrm>
          <a:prstGeom prst="rect">
            <a:avLst/>
          </a:prstGeom>
        </p:spPr>
        <p:txBody>
          <a:bodyPr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solidFill>
                <a:latin typeface="Microsoft Yahei"/>
                <a:ea typeface="Microsoft Yahei"/>
                <a:cs typeface="Microsoft Yahei"/>
              </a:rPr>
              <a:t>邀请思政教育领域的专家学者进行授课，分享他们的研究成果和教学经验。</a:t>
            </a:r>
            <a:endParaRPr lang="en-US" sz="1100"/>
          </a:p>
        </p:txBody>
      </p:sp>
      <p:sp>
        <p:nvSpPr>
          <p:cNvPr id="40" name="AutoShape 40"/>
          <p:cNvSpPr/>
          <p:nvPr/>
        </p:nvSpPr>
        <p:spPr>
          <a:xfrm>
            <a:off x="3595904" y="5153111"/>
            <a:ext cx="2415273" cy="999925"/>
          </a:xfrm>
          <a:prstGeom prst="rect">
            <a:avLst/>
          </a:prstGeom>
        </p:spPr>
        <p:txBody>
          <a:bodyPr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solidFill>
                <a:latin typeface="Microsoft Yahei"/>
                <a:ea typeface="Microsoft Yahei"/>
                <a:cs typeface="Microsoft Yahei"/>
              </a:rPr>
              <a:t>组织教师进行小组讨论，分享教学心得，共同探讨思政课教学中遇到的问题和解决方法。</a:t>
            </a:r>
            <a:endParaRPr lang="en-US" sz="1100"/>
          </a:p>
        </p:txBody>
      </p:sp>
      <p:sp>
        <p:nvSpPr>
          <p:cNvPr id="41" name="AutoShape 41"/>
          <p:cNvSpPr/>
          <p:nvPr/>
        </p:nvSpPr>
        <p:spPr>
          <a:xfrm>
            <a:off x="6274100" y="5153111"/>
            <a:ext cx="2415273" cy="999925"/>
          </a:xfrm>
          <a:prstGeom prst="rect">
            <a:avLst/>
          </a:prstGeom>
        </p:spPr>
        <p:txBody>
          <a:bodyPr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solidFill>
                <a:latin typeface="Microsoft Yahei"/>
                <a:ea typeface="Microsoft Yahei"/>
                <a:cs typeface="Microsoft Yahei"/>
              </a:rPr>
              <a:t>安排教师观摩优秀思政课教师的教学过程，学习他们的教学技巧和课堂管理方法。</a:t>
            </a:r>
            <a:endParaRPr lang="en-US" sz="1100"/>
          </a:p>
        </p:txBody>
      </p:sp>
      <p:sp>
        <p:nvSpPr>
          <p:cNvPr id="42" name="AutoShape 42"/>
          <p:cNvSpPr/>
          <p:nvPr/>
        </p:nvSpPr>
        <p:spPr>
          <a:xfrm>
            <a:off x="8952297" y="5153111"/>
            <a:ext cx="2415273" cy="999925"/>
          </a:xfrm>
          <a:prstGeom prst="rect">
            <a:avLst/>
          </a:prstGeom>
        </p:spPr>
        <p:txBody>
          <a:bodyPr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solidFill>
                <a:latin typeface="Microsoft Yahei"/>
                <a:ea typeface="Microsoft Yahei"/>
                <a:cs typeface="Microsoft Yahei"/>
              </a:rPr>
              <a:t>组织教师进行教学实践，通过实际操作掌握所学的理论知识和教学方法，提高教学能力。</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70446" y="1714805"/>
            <a:ext cx="8551930" cy="14093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9225" b="1">
                <a:solidFill>
                  <a:schemeClr val="accent3">
                    <a:lumMod val="60000"/>
                    <a:lumOff val="40000"/>
                  </a:schemeClr>
                </a:solidFill>
                <a:latin typeface="Microsoft Yahei"/>
                <a:ea typeface="Microsoft Yahei"/>
                <a:cs typeface="Microsoft Yahei"/>
              </a:rPr>
              <a:t>03</a:t>
            </a:r>
          </a:p>
        </p:txBody>
      </p:sp>
      <p:cxnSp>
        <p:nvCxnSpPr>
          <p:cNvPr id="3" name="Connector 3"/>
          <p:cNvCxnSpPr/>
          <p:nvPr/>
        </p:nvCxnSpPr>
        <p:spPr>
          <a:xfrm>
            <a:off x="2473714" y="3043743"/>
            <a:ext cx="7337793" cy="0"/>
          </a:xfrm>
          <a:prstGeom prst="line">
            <a:avLst/>
          </a:prstGeom>
          <a:ln w="19050">
            <a:solidFill>
              <a:schemeClr val="accent3">
                <a:lumMod val="60000"/>
                <a:lumOff val="40000"/>
              </a:schemeClr>
            </a:solidFill>
            <a:prstDash val="solid"/>
          </a:ln>
        </p:spPr>
        <p:style>
          <a:lnRef idx="0">
            <a:schemeClr val="accent3"/>
          </a:lnRef>
          <a:fillRef idx="1">
            <a:schemeClr val="accent3"/>
          </a:fillRef>
          <a:effectRef idx="0">
            <a:schemeClr val="accent3"/>
          </a:effectRef>
          <a:fontRef idx="minor">
            <a:schemeClr val="lt1"/>
          </a:fontRef>
        </p:style>
      </p:cxnSp>
      <p:sp>
        <p:nvSpPr>
          <p:cNvPr id="4" name="TextBox 4"/>
          <p:cNvSpPr txBox="1"/>
          <p:nvPr/>
        </p:nvSpPr>
        <p:spPr>
          <a:xfrm>
            <a:off x="2216099" y="3124200"/>
            <a:ext cx="7860623"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575" b="1">
                <a:solidFill>
                  <a:srgbClr val="000000"/>
                </a:solidFill>
                <a:latin typeface="Microsoft Yahei"/>
                <a:ea typeface="Microsoft Yahei"/>
                <a:cs typeface="Microsoft Yahei"/>
              </a:rPr>
              <a:t>培训效果与反馈</a:t>
            </a:r>
          </a:p>
        </p:txBody>
      </p:sp>
      <p:sp>
        <p:nvSpPr>
          <p:cNvPr id="5" name="Freeform 5"/>
          <p:cNvSpPr/>
          <p:nvPr/>
        </p:nvSpPr>
        <p:spPr>
          <a:xfrm>
            <a:off x="8967143" y="2331720"/>
            <a:ext cx="514088" cy="514088"/>
          </a:xfrm>
          <a:custGeom>
            <a:rect l="l" t="t" r="r" b="b"/>
            <a:pathLst>
              <a:path w="1905000" h="1905000">
                <a:moveTo>
                  <a:pt x="952500" y="0"/>
                </a:moveTo>
                <a:lnTo>
                  <a:pt x="1190625" y="714375"/>
                </a:lnTo>
                <a:lnTo>
                  <a:pt x="1905000" y="952500"/>
                </a:lnTo>
                <a:lnTo>
                  <a:pt x="1190625" y="1190625"/>
                </a:lnTo>
                <a:lnTo>
                  <a:pt x="952500" y="1905000"/>
                </a:lnTo>
                <a:lnTo>
                  <a:pt x="714375" y="1190625"/>
                </a:lnTo>
                <a:lnTo>
                  <a:pt x="0" y="952500"/>
                </a:lnTo>
                <a:lnTo>
                  <a:pt x="714375" y="714375"/>
                </a:lnTo>
                <a:close/>
              </a:path>
            </a:pathLst>
          </a:cu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708618" y="1482757"/>
            <a:ext cx="776002" cy="766477"/>
          </a:xfrm>
          <a:prstGeom prst="rect">
            <a:avLst/>
          </a:prstGeom>
        </p:spPr>
        <p:txBody>
          <a:bodyPr vert="horz" wrap="none" lIns="121920" tIns="60960" rIns="121920" bIns="6096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2100">
                <a:solidFill>
                  <a:schemeClr val="lt1"/>
                </a:solidFill>
                <a:latin typeface="微软雅黑"/>
                <a:ea typeface="微软雅黑"/>
                <a:cs typeface="微软雅黑"/>
              </a:rPr>
              <a:t>输入</a:t>
            </a:r>
          </a:p>
          <a:p>
            <a:pPr algn="ctr">
              <a:lnSpc>
                <a:spcPct val="80000"/>
              </a:lnSpc>
            </a:pPr>
            <a:r>
              <a:rPr lang="en-US" sz="2100">
                <a:solidFill>
                  <a:schemeClr val="lt1"/>
                </a:solidFill>
                <a:latin typeface="微软雅黑"/>
                <a:ea typeface="微软雅黑"/>
                <a:cs typeface="微软雅黑"/>
              </a:rPr>
              <a:t>标题</a:t>
            </a:r>
          </a:p>
        </p:txBody>
      </p:sp>
      <p:sp>
        <p:nvSpPr>
          <p:cNvPr id="3" name="AutoShape 3"/>
          <p:cNvSpPr/>
          <p:nvPr/>
        </p:nvSpPr>
        <p:spPr>
          <a:xfrm>
            <a:off x="5311711" y="2857500"/>
            <a:ext cx="1569720" cy="1569720"/>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5708618" y="3289935"/>
            <a:ext cx="767048" cy="704183"/>
          </a:xfrm>
          <a:custGeom>
            <a:rect l="l" t="t" r="r" b="b"/>
            <a:pathLst>
              <a:path w="986" h="905">
                <a:moveTo>
                  <a:pt x="298" y="855"/>
                </a:moveTo>
                <a:lnTo>
                  <a:pt x="359" y="855"/>
                </a:lnTo>
                <a:lnTo>
                  <a:pt x="359" y="855"/>
                </a:lnTo>
                <a:lnTo>
                  <a:pt x="374" y="838"/>
                </a:lnTo>
                <a:lnTo>
                  <a:pt x="388" y="819"/>
                </a:lnTo>
                <a:lnTo>
                  <a:pt x="401" y="799"/>
                </a:lnTo>
                <a:lnTo>
                  <a:pt x="412" y="776"/>
                </a:lnTo>
                <a:lnTo>
                  <a:pt x="421" y="752"/>
                </a:lnTo>
                <a:lnTo>
                  <a:pt x="427" y="725"/>
                </a:lnTo>
                <a:lnTo>
                  <a:pt x="432" y="697"/>
                </a:lnTo>
                <a:lnTo>
                  <a:pt x="436" y="666"/>
                </a:lnTo>
                <a:lnTo>
                  <a:pt x="425" y="666"/>
                </a:lnTo>
                <a:lnTo>
                  <a:pt x="425" y="666"/>
                </a:lnTo>
                <a:lnTo>
                  <a:pt x="418" y="666"/>
                </a:lnTo>
                <a:lnTo>
                  <a:pt x="412" y="664"/>
                </a:lnTo>
                <a:lnTo>
                  <a:pt x="405" y="661"/>
                </a:lnTo>
                <a:lnTo>
                  <a:pt x="401" y="656"/>
                </a:lnTo>
                <a:lnTo>
                  <a:pt x="397" y="651"/>
                </a:lnTo>
                <a:lnTo>
                  <a:pt x="393" y="646"/>
                </a:lnTo>
                <a:lnTo>
                  <a:pt x="391" y="639"/>
                </a:lnTo>
                <a:lnTo>
                  <a:pt x="390" y="633"/>
                </a:lnTo>
                <a:lnTo>
                  <a:pt x="390" y="633"/>
                </a:lnTo>
                <a:lnTo>
                  <a:pt x="390" y="633"/>
                </a:lnTo>
                <a:lnTo>
                  <a:pt x="391" y="625"/>
                </a:lnTo>
                <a:lnTo>
                  <a:pt x="393" y="620"/>
                </a:lnTo>
                <a:lnTo>
                  <a:pt x="397" y="613"/>
                </a:lnTo>
                <a:lnTo>
                  <a:pt x="401" y="609"/>
                </a:lnTo>
                <a:lnTo>
                  <a:pt x="405" y="604"/>
                </a:lnTo>
                <a:lnTo>
                  <a:pt x="412" y="601"/>
                </a:lnTo>
                <a:lnTo>
                  <a:pt x="418" y="599"/>
                </a:lnTo>
                <a:lnTo>
                  <a:pt x="425" y="598"/>
                </a:lnTo>
                <a:lnTo>
                  <a:pt x="442" y="598"/>
                </a:lnTo>
                <a:lnTo>
                  <a:pt x="442" y="598"/>
                </a:lnTo>
                <a:lnTo>
                  <a:pt x="417" y="573"/>
                </a:lnTo>
                <a:lnTo>
                  <a:pt x="393" y="546"/>
                </a:lnTo>
                <a:lnTo>
                  <a:pt x="371" y="519"/>
                </a:lnTo>
                <a:lnTo>
                  <a:pt x="351" y="489"/>
                </a:lnTo>
                <a:lnTo>
                  <a:pt x="337" y="512"/>
                </a:lnTo>
                <a:lnTo>
                  <a:pt x="337" y="512"/>
                </a:lnTo>
                <a:lnTo>
                  <a:pt x="277" y="476"/>
                </a:lnTo>
                <a:lnTo>
                  <a:pt x="248" y="458"/>
                </a:lnTo>
                <a:lnTo>
                  <a:pt x="219" y="438"/>
                </a:lnTo>
                <a:lnTo>
                  <a:pt x="191" y="418"/>
                </a:lnTo>
                <a:lnTo>
                  <a:pt x="164" y="395"/>
                </a:lnTo>
                <a:lnTo>
                  <a:pt x="138" y="371"/>
                </a:lnTo>
                <a:lnTo>
                  <a:pt x="126" y="358"/>
                </a:lnTo>
                <a:lnTo>
                  <a:pt x="114" y="345"/>
                </a:lnTo>
                <a:lnTo>
                  <a:pt x="114" y="345"/>
                </a:lnTo>
                <a:lnTo>
                  <a:pt x="102" y="331"/>
                </a:lnTo>
                <a:lnTo>
                  <a:pt x="92" y="317"/>
                </a:lnTo>
                <a:lnTo>
                  <a:pt x="81" y="301"/>
                </a:lnTo>
                <a:lnTo>
                  <a:pt x="71" y="285"/>
                </a:lnTo>
                <a:lnTo>
                  <a:pt x="61" y="269"/>
                </a:lnTo>
                <a:lnTo>
                  <a:pt x="53" y="251"/>
                </a:lnTo>
                <a:lnTo>
                  <a:pt x="44" y="234"/>
                </a:lnTo>
                <a:lnTo>
                  <a:pt x="36" y="216"/>
                </a:lnTo>
                <a:lnTo>
                  <a:pt x="30" y="196"/>
                </a:lnTo>
                <a:lnTo>
                  <a:pt x="23" y="175"/>
                </a:lnTo>
                <a:lnTo>
                  <a:pt x="18" y="154"/>
                </a:lnTo>
                <a:lnTo>
                  <a:pt x="13" y="132"/>
                </a:lnTo>
                <a:lnTo>
                  <a:pt x="9" y="108"/>
                </a:lnTo>
                <a:lnTo>
                  <a:pt x="6" y="84"/>
                </a:lnTo>
                <a:lnTo>
                  <a:pt x="4" y="59"/>
                </a:lnTo>
                <a:lnTo>
                  <a:pt x="3" y="33"/>
                </a:lnTo>
                <a:lnTo>
                  <a:pt x="0" y="0"/>
                </a:lnTo>
                <a:lnTo>
                  <a:pt x="33" y="7"/>
                </a:lnTo>
                <a:lnTo>
                  <a:pt x="239" y="55"/>
                </a:lnTo>
                <a:lnTo>
                  <a:pt x="252" y="58"/>
                </a:lnTo>
                <a:lnTo>
                  <a:pt x="252" y="58"/>
                </a:lnTo>
                <a:lnTo>
                  <a:pt x="256" y="23"/>
                </a:lnTo>
                <a:lnTo>
                  <a:pt x="473" y="23"/>
                </a:lnTo>
                <a:lnTo>
                  <a:pt x="520" y="23"/>
                </a:lnTo>
                <a:lnTo>
                  <a:pt x="737" y="23"/>
                </a:lnTo>
                <a:lnTo>
                  <a:pt x="737" y="23"/>
                </a:lnTo>
                <a:lnTo>
                  <a:pt x="740" y="57"/>
                </a:lnTo>
                <a:lnTo>
                  <a:pt x="751" y="55"/>
                </a:lnTo>
                <a:lnTo>
                  <a:pt x="956" y="7"/>
                </a:lnTo>
                <a:lnTo>
                  <a:pt x="988" y="0"/>
                </a:lnTo>
                <a:lnTo>
                  <a:pt x="987" y="33"/>
                </a:lnTo>
                <a:lnTo>
                  <a:pt x="987" y="33"/>
                </a:lnTo>
                <a:lnTo>
                  <a:pt x="986" y="59"/>
                </a:lnTo>
                <a:lnTo>
                  <a:pt x="983" y="84"/>
                </a:lnTo>
                <a:lnTo>
                  <a:pt x="980" y="108"/>
                </a:lnTo>
                <a:lnTo>
                  <a:pt x="976" y="132"/>
                </a:lnTo>
                <a:lnTo>
                  <a:pt x="971" y="154"/>
                </a:lnTo>
                <a:lnTo>
                  <a:pt x="965" y="175"/>
                </a:lnTo>
                <a:lnTo>
                  <a:pt x="960" y="196"/>
                </a:lnTo>
                <a:lnTo>
                  <a:pt x="952" y="216"/>
                </a:lnTo>
                <a:lnTo>
                  <a:pt x="945" y="234"/>
                </a:lnTo>
                <a:lnTo>
                  <a:pt x="936" y="251"/>
                </a:lnTo>
                <a:lnTo>
                  <a:pt x="927" y="269"/>
                </a:lnTo>
                <a:lnTo>
                  <a:pt x="918" y="285"/>
                </a:lnTo>
                <a:lnTo>
                  <a:pt x="908" y="301"/>
                </a:lnTo>
                <a:lnTo>
                  <a:pt x="897" y="317"/>
                </a:lnTo>
                <a:lnTo>
                  <a:pt x="886" y="331"/>
                </a:lnTo>
                <a:lnTo>
                  <a:pt x="874" y="345"/>
                </a:lnTo>
                <a:lnTo>
                  <a:pt x="874" y="345"/>
                </a:lnTo>
                <a:lnTo>
                  <a:pt x="862" y="358"/>
                </a:lnTo>
                <a:lnTo>
                  <a:pt x="850" y="371"/>
                </a:lnTo>
                <a:lnTo>
                  <a:pt x="825" y="395"/>
                </a:lnTo>
                <a:lnTo>
                  <a:pt x="798" y="418"/>
                </a:lnTo>
                <a:lnTo>
                  <a:pt x="770" y="438"/>
                </a:lnTo>
                <a:lnTo>
                  <a:pt x="742" y="458"/>
                </a:lnTo>
                <a:lnTo>
                  <a:pt x="713" y="476"/>
                </a:lnTo>
                <a:lnTo>
                  <a:pt x="653" y="512"/>
                </a:lnTo>
                <a:lnTo>
                  <a:pt x="640" y="491"/>
                </a:lnTo>
                <a:lnTo>
                  <a:pt x="640" y="491"/>
                </a:lnTo>
                <a:lnTo>
                  <a:pt x="620" y="521"/>
                </a:lnTo>
                <a:lnTo>
                  <a:pt x="599" y="548"/>
                </a:lnTo>
                <a:lnTo>
                  <a:pt x="576" y="574"/>
                </a:lnTo>
                <a:lnTo>
                  <a:pt x="551" y="598"/>
                </a:lnTo>
                <a:lnTo>
                  <a:pt x="567" y="598"/>
                </a:lnTo>
                <a:lnTo>
                  <a:pt x="567" y="598"/>
                </a:lnTo>
                <a:lnTo>
                  <a:pt x="574" y="599"/>
                </a:lnTo>
                <a:lnTo>
                  <a:pt x="580" y="601"/>
                </a:lnTo>
                <a:lnTo>
                  <a:pt x="586" y="604"/>
                </a:lnTo>
                <a:lnTo>
                  <a:pt x="591" y="609"/>
                </a:lnTo>
                <a:lnTo>
                  <a:pt x="595" y="613"/>
                </a:lnTo>
                <a:lnTo>
                  <a:pt x="599" y="620"/>
                </a:lnTo>
                <a:lnTo>
                  <a:pt x="601" y="625"/>
                </a:lnTo>
                <a:lnTo>
                  <a:pt x="601" y="633"/>
                </a:lnTo>
                <a:lnTo>
                  <a:pt x="601" y="633"/>
                </a:lnTo>
                <a:lnTo>
                  <a:pt x="601" y="633"/>
                </a:lnTo>
                <a:lnTo>
                  <a:pt x="601" y="639"/>
                </a:lnTo>
                <a:lnTo>
                  <a:pt x="599" y="646"/>
                </a:lnTo>
                <a:lnTo>
                  <a:pt x="595" y="651"/>
                </a:lnTo>
                <a:lnTo>
                  <a:pt x="591" y="656"/>
                </a:lnTo>
                <a:lnTo>
                  <a:pt x="586" y="661"/>
                </a:lnTo>
                <a:lnTo>
                  <a:pt x="580" y="664"/>
                </a:lnTo>
                <a:lnTo>
                  <a:pt x="574" y="666"/>
                </a:lnTo>
                <a:lnTo>
                  <a:pt x="567" y="666"/>
                </a:lnTo>
                <a:lnTo>
                  <a:pt x="557" y="666"/>
                </a:lnTo>
                <a:lnTo>
                  <a:pt x="557" y="666"/>
                </a:lnTo>
                <a:lnTo>
                  <a:pt x="561" y="697"/>
                </a:lnTo>
                <a:lnTo>
                  <a:pt x="565" y="725"/>
                </a:lnTo>
                <a:lnTo>
                  <a:pt x="572" y="752"/>
                </a:lnTo>
                <a:lnTo>
                  <a:pt x="581" y="776"/>
                </a:lnTo>
                <a:lnTo>
                  <a:pt x="592" y="799"/>
                </a:lnTo>
                <a:lnTo>
                  <a:pt x="605" y="819"/>
                </a:lnTo>
                <a:lnTo>
                  <a:pt x="619" y="838"/>
                </a:lnTo>
                <a:lnTo>
                  <a:pt x="634" y="855"/>
                </a:lnTo>
                <a:lnTo>
                  <a:pt x="697" y="855"/>
                </a:lnTo>
                <a:lnTo>
                  <a:pt x="713" y="905"/>
                </a:lnTo>
                <a:lnTo>
                  <a:pt x="283" y="905"/>
                </a:lnTo>
                <a:lnTo>
                  <a:pt x="298" y="855"/>
                </a:lnTo>
                <a:lnTo>
                  <a:pt x="298" y="855"/>
                </a:lnTo>
                <a:close/>
                <a:moveTo>
                  <a:pt x="742" y="109"/>
                </a:moveTo>
                <a:lnTo>
                  <a:pt x="742" y="109"/>
                </a:lnTo>
                <a:lnTo>
                  <a:pt x="741" y="157"/>
                </a:lnTo>
                <a:lnTo>
                  <a:pt x="737" y="203"/>
                </a:lnTo>
                <a:lnTo>
                  <a:pt x="731" y="247"/>
                </a:lnTo>
                <a:lnTo>
                  <a:pt x="723" y="289"/>
                </a:lnTo>
                <a:lnTo>
                  <a:pt x="719" y="310"/>
                </a:lnTo>
                <a:lnTo>
                  <a:pt x="714" y="331"/>
                </a:lnTo>
                <a:lnTo>
                  <a:pt x="707" y="350"/>
                </a:lnTo>
                <a:lnTo>
                  <a:pt x="701" y="370"/>
                </a:lnTo>
                <a:lnTo>
                  <a:pt x="693" y="388"/>
                </a:lnTo>
                <a:lnTo>
                  <a:pt x="685" y="407"/>
                </a:lnTo>
                <a:lnTo>
                  <a:pt x="678" y="425"/>
                </a:lnTo>
                <a:lnTo>
                  <a:pt x="669" y="443"/>
                </a:lnTo>
                <a:lnTo>
                  <a:pt x="669" y="443"/>
                </a:lnTo>
                <a:lnTo>
                  <a:pt x="715" y="414"/>
                </a:lnTo>
                <a:lnTo>
                  <a:pt x="736" y="399"/>
                </a:lnTo>
                <a:lnTo>
                  <a:pt x="758" y="383"/>
                </a:lnTo>
                <a:lnTo>
                  <a:pt x="779" y="367"/>
                </a:lnTo>
                <a:lnTo>
                  <a:pt x="798" y="349"/>
                </a:lnTo>
                <a:lnTo>
                  <a:pt x="818" y="331"/>
                </a:lnTo>
                <a:lnTo>
                  <a:pt x="836" y="311"/>
                </a:lnTo>
                <a:lnTo>
                  <a:pt x="836" y="311"/>
                </a:lnTo>
                <a:lnTo>
                  <a:pt x="855" y="288"/>
                </a:lnTo>
                <a:lnTo>
                  <a:pt x="871" y="263"/>
                </a:lnTo>
                <a:lnTo>
                  <a:pt x="886" y="236"/>
                </a:lnTo>
                <a:lnTo>
                  <a:pt x="894" y="222"/>
                </a:lnTo>
                <a:lnTo>
                  <a:pt x="900" y="208"/>
                </a:lnTo>
                <a:lnTo>
                  <a:pt x="906" y="192"/>
                </a:lnTo>
                <a:lnTo>
                  <a:pt x="912" y="177"/>
                </a:lnTo>
                <a:lnTo>
                  <a:pt x="917" y="159"/>
                </a:lnTo>
                <a:lnTo>
                  <a:pt x="921" y="142"/>
                </a:lnTo>
                <a:lnTo>
                  <a:pt x="925" y="123"/>
                </a:lnTo>
                <a:lnTo>
                  <a:pt x="929" y="105"/>
                </a:lnTo>
                <a:lnTo>
                  <a:pt x="932" y="85"/>
                </a:lnTo>
                <a:lnTo>
                  <a:pt x="934" y="66"/>
                </a:lnTo>
                <a:lnTo>
                  <a:pt x="793" y="97"/>
                </a:lnTo>
                <a:lnTo>
                  <a:pt x="808" y="130"/>
                </a:lnTo>
                <a:lnTo>
                  <a:pt x="761" y="152"/>
                </a:lnTo>
                <a:lnTo>
                  <a:pt x="742" y="109"/>
                </a:lnTo>
                <a:lnTo>
                  <a:pt x="742" y="109"/>
                </a:lnTo>
                <a:close/>
                <a:moveTo>
                  <a:pt x="326" y="446"/>
                </a:moveTo>
                <a:lnTo>
                  <a:pt x="326" y="446"/>
                </a:lnTo>
                <a:lnTo>
                  <a:pt x="316" y="428"/>
                </a:lnTo>
                <a:lnTo>
                  <a:pt x="308" y="409"/>
                </a:lnTo>
                <a:lnTo>
                  <a:pt x="300" y="390"/>
                </a:lnTo>
                <a:lnTo>
                  <a:pt x="292" y="371"/>
                </a:lnTo>
                <a:lnTo>
                  <a:pt x="286" y="350"/>
                </a:lnTo>
                <a:lnTo>
                  <a:pt x="279" y="331"/>
                </a:lnTo>
                <a:lnTo>
                  <a:pt x="274" y="309"/>
                </a:lnTo>
                <a:lnTo>
                  <a:pt x="269" y="288"/>
                </a:lnTo>
                <a:lnTo>
                  <a:pt x="264" y="267"/>
                </a:lnTo>
                <a:lnTo>
                  <a:pt x="261" y="244"/>
                </a:lnTo>
                <a:lnTo>
                  <a:pt x="258" y="221"/>
                </a:lnTo>
                <a:lnTo>
                  <a:pt x="256" y="198"/>
                </a:lnTo>
                <a:lnTo>
                  <a:pt x="253" y="174"/>
                </a:lnTo>
                <a:lnTo>
                  <a:pt x="252" y="151"/>
                </a:lnTo>
                <a:lnTo>
                  <a:pt x="251" y="102"/>
                </a:lnTo>
                <a:lnTo>
                  <a:pt x="228" y="152"/>
                </a:lnTo>
                <a:lnTo>
                  <a:pt x="182" y="130"/>
                </a:lnTo>
                <a:lnTo>
                  <a:pt x="197" y="97"/>
                </a:lnTo>
                <a:lnTo>
                  <a:pt x="56" y="66"/>
                </a:lnTo>
                <a:lnTo>
                  <a:pt x="56" y="66"/>
                </a:lnTo>
                <a:lnTo>
                  <a:pt x="58" y="85"/>
                </a:lnTo>
                <a:lnTo>
                  <a:pt x="60" y="105"/>
                </a:lnTo>
                <a:lnTo>
                  <a:pt x="63" y="123"/>
                </a:lnTo>
                <a:lnTo>
                  <a:pt x="68" y="142"/>
                </a:lnTo>
                <a:lnTo>
                  <a:pt x="72" y="159"/>
                </a:lnTo>
                <a:lnTo>
                  <a:pt x="77" y="177"/>
                </a:lnTo>
                <a:lnTo>
                  <a:pt x="83" y="192"/>
                </a:lnTo>
                <a:lnTo>
                  <a:pt x="89" y="208"/>
                </a:lnTo>
                <a:lnTo>
                  <a:pt x="96" y="222"/>
                </a:lnTo>
                <a:lnTo>
                  <a:pt x="102" y="236"/>
                </a:lnTo>
                <a:lnTo>
                  <a:pt x="118" y="263"/>
                </a:lnTo>
                <a:lnTo>
                  <a:pt x="135" y="288"/>
                </a:lnTo>
                <a:lnTo>
                  <a:pt x="153" y="311"/>
                </a:lnTo>
                <a:lnTo>
                  <a:pt x="153" y="311"/>
                </a:lnTo>
                <a:lnTo>
                  <a:pt x="172" y="332"/>
                </a:lnTo>
                <a:lnTo>
                  <a:pt x="191" y="350"/>
                </a:lnTo>
                <a:lnTo>
                  <a:pt x="212" y="369"/>
                </a:lnTo>
                <a:lnTo>
                  <a:pt x="234" y="385"/>
                </a:lnTo>
                <a:lnTo>
                  <a:pt x="256" y="401"/>
                </a:lnTo>
                <a:lnTo>
                  <a:pt x="279" y="417"/>
                </a:lnTo>
                <a:lnTo>
                  <a:pt x="326" y="446"/>
                </a:lnTo>
                <a:lnTo>
                  <a:pt x="326" y="446"/>
                </a:lnTo>
                <a:close/>
                <a:moveTo>
                  <a:pt x="304" y="70"/>
                </a:moveTo>
                <a:lnTo>
                  <a:pt x="304" y="70"/>
                </a:lnTo>
                <a:lnTo>
                  <a:pt x="304" y="120"/>
                </a:lnTo>
                <a:lnTo>
                  <a:pt x="307" y="170"/>
                </a:lnTo>
                <a:lnTo>
                  <a:pt x="309" y="194"/>
                </a:lnTo>
                <a:lnTo>
                  <a:pt x="312" y="218"/>
                </a:lnTo>
                <a:lnTo>
                  <a:pt x="315" y="242"/>
                </a:lnTo>
                <a:lnTo>
                  <a:pt x="320" y="266"/>
                </a:lnTo>
                <a:lnTo>
                  <a:pt x="320" y="266"/>
                </a:lnTo>
                <a:lnTo>
                  <a:pt x="325" y="288"/>
                </a:lnTo>
                <a:lnTo>
                  <a:pt x="331" y="312"/>
                </a:lnTo>
                <a:lnTo>
                  <a:pt x="339" y="335"/>
                </a:lnTo>
                <a:lnTo>
                  <a:pt x="348" y="358"/>
                </a:lnTo>
                <a:lnTo>
                  <a:pt x="358" y="380"/>
                </a:lnTo>
                <a:lnTo>
                  <a:pt x="368" y="401"/>
                </a:lnTo>
                <a:lnTo>
                  <a:pt x="381" y="423"/>
                </a:lnTo>
                <a:lnTo>
                  <a:pt x="394" y="445"/>
                </a:lnTo>
                <a:lnTo>
                  <a:pt x="394" y="445"/>
                </a:lnTo>
                <a:lnTo>
                  <a:pt x="398" y="448"/>
                </a:lnTo>
                <a:lnTo>
                  <a:pt x="401" y="450"/>
                </a:lnTo>
                <a:lnTo>
                  <a:pt x="404" y="452"/>
                </a:lnTo>
                <a:lnTo>
                  <a:pt x="407" y="453"/>
                </a:lnTo>
                <a:lnTo>
                  <a:pt x="412" y="453"/>
                </a:lnTo>
                <a:lnTo>
                  <a:pt x="416" y="453"/>
                </a:lnTo>
                <a:lnTo>
                  <a:pt x="419" y="452"/>
                </a:lnTo>
                <a:lnTo>
                  <a:pt x="424" y="450"/>
                </a:lnTo>
                <a:lnTo>
                  <a:pt x="424" y="450"/>
                </a:lnTo>
                <a:lnTo>
                  <a:pt x="427" y="447"/>
                </a:lnTo>
                <a:lnTo>
                  <a:pt x="429" y="444"/>
                </a:lnTo>
                <a:lnTo>
                  <a:pt x="430" y="440"/>
                </a:lnTo>
                <a:lnTo>
                  <a:pt x="431" y="436"/>
                </a:lnTo>
                <a:lnTo>
                  <a:pt x="432" y="433"/>
                </a:lnTo>
                <a:lnTo>
                  <a:pt x="431" y="428"/>
                </a:lnTo>
                <a:lnTo>
                  <a:pt x="430" y="425"/>
                </a:lnTo>
                <a:lnTo>
                  <a:pt x="428" y="421"/>
                </a:lnTo>
                <a:lnTo>
                  <a:pt x="428" y="421"/>
                </a:lnTo>
                <a:lnTo>
                  <a:pt x="416" y="402"/>
                </a:lnTo>
                <a:lnTo>
                  <a:pt x="404" y="382"/>
                </a:lnTo>
                <a:lnTo>
                  <a:pt x="394" y="362"/>
                </a:lnTo>
                <a:lnTo>
                  <a:pt x="386" y="342"/>
                </a:lnTo>
                <a:lnTo>
                  <a:pt x="378" y="321"/>
                </a:lnTo>
                <a:lnTo>
                  <a:pt x="371" y="300"/>
                </a:lnTo>
                <a:lnTo>
                  <a:pt x="365" y="279"/>
                </a:lnTo>
                <a:lnTo>
                  <a:pt x="360" y="257"/>
                </a:lnTo>
                <a:lnTo>
                  <a:pt x="360" y="257"/>
                </a:lnTo>
                <a:lnTo>
                  <a:pt x="355" y="234"/>
                </a:lnTo>
                <a:lnTo>
                  <a:pt x="352" y="212"/>
                </a:lnTo>
                <a:lnTo>
                  <a:pt x="350" y="189"/>
                </a:lnTo>
                <a:lnTo>
                  <a:pt x="348" y="166"/>
                </a:lnTo>
                <a:lnTo>
                  <a:pt x="346" y="119"/>
                </a:lnTo>
                <a:lnTo>
                  <a:pt x="346" y="70"/>
                </a:lnTo>
                <a:lnTo>
                  <a:pt x="346" y="70"/>
                </a:lnTo>
                <a:lnTo>
                  <a:pt x="345" y="67"/>
                </a:lnTo>
                <a:lnTo>
                  <a:pt x="343" y="63"/>
                </a:lnTo>
                <a:lnTo>
                  <a:pt x="342" y="59"/>
                </a:lnTo>
                <a:lnTo>
                  <a:pt x="339" y="56"/>
                </a:lnTo>
                <a:lnTo>
                  <a:pt x="337" y="54"/>
                </a:lnTo>
                <a:lnTo>
                  <a:pt x="333" y="52"/>
                </a:lnTo>
                <a:lnTo>
                  <a:pt x="329" y="51"/>
                </a:lnTo>
                <a:lnTo>
                  <a:pt x="325" y="50"/>
                </a:lnTo>
                <a:lnTo>
                  <a:pt x="325" y="50"/>
                </a:lnTo>
                <a:lnTo>
                  <a:pt x="321" y="51"/>
                </a:lnTo>
                <a:lnTo>
                  <a:pt x="317" y="52"/>
                </a:lnTo>
                <a:lnTo>
                  <a:pt x="313" y="53"/>
                </a:lnTo>
                <a:lnTo>
                  <a:pt x="311" y="56"/>
                </a:lnTo>
                <a:lnTo>
                  <a:pt x="308" y="58"/>
                </a:lnTo>
                <a:lnTo>
                  <a:pt x="307" y="63"/>
                </a:lnTo>
                <a:lnTo>
                  <a:pt x="304" y="66"/>
                </a:lnTo>
                <a:lnTo>
                  <a:pt x="304" y="70"/>
                </a:lnTo>
                <a:lnTo>
                  <a:pt x="304" y="7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016823" y="3022761"/>
            <a:ext cx="2221230" cy="1264147"/>
          </a:xfrm>
          <a:prstGeom prst="round2Diag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5424910" y="1465304"/>
            <a:ext cx="1342181" cy="1264147"/>
          </a:xfrm>
          <a:prstGeom prst="round2Diag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5471779" y="1727808"/>
            <a:ext cx="1249680" cy="7391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1650" b="1">
                <a:solidFill>
                  <a:srgbClr val="FFFFFF"/>
                </a:solidFill>
                <a:latin typeface="Microsoft Yahei"/>
                <a:ea typeface="Microsoft Yahei"/>
                <a:cs typeface="Microsoft Yahei"/>
              </a:rPr>
              <a:t>知识更新与深化</a:t>
            </a:r>
          </a:p>
        </p:txBody>
      </p:sp>
      <p:sp>
        <p:nvSpPr>
          <p:cNvPr id="8" name="AutoShape 8"/>
          <p:cNvSpPr/>
          <p:nvPr/>
        </p:nvSpPr>
        <p:spPr>
          <a:xfrm>
            <a:off x="2976282" y="3010286"/>
            <a:ext cx="2221230" cy="1264147"/>
          </a:xfrm>
          <a:prstGeom prst="round2Diag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535932" y="3272423"/>
            <a:ext cx="1249680" cy="739874"/>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1650" b="1">
                <a:solidFill>
                  <a:srgbClr val="FFFFFF"/>
                </a:solidFill>
                <a:latin typeface="Microsoft Yahei"/>
                <a:ea typeface="Microsoft Yahei"/>
                <a:cs typeface="Microsoft Yahei"/>
              </a:rPr>
              <a:t>教学能力提升</a:t>
            </a:r>
          </a:p>
        </p:txBody>
      </p:sp>
      <p:sp>
        <p:nvSpPr>
          <p:cNvPr id="10" name="AutoShape 10"/>
          <p:cNvSpPr/>
          <p:nvPr/>
        </p:nvSpPr>
        <p:spPr>
          <a:xfrm rot="5400000">
            <a:off x="5426875" y="4603872"/>
            <a:ext cx="1342181" cy="1264147"/>
          </a:xfrm>
          <a:prstGeom prst="round2Diag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教师反馈</a:t>
            </a:r>
          </a:p>
        </p:txBody>
      </p:sp>
      <p:sp>
        <p:nvSpPr>
          <p:cNvPr id="32" name="TextBox 32"/>
          <p:cNvSpPr txBox="1"/>
          <p:nvPr/>
        </p:nvSpPr>
        <p:spPr>
          <a:xfrm>
            <a:off x="522745" y="1445633"/>
            <a:ext cx="4653971" cy="122728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500">
                <a:solidFill>
                  <a:schemeClr val="dk1"/>
                </a:solidFill>
                <a:latin typeface="Microsoft Yahei"/>
                <a:ea typeface="Microsoft Yahei"/>
                <a:cs typeface="Microsoft Yahei"/>
              </a:rPr>
              <a:t>教师们普遍认为，通过培训，他们的教学策略和技巧得到了显著提升，特别是在课程设计、课堂管理和激发学生兴趣方面。</a:t>
            </a:r>
          </a:p>
        </p:txBody>
      </p:sp>
      <p:sp>
        <p:nvSpPr>
          <p:cNvPr id="33" name="TextBox 33"/>
          <p:cNvSpPr txBox="1"/>
          <p:nvPr/>
        </p:nvSpPr>
        <p:spPr>
          <a:xfrm>
            <a:off x="522745" y="4584201"/>
            <a:ext cx="4653971" cy="122728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500">
                <a:solidFill>
                  <a:schemeClr val="dk1"/>
                </a:solidFill>
                <a:latin typeface="Microsoft Yahei"/>
                <a:ea typeface="Microsoft Yahei"/>
                <a:cs typeface="Microsoft Yahei"/>
              </a:rPr>
              <a:t>教师们提出了一些建议，如增加与一线优秀教师的交流机会、加强现代教育技术手段的培训等，以进一步完善培训效果。</a:t>
            </a:r>
          </a:p>
        </p:txBody>
      </p:sp>
      <p:sp>
        <p:nvSpPr>
          <p:cNvPr id="34" name="TextBox 34"/>
          <p:cNvSpPr txBox="1"/>
          <p:nvPr/>
        </p:nvSpPr>
        <p:spPr>
          <a:xfrm>
            <a:off x="6996028" y="4584201"/>
            <a:ext cx="4653971" cy="122728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500">
                <a:solidFill>
                  <a:schemeClr val="dk1"/>
                </a:solidFill>
                <a:latin typeface="Microsoft Yahei"/>
                <a:ea typeface="Microsoft Yahei"/>
                <a:cs typeface="Microsoft Yahei"/>
              </a:rPr>
              <a:t>多数教师对培训形式表示满意，认为案例分析、小组讨论和实地考察等多样化形式有助于他们更深入地理解和掌握培训内容。</a:t>
            </a:r>
          </a:p>
        </p:txBody>
      </p:sp>
      <p:sp>
        <p:nvSpPr>
          <p:cNvPr id="35" name="TextBox 35"/>
          <p:cNvSpPr txBox="1"/>
          <p:nvPr/>
        </p:nvSpPr>
        <p:spPr>
          <a:xfrm>
            <a:off x="6996028" y="1445633"/>
            <a:ext cx="4653971" cy="122728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500">
                <a:solidFill>
                  <a:schemeClr val="dk1"/>
                </a:solidFill>
                <a:latin typeface="Microsoft Yahei"/>
                <a:ea typeface="Microsoft Yahei"/>
                <a:cs typeface="Microsoft Yahei"/>
              </a:rPr>
              <a:t>教师们反映，培训内容紧密结合当前的教育改革趋势和思政学科发展，帮助他们更新了知识体系，加深了对课程内容的理解。</a:t>
            </a:r>
          </a:p>
        </p:txBody>
      </p:sp>
      <p:sp>
        <p:nvSpPr>
          <p:cNvPr id="36" name="TextBox 36"/>
          <p:cNvSpPr txBox="1"/>
          <p:nvPr/>
        </p:nvSpPr>
        <p:spPr>
          <a:xfrm>
            <a:off x="5471779" y="4866009"/>
            <a:ext cx="1249680" cy="739874"/>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1650" b="1">
                <a:solidFill>
                  <a:srgbClr val="FFFFFF"/>
                </a:solidFill>
                <a:latin typeface="Microsoft Yahei"/>
                <a:ea typeface="Microsoft Yahei"/>
                <a:cs typeface="Microsoft Yahei"/>
              </a:rPr>
              <a:t>建议与改进</a:t>
            </a:r>
          </a:p>
        </p:txBody>
      </p:sp>
      <p:sp>
        <p:nvSpPr>
          <p:cNvPr id="37" name="TextBox 37"/>
          <p:cNvSpPr txBox="1"/>
          <p:nvPr/>
        </p:nvSpPr>
        <p:spPr>
          <a:xfrm>
            <a:off x="7502598" y="3272423"/>
            <a:ext cx="1249680" cy="739874"/>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1650" b="1">
                <a:solidFill>
                  <a:srgbClr val="FFFFFF"/>
                </a:solidFill>
                <a:latin typeface="Microsoft Yahei"/>
                <a:ea typeface="Microsoft Yahei"/>
                <a:cs typeface="Microsoft Yahei"/>
              </a:rPr>
              <a:t>培训形式认可</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https://d.book118.com/417132152201006052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68</Paragraphs>
  <Slides>11</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11</vt:i4>
      </vt:variant>
    </vt:vector>
  </HeadingPairs>
  <TitlesOfParts>
    <vt:vector baseType="lpstr" size="16">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2024-09-26T16:22:45.700</cp:lastPrinted>
  <dcterms:created xsi:type="dcterms:W3CDTF">2024-09-26T08:22:45Z</dcterms:created>
  <dcterms:modified xsi:type="dcterms:W3CDTF">2024-09-26T08:22:47Z</dcterms:modified>
</cp:coreProperties>
</file>