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1.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wmf" /><Relationship Id="rId2" Type="http://schemas.openxmlformats.org/officeDocument/2006/relationships/image" Target="../media/image7.wmf" /><Relationship Id="rId3" Type="http://schemas.openxmlformats.org/officeDocument/2006/relationships/image" Target="../media/image8.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wmf" /><Relationship Id="rId2" Type="http://schemas.openxmlformats.org/officeDocument/2006/relationships/image" Target="../media/image10.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2.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3.wmf" /><Relationship Id="rId2" Type="http://schemas.openxmlformats.org/officeDocument/2006/relationships/image" Target="../media/image15.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7.wmf" /><Relationship Id="rId2" Type="http://schemas.openxmlformats.org/officeDocument/2006/relationships/image" Target="../media/image19.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1.wmf" /><Relationship Id="rId2" Type="http://schemas.openxmlformats.org/officeDocument/2006/relationships/image" Target="../media/image23.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7.w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28.wmf" /><Relationship Id="rId2" Type="http://schemas.openxmlformats.org/officeDocument/2006/relationships/image" Target="../media/image30.w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34.wmf" /><Relationship Id="rId2" Type="http://schemas.openxmlformats.org/officeDocument/2006/relationships/image" Target="../media/image35.wmf" /><Relationship Id="rId3" Type="http://schemas.openxmlformats.org/officeDocument/2006/relationships/image" Target="../media/image36.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98F2CB-472B-40A0-A2E7-7E1275CF2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7485A-D0CC-428B-A3D9-0D194D4F1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B97858-53AA-43DD-B644-8EE980BAE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FED73A-CACD-449A-B4C3-FC3FEE83D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7A3A65-416D-4314-8B68-A1B1528B9F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CE312F-27C3-4518-B418-715F50525F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5B08E1-6AB7-4711-BE70-06FD6FA17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EB8920-AB14-490A-B859-F25B81F8C2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3BC1B-00D0-45D3-9891-AE547E9D48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4262F-59B4-4F46-BC09-9597A56DF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35DAD-A0F8-4813-B4A7-03EEF55CA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57200" y="1600200"/>
            <a:ext cx="8229600" cy="4526280"/>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28650" y="1825625"/>
            <a:ext cx="3886200" cy="4351338"/>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29150" y="1825625"/>
            <a:ext cx="3886200" cy="4351338"/>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a:prstGeom prst="rect">
            <a:avLst/>
          </a:prstGeo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a:prstGeom prst="rect">
            <a:avLst/>
          </a:prstGeo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a:prstGeom prst="rect">
            <a:avLst/>
          </a:prstGeo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1600200"/>
            <a:ext cx="8229600" cy="4526280"/>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386513" y="0"/>
            <a:ext cx="2128838" cy="6176963"/>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0" y="0"/>
            <a:ext cx="6263102" cy="6176963"/>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29150" y="1825625"/>
            <a:ext cx="38862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标题，文本与两项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quarter" idx="2"/>
          </p:nvPr>
        </p:nvSpPr>
        <p:spPr>
          <a:xfrm>
            <a:off x="4629150" y="1825625"/>
            <a:ext cx="3886200" cy="20986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内容占位符 4"/>
          <p:cNvSpPr>
            <a:spLocks noGrp="1"/>
          </p:cNvSpPr>
          <p:nvPr>
            <p:ph sz="quarter" idx="3"/>
          </p:nvPr>
        </p:nvSpPr>
        <p:spPr>
          <a:xfrm>
            <a:off x="4629150" y="4076700"/>
            <a:ext cx="3886200" cy="21002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6" name="日期占位符 5"/>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7" name="页脚占位符 6"/>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8" name="灯片编号占位符 7"/>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AndTwoObj" preserve="1">
  <p:cSld name="标题，一项大型内容和两项小型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28650" y="1825625"/>
            <a:ext cx="38862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quarter" idx="2"/>
          </p:nvPr>
        </p:nvSpPr>
        <p:spPr>
          <a:xfrm>
            <a:off x="4629150" y="1825625"/>
            <a:ext cx="3886200" cy="20986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内容占位符 4"/>
          <p:cNvSpPr>
            <a:spLocks noGrp="1"/>
          </p:cNvSpPr>
          <p:nvPr>
            <p:ph sz="quarter" idx="3"/>
          </p:nvPr>
        </p:nvSpPr>
        <p:spPr>
          <a:xfrm>
            <a:off x="4629150" y="4076700"/>
            <a:ext cx="3886200" cy="21002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6" name="日期占位符 5"/>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7" name="页脚占位符 6"/>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8" name="灯片编号占位符 7"/>
          <p:cNvSpPr>
            <a:spLocks noGrp="1"/>
          </p:cNvSpPr>
          <p:nvPr>
            <p:ph type="sldNum" sz="quarter" idx="12"/>
          </p:nvPr>
        </p:nvSpPr>
        <p:spPr/>
        <p:txBody>
          <a:body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圆角矩形 4098"/>
          <p:cNvSpPr/>
          <p:nvPr/>
        </p:nvSpPr>
        <p:spPr>
          <a:xfrm>
            <a:off x="215900" y="738188"/>
            <a:ext cx="8748713" cy="5715000"/>
          </a:xfrm>
          <a:prstGeom prst="roundRect">
            <a:avLst>
              <a:gd name="adj" fmla="val 13727"/>
            </a:avLst>
          </a:prstGeom>
          <a:noFill/>
          <a:ln w="50800" cap="flat" cmpd="sng">
            <a:solidFill>
              <a:schemeClr val="bg2"/>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indent="0" algn="ctr"/>
            <a:endParaRPr lang="zh-CN" sz="2400">
              <a:latin typeface="Times New Roman" panose="02020603050405020304" pitchFamily="18" charset="0"/>
              <a:ea typeface="宋体" panose="02010600030101010101" pitchFamily="2" charset="-122"/>
            </a:endParaRPr>
          </a:p>
        </p:txBody>
      </p:sp>
      <p:sp>
        <p:nvSpPr>
          <p:cNvPr id="1027" name="标题 4101"/>
          <p:cNvSpPr>
            <a:spLocks noGrp="1"/>
          </p:cNvSpPr>
          <p:nvPr>
            <p:ph type="title"/>
          </p:nvPr>
        </p:nvSpPr>
        <p:spPr>
          <a:xfrm>
            <a:off x="0" y="0"/>
            <a:ext cx="8015288" cy="914400"/>
          </a:xfrm>
          <a:prstGeom prst="rect">
            <a:avLst/>
          </a:prstGeom>
          <a:noFill/>
          <a:ln w="9525">
            <a:noFill/>
          </a:ln>
        </p:spPr>
        <p:txBody>
          <a:bodyPr anchor="ctr" anchorCtr="0"/>
          <a:lstStyle/>
          <a:p>
            <a:pPr lvl="0" indent="0"/>
            <a:r>
              <a:rPr lang="zh-CN" altLang="en-US"/>
              <a:t>单击此处编辑母版标题样式</a:t>
            </a:r>
            <a:endParaRPr lang="zh-CN" altLang="en-US"/>
          </a:p>
        </p:txBody>
      </p:sp>
      <p:sp>
        <p:nvSpPr>
          <p:cNvPr id="4104" name="日期占位符 4103"/>
          <p:cNvSpPr>
            <a:spLocks noGrp="1"/>
          </p:cNvSpPr>
          <p:nvPr>
            <p:ph type="dt" sz="half" idx="2"/>
          </p:nvPr>
        </p:nvSpPr>
        <p:spPr>
          <a:xfrm>
            <a:off x="457200" y="6248400"/>
            <a:ext cx="2133600" cy="457200"/>
          </a:xfrm>
          <a:prstGeom prst="rect">
            <a:avLst/>
          </a:prstGeom>
          <a:noFill/>
          <a:ln w="9525">
            <a:noFill/>
          </a:ln>
        </p:spPr>
        <p:txBody>
          <a:bodyPr anchor="b"/>
          <a:lstStyle>
            <a:defPPr>
              <a:defRPr lang="zh-CN"/>
            </a:defPPr>
            <a:lvl1pPr marL="0" lvl="0" indent="0" algn="l" defTabSz="914400" rtl="0" eaLnBrk="1" fontAlgn="base" latinLnBrk="0" hangingPunct="1">
              <a:lnSpc>
                <a:spcPct val="100000"/>
              </a:lnSpc>
              <a:spcBef>
                <a:spcPct val="0"/>
              </a:spcBef>
              <a:spcAft>
                <a:spcPct val="0"/>
              </a:spcAft>
              <a:buFontTx/>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4105" name="页脚占位符 4104"/>
          <p:cNvSpPr>
            <a:spLocks noGrp="1"/>
          </p:cNvSpPr>
          <p:nvPr>
            <p:ph type="ftr" sz="quarter" idx="3"/>
          </p:nvPr>
        </p:nvSpPr>
        <p:spPr>
          <a:xfrm>
            <a:off x="3124200" y="6248400"/>
            <a:ext cx="2895600" cy="457200"/>
          </a:xfrm>
          <a:prstGeom prst="rect">
            <a:avLst/>
          </a:prstGeom>
          <a:noFill/>
          <a:ln w="9525">
            <a:noFill/>
          </a:ln>
        </p:spPr>
        <p:txBody>
          <a:bodyPr anchor="b"/>
          <a:lstStyle>
            <a:defPPr>
              <a:defRPr lang="zh-CN"/>
            </a:defPPr>
            <a:lvl1pPr marL="0" lvl="0" indent="0" algn="ctr" defTabSz="914400" rtl="0" eaLnBrk="1" fontAlgn="base" latinLnBrk="0" hangingPunct="1">
              <a:lnSpc>
                <a:spcPct val="100000"/>
              </a:lnSpc>
              <a:spcBef>
                <a:spcPct val="0"/>
              </a:spcBef>
              <a:spcAft>
                <a:spcPct val="0"/>
              </a:spcAft>
              <a:buFontTx/>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4106" name="灯片编号占位符 4105"/>
          <p:cNvSpPr>
            <a:spLocks noGrp="1"/>
          </p:cNvSpPr>
          <p:nvPr>
            <p:ph type="sldNum" sz="quarter" idx="4"/>
          </p:nvPr>
        </p:nvSpPr>
        <p:spPr>
          <a:xfrm>
            <a:off x="6975475" y="6356350"/>
            <a:ext cx="2133600" cy="457200"/>
          </a:xfrm>
          <a:prstGeom prst="rect">
            <a:avLst/>
          </a:prstGeom>
          <a:noFill/>
          <a:ln w="9525">
            <a:noFill/>
          </a:ln>
        </p:spPr>
        <p:txBody>
          <a:bodyPr anchor="b"/>
          <a:lstStyle>
            <a:defPPr>
              <a:defRPr lang="zh-CN"/>
            </a:defPPr>
            <a:lvl1pPr marL="0" lvl="0" indent="0" algn="r" defTabSz="914400" rtl="0" eaLnBrk="1" fontAlgn="base" latinLnBrk="0" hangingPunct="1">
              <a:lnSpc>
                <a:spcPct val="100000"/>
              </a:lnSpc>
              <a:spcBef>
                <a:spcPct val="0"/>
              </a:spcBef>
              <a:spcAft>
                <a:spcPct val="0"/>
              </a:spcAft>
              <a:buFontTx/>
              <a:buNone/>
              <a:defRPr sz="1200" b="0" i="0" u="none" kern="1200" baseline="0">
                <a:solidFill>
                  <a:schemeClr val="tx1"/>
                </a:solidFill>
                <a:latin typeface="Arial Black" panose="020b0a0402010202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Black" panose="020b0a04020102020204" pitchFamily="34" charset="0"/>
                <a:ea typeface="宋体" panose="02010600030101010101" pitchFamily="2" charset="-122"/>
                <a:cs typeface="+mn-cs"/>
              </a:rPr>
              <a:t/>
            </a:fld>
            <a:endParaRPr lang="zh-CN" altLang="en-US" strike="noStrike" noProof="1">
              <a:latin typeface="Arial" pitchFamily="34" charset="0"/>
            </a:endParaRPr>
          </a:p>
        </p:txBody>
      </p:sp>
      <p:sp>
        <p:nvSpPr>
          <p:cNvPr id="1031" name="矩形 4106"/>
          <p:cNvSpPr/>
          <p:nvPr userDrawn="1"/>
        </p:nvSpPr>
        <p:spPr>
          <a:xfrm>
            <a:off x="0" y="0"/>
            <a:ext cx="9144000" cy="863600"/>
          </a:xfrm>
          <a:prstGeom prst="rect">
            <a:avLst/>
          </a:prstGeom>
          <a:solidFill>
            <a:schemeClr val="accent1"/>
          </a:solidFill>
          <a:ln w="9525"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32" name="直接连接符 4107"/>
          <p:cNvSpPr/>
          <p:nvPr userDrawn="1"/>
        </p:nvSpPr>
        <p:spPr>
          <a:xfrm>
            <a:off x="0" y="836613"/>
            <a:ext cx="9144000" cy="0"/>
          </a:xfrm>
          <a:prstGeom prst="line">
            <a:avLst/>
          </a:prstGeom>
          <a:ln w="114300" cap="flat" cmpd="thinThick">
            <a:solidFill>
              <a:srgbClr val="FF66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transition/>
  <p:timing/>
  <p:txStyles>
    <p:titleStyle>
      <a:lvl1pPr marL="0" lvl="0" indent="0" algn="l" defTabSz="914400" rtl="0" eaLnBrk="1" fontAlgn="base" latinLnBrk="0" hangingPunct="1">
        <a:lnSpc>
          <a:spcPct val="100000"/>
        </a:lnSpc>
        <a:spcBef>
          <a:spcPct val="0"/>
        </a:spcBef>
        <a:spcAft>
          <a:spcPct val="0"/>
        </a:spcAft>
        <a:buNone/>
        <a:defRPr sz="42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l"/>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1"/>
        </a:buClr>
        <a:buSzPct val="70000"/>
        <a:buFont typeface="Wingdings" panose="05000000000000000000" pitchFamily="2" charset="2"/>
        <a:buChar char="l"/>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bg2"/>
        </a:buClr>
        <a:buSzPct val="65000"/>
        <a:buFont typeface="Wingdings" panose="05000000000000000000" pitchFamily="2" charset="2"/>
        <a:buChar char="l"/>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Char char="l"/>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bg2"/>
        </a:buClr>
        <a:buSzPct val="40000"/>
        <a:buFont typeface="Wingdings" panose="05000000000000000000" pitchFamily="2" charset="2"/>
        <a:buChar char="l"/>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bg2"/>
        </a:buClr>
        <a:buSzPct val="40000"/>
        <a:buFont typeface="Wingdings" panose="05000000000000000000" pitchFamily="2" charset="2"/>
        <a:buChar char="l"/>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bg2"/>
        </a:buClr>
        <a:buSzPct val="40000"/>
        <a:buFont typeface="Wingdings" panose="05000000000000000000" pitchFamily="2" charset="2"/>
        <a:buChar char="l"/>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bg2"/>
        </a:buClr>
        <a:buSzPct val="40000"/>
        <a:buFont typeface="Wingdings" panose="05000000000000000000" pitchFamily="2" charset="2"/>
        <a:buChar char="l"/>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bg2"/>
        </a:buClr>
        <a:buSzPct val="40000"/>
        <a:buFont typeface="Wingdings" panose="05000000000000000000" pitchFamily="2" charset="2"/>
        <a:buChar char="l"/>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1.bin" TargetMode="Internal" /><Relationship Id="rId3" Type="http://schemas.openxmlformats.org/officeDocument/2006/relationships/image" Target="../media/image5.wmf" /><Relationship Id="rId4" Type="http://schemas.openxmlformats.org/officeDocument/2006/relationships/vmlDrawing" Target="../drawings/vmlDrawing1.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2.bin" TargetMode="Internal" /><Relationship Id="rId3" Type="http://schemas.openxmlformats.org/officeDocument/2006/relationships/image" Target="../media/image6.wmf" /><Relationship Id="rId4" Type="http://schemas.openxmlformats.org/officeDocument/2006/relationships/oleObject" Target="../embeddings/oleObject3.bin" TargetMode="Internal" /><Relationship Id="rId5" Type="http://schemas.openxmlformats.org/officeDocument/2006/relationships/image" Target="../media/image7.wmf" /><Relationship Id="rId6" Type="http://schemas.openxmlformats.org/officeDocument/2006/relationships/oleObject" Target="../embeddings/oleObject4.bin" TargetMode="Internal" /><Relationship Id="rId7" Type="http://schemas.openxmlformats.org/officeDocument/2006/relationships/image" Target="../media/image8.wmf" /><Relationship Id="rId8" Type="http://schemas.openxmlformats.org/officeDocument/2006/relationships/vmlDrawing" Target="../drawings/vmlDrawing2.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5.bin" TargetMode="Internal" /><Relationship Id="rId3" Type="http://schemas.openxmlformats.org/officeDocument/2006/relationships/image" Target="../media/image9.wmf" /><Relationship Id="rId4" Type="http://schemas.openxmlformats.org/officeDocument/2006/relationships/oleObject" Target="../embeddings/oleObject6.bin" TargetMode="Internal" /><Relationship Id="rId5" Type="http://schemas.openxmlformats.org/officeDocument/2006/relationships/image" Target="../media/image10.wmf" /><Relationship Id="rId6" Type="http://schemas.openxmlformats.org/officeDocument/2006/relationships/vmlDrawing" Target="../drawings/vmlDrawing3.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7.bin" TargetMode="Internal" /><Relationship Id="rId3" Type="http://schemas.openxmlformats.org/officeDocument/2006/relationships/image" Target="../media/image12.wmf" /><Relationship Id="rId4" Type="http://schemas.openxmlformats.org/officeDocument/2006/relationships/vmlDrawing" Target="../drawings/vmlDrawing4.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8.bin" TargetMode="Internal" /><Relationship Id="rId3" Type="http://schemas.openxmlformats.org/officeDocument/2006/relationships/image" Target="../media/image13.wmf" /><Relationship Id="rId4" Type="http://schemas.openxmlformats.org/officeDocument/2006/relationships/image" Target="../media/image14.emf" /><Relationship Id="rId5" Type="http://schemas.openxmlformats.org/officeDocument/2006/relationships/oleObject" Target="../embeddings/oleObject9.bin" TargetMode="Internal" /><Relationship Id="rId6" Type="http://schemas.openxmlformats.org/officeDocument/2006/relationships/image" Target="../media/image15.wmf" /><Relationship Id="rId7" Type="http://schemas.openxmlformats.org/officeDocument/2006/relationships/vmlDrawing" Target="../drawings/vmlDrawing5.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10.bin" TargetMode="Internal" /><Relationship Id="rId3" Type="http://schemas.openxmlformats.org/officeDocument/2006/relationships/image" Target="../media/image17.wmf" /><Relationship Id="rId4" Type="http://schemas.openxmlformats.org/officeDocument/2006/relationships/image" Target="../media/image18.emf" /><Relationship Id="rId5" Type="http://schemas.openxmlformats.org/officeDocument/2006/relationships/oleObject" Target="../embeddings/oleObject11.bin" TargetMode="Internal" /><Relationship Id="rId6" Type="http://schemas.openxmlformats.org/officeDocument/2006/relationships/image" Target="../media/image19.wmf" /><Relationship Id="rId7" Type="http://schemas.openxmlformats.org/officeDocument/2006/relationships/vmlDrawing" Target="../drawings/vmlDrawing6.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12.bin" TargetMode="Internal" /><Relationship Id="rId3" Type="http://schemas.openxmlformats.org/officeDocument/2006/relationships/image" Target="../media/image21.wmf" /><Relationship Id="rId4" Type="http://schemas.openxmlformats.org/officeDocument/2006/relationships/image" Target="../media/image22.emf" /><Relationship Id="rId5" Type="http://schemas.openxmlformats.org/officeDocument/2006/relationships/oleObject" Target="../embeddings/oleObject13.bin" TargetMode="Internal" /><Relationship Id="rId6" Type="http://schemas.openxmlformats.org/officeDocument/2006/relationships/image" Target="../media/image23.wmf" /><Relationship Id="rId7" Type="http://schemas.openxmlformats.org/officeDocument/2006/relationships/vmlDrawing" Target="../drawings/vmlDrawing7.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6.emf" /><Relationship Id="rId3" Type="http://schemas.openxmlformats.org/officeDocument/2006/relationships/oleObject" Target="../embeddings/oleObject14.bin" TargetMode="Internal" /><Relationship Id="rId4" Type="http://schemas.openxmlformats.org/officeDocument/2006/relationships/image" Target="../media/image27.wmf" /><Relationship Id="rId5" Type="http://schemas.openxmlformats.org/officeDocument/2006/relationships/vmlDrawing" Target="../drawings/vmlDrawing8.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15.bin" TargetMode="Internal" /><Relationship Id="rId3" Type="http://schemas.openxmlformats.org/officeDocument/2006/relationships/image" Target="../media/image28.wmf" /><Relationship Id="rId4" Type="http://schemas.openxmlformats.org/officeDocument/2006/relationships/image" Target="../media/image29.emf" /><Relationship Id="rId5" Type="http://schemas.openxmlformats.org/officeDocument/2006/relationships/oleObject" Target="../embeddings/oleObject16.bin" TargetMode="Internal" /><Relationship Id="rId6" Type="http://schemas.openxmlformats.org/officeDocument/2006/relationships/image" Target="../media/image30.wmf" /><Relationship Id="rId7" Type="http://schemas.openxmlformats.org/officeDocument/2006/relationships/vmlDrawing" Target="../drawings/vmlDrawing9.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1.png" /><Relationship Id="rId3" Type="http://schemas.openxmlformats.org/officeDocument/2006/relationships/image" Target="../media/image32.png" /><Relationship Id="rId4" Type="http://schemas.openxmlformats.org/officeDocument/2006/relationships/image" Target="../media/image3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oleObject" Target="../embeddings/oleObject17.bin" TargetMode="Internal" /><Relationship Id="rId3" Type="http://schemas.openxmlformats.org/officeDocument/2006/relationships/image" Target="../media/image34.wmf" /><Relationship Id="rId4" Type="http://schemas.openxmlformats.org/officeDocument/2006/relationships/oleObject" Target="../embeddings/oleObject18.bin" TargetMode="Internal" /><Relationship Id="rId5" Type="http://schemas.openxmlformats.org/officeDocument/2006/relationships/image" Target="../media/image35.wmf" /><Relationship Id="rId6" Type="http://schemas.openxmlformats.org/officeDocument/2006/relationships/oleObject" Target="../embeddings/oleObject19.bin" TargetMode="Internal" /><Relationship Id="rId7" Type="http://schemas.openxmlformats.org/officeDocument/2006/relationships/image" Target="../media/image36.wmf" /><Relationship Id="rId8" Type="http://schemas.openxmlformats.org/officeDocument/2006/relationships/vmlDrawing" Target="../drawings/vmlDrawing10.v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33162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标题 11265"/>
          <p:cNvSpPr>
            <a:spLocks noGrp="1"/>
          </p:cNvSpPr>
          <p:nvPr>
            <p:ph type="title"/>
          </p:nvPr>
        </p:nvSpPr>
        <p:spPr>
          <a:xfrm>
            <a:off x="468313" y="2205038"/>
            <a:ext cx="8015287" cy="914400"/>
          </a:xfrm>
        </p:spPr>
        <p:txBody>
          <a:bodyPr anchor="ctr" anchorCtr="0"/>
          <a:lstStyle/>
          <a:p>
            <a:r>
              <a:rPr lang="en-US" altLang="zh-CN" sz="3200" b="1">
                <a:solidFill>
                  <a:schemeClr val="bg1"/>
                </a:solidFill>
                <a:latin typeface="Times New Roman" panose="02020603050405020304" pitchFamily="18" charset="0"/>
                <a:ea typeface="华文中宋" panose="02010600040101010101" pitchFamily="2" charset="-122"/>
              </a:rPr>
              <a:t>        </a:t>
            </a:r>
            <a:r>
              <a:rPr lang="zh-CN" altLang="en-US" sz="3200" b="1">
                <a:solidFill>
                  <a:schemeClr val="bg1"/>
                </a:solidFill>
                <a:latin typeface="Times New Roman" panose="02020603050405020304" pitchFamily="18" charset="0"/>
                <a:ea typeface="华文中宋" panose="02010600040101010101" pitchFamily="2" charset="-122"/>
              </a:rPr>
              <a:t>六点定位原理基本概念</a:t>
            </a:r>
            <a:endParaRPr lang="zh-CN" altLang="en-US" sz="3200" b="1">
              <a:solidFill>
                <a:schemeClr val="bg1"/>
              </a:solidFill>
              <a:latin typeface="Times New Roman" panose="02020603050405020304" pitchFamily="18" charset="0"/>
              <a:ea typeface="华文中宋" panose="02010600040101010101" pitchFamily="2" charset="-122"/>
            </a:endParaRPr>
          </a:p>
        </p:txBody>
      </p:sp>
      <p:sp>
        <p:nvSpPr>
          <p:cNvPr id="5122" name="矩形 11267"/>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23" name="矩形 11268"/>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24" name="文本框 11272"/>
          <p:cNvSpPr txBox="1"/>
          <p:nvPr/>
        </p:nvSpPr>
        <p:spPr>
          <a:xfrm>
            <a:off x="971550" y="1866900"/>
            <a:ext cx="7272338" cy="9144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5400" b="1">
                <a:latin typeface="Arial" pitchFamily="34" charset="0"/>
                <a:ea typeface="宋体" panose="02010600030101010101" pitchFamily="2" charset="-122"/>
              </a:rPr>
              <a:t>六点定位原理基本概念</a:t>
            </a:r>
            <a:endParaRPr lang="zh-CN" altLang="en-US" sz="5400" b="1">
              <a:latin typeface="Arial" pitchFamily="34" charset="0"/>
              <a:ea typeface="宋体" panose="02010600030101010101" pitchFamily="2" charset="-122"/>
            </a:endParaRPr>
          </a:p>
        </p:txBody>
      </p:sp>
      <p:sp>
        <p:nvSpPr>
          <p:cNvPr id="5125"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a:t>
            </a:fld>
            <a:endParaRPr lang="zh-CN" altLang="en-US" sz="1200">
              <a:latin typeface="Arial Black" panose="020b0a04020102020204" pitchFamily="34" charset="0"/>
            </a:endParaRPr>
          </a:p>
        </p:txBody>
      </p:sp>
      <p:sp>
        <p:nvSpPr>
          <p:cNvPr id="5126" name="TextBox 5125"/>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标题 230401"/>
          <p:cNvSpPr>
            <a:spLocks noGrp="1"/>
          </p:cNvSpPr>
          <p:nvPr>
            <p:ph type="title"/>
          </p:nvPr>
        </p:nvSpPr>
        <p:spPr/>
        <p:txBody>
          <a:bodyPr anchor="ctr" anchorCtr="0"/>
          <a:lstStyle/>
          <a:p>
            <a:r>
              <a:rPr lang="en-US" altLang="zh-CN" sz="3200" b="1">
                <a:solidFill>
                  <a:schemeClr val="tx1"/>
                </a:solidFill>
                <a:latin typeface="Times New Roman" panose="02020603050405020304" pitchFamily="18" charset="0"/>
                <a:ea typeface="华文中宋" panose="02010600040101010101" pitchFamily="2" charset="-122"/>
              </a:rPr>
              <a:t>    </a:t>
            </a:r>
            <a:r>
              <a:rPr lang="zh-CN" altLang="en-US" sz="3200" b="1">
                <a:solidFill>
                  <a:schemeClr val="tx1"/>
                </a:solidFill>
                <a:latin typeface="Times New Roman" panose="02020603050405020304" pitchFamily="18" charset="0"/>
                <a:ea typeface="华文中宋" panose="02010600040101010101" pitchFamily="2" charset="-122"/>
              </a:rPr>
              <a:t>基本概念</a:t>
            </a:r>
            <a:endParaRPr lang="zh-CN" altLang="en-US" sz="3200" b="1">
              <a:solidFill>
                <a:schemeClr val="tx1"/>
              </a:solidFill>
              <a:latin typeface="Times New Roman" panose="02020603050405020304" pitchFamily="18" charset="0"/>
              <a:ea typeface="华文中宋" panose="02010600040101010101" pitchFamily="2" charset="-122"/>
            </a:endParaRPr>
          </a:p>
        </p:txBody>
      </p:sp>
      <p:sp>
        <p:nvSpPr>
          <p:cNvPr id="230403" name="文本占位符 230402"/>
          <p:cNvSpPr/>
          <p:nvPr>
            <p:ph type="body" sz="half" idx="1"/>
          </p:nvPr>
        </p:nvSpPr>
        <p:spPr>
          <a:xfrm>
            <a:off x="395288" y="908050"/>
            <a:ext cx="8280400" cy="3240088"/>
          </a:xfrm>
          <a:prstGeom prst="rect">
            <a:avLst/>
          </a:prstGeom>
          <a:solidFill>
            <a:srgbClr val="FFFFFF"/>
          </a:solidFill>
          <a:ln>
            <a:solidFill>
              <a:schemeClr val="tx1"/>
            </a:solidFill>
            <a:miter/>
          </a:ln>
        </p:spPr>
        <p:txBody>
          <a:bodyPr anchor="t" anchorCtr="0"/>
          <a:lstStyle/>
          <a:p>
            <a:pPr marL="533400" indent="-533400">
              <a:buClr>
                <a:schemeClr val="hlink"/>
              </a:buClr>
              <a:buSzPct val="80000"/>
              <a:buFont typeface="Wingdings" panose="05000000000000000000" pitchFamily="2" charset="2"/>
              <a:buNone/>
            </a:pPr>
            <a:r>
              <a:rPr lang="zh-CN" altLang="en-US" sz="2800" b="1">
                <a:solidFill>
                  <a:srgbClr val="1328ED"/>
                </a:solidFill>
                <a:latin typeface="Times New Roman" panose="02020603050405020304" pitchFamily="18" charset="0"/>
                <a:ea typeface="华文中宋" panose="02010600040101010101" pitchFamily="2" charset="-122"/>
              </a:rPr>
              <a:t>装夹的基本概念</a:t>
            </a:r>
            <a:endParaRPr lang="zh-CN" altLang="en-US" sz="2800" b="1">
              <a:solidFill>
                <a:srgbClr val="1328ED"/>
              </a:solidFill>
              <a:latin typeface="Times New Roman" panose="02020603050405020304" pitchFamily="18" charset="0"/>
              <a:ea typeface="华文中宋" panose="02010600040101010101" pitchFamily="2" charset="-122"/>
            </a:endParaRPr>
          </a:p>
          <a:p>
            <a:pPr marL="533400" indent="-533400">
              <a:buClr>
                <a:schemeClr val="hlink"/>
              </a:buClr>
              <a:buSzPct val="80000"/>
              <a:buFont typeface="Wingdings" panose="05000000000000000000" pitchFamily="2" charset="2"/>
              <a:buNone/>
            </a:pPr>
            <a:r>
              <a:rPr lang="zh-CN" altLang="en-US" sz="2000" b="1">
                <a:solidFill>
                  <a:srgbClr val="0000FF"/>
                </a:solidFill>
                <a:ea typeface="华文中宋" panose="02010600040101010101" pitchFamily="2" charset="-122"/>
              </a:rPr>
              <a:t>装夹：</a:t>
            </a:r>
            <a:r>
              <a:rPr lang="zh-CN" altLang="en-US" sz="2000" b="1">
                <a:ea typeface="华文中宋" panose="02010600040101010101" pitchFamily="2" charset="-122"/>
              </a:rPr>
              <a:t>将工件安放在机床上或夹具上进行</a:t>
            </a:r>
            <a:r>
              <a:rPr lang="zh-CN" altLang="en-US" sz="2000" b="1">
                <a:solidFill>
                  <a:srgbClr val="FF3300"/>
                </a:solidFill>
                <a:ea typeface="华文中宋" panose="02010600040101010101" pitchFamily="2" charset="-122"/>
              </a:rPr>
              <a:t>定位和 夹紧</a:t>
            </a:r>
            <a:r>
              <a:rPr lang="zh-CN" altLang="en-US" sz="2000" b="1">
                <a:ea typeface="华文中宋" panose="02010600040101010101" pitchFamily="2" charset="-122"/>
              </a:rPr>
              <a:t>的操    作过程。</a:t>
            </a:r>
            <a:endParaRPr lang="zh-CN" altLang="en-US" sz="2000" b="1">
              <a:ea typeface="华文中宋" panose="02010600040101010101" pitchFamily="2" charset="-122"/>
            </a:endParaRPr>
          </a:p>
          <a:p>
            <a:pPr marL="533400" indent="-533400">
              <a:buClr>
                <a:schemeClr val="hlink"/>
              </a:buClr>
              <a:buSzPct val="150000"/>
              <a:buFont typeface="Wingdings" panose="05000000000000000000" pitchFamily="2" charset="2"/>
              <a:buNone/>
            </a:pPr>
            <a:r>
              <a:rPr lang="zh-CN" altLang="en-US" sz="2000" b="1">
                <a:solidFill>
                  <a:srgbClr val="0000FF"/>
                </a:solidFill>
                <a:ea typeface="华文中宋" panose="02010600040101010101" pitchFamily="2" charset="-122"/>
              </a:rPr>
              <a:t>定位：</a:t>
            </a:r>
            <a:r>
              <a:rPr lang="zh-CN" altLang="en-US" sz="2000" b="1">
                <a:ea typeface="华文中宋" panose="02010600040101010101" pitchFamily="2" charset="-122"/>
              </a:rPr>
              <a:t>使一批工件在机床上或夹具上相对于刀具</a:t>
            </a:r>
            <a:r>
              <a:rPr lang="zh-CN" altLang="en-US" sz="2000" b="1">
                <a:solidFill>
                  <a:srgbClr val="FF3300"/>
                </a:solidFill>
                <a:ea typeface="华文中宋" panose="02010600040101010101" pitchFamily="2" charset="-122"/>
              </a:rPr>
              <a:t>处在正确的加工位置</a:t>
            </a:r>
            <a:r>
              <a:rPr lang="zh-CN" altLang="en-US" sz="2000" b="1">
                <a:ea typeface="华文中宋" panose="02010600040101010101" pitchFamily="2" charset="-122"/>
              </a:rPr>
              <a:t>的</a:t>
            </a:r>
            <a:endParaRPr lang="zh-CN" altLang="en-US" sz="2000" b="1">
              <a:ea typeface="华文中宋" panose="02010600040101010101" pitchFamily="2" charset="-122"/>
            </a:endParaRPr>
          </a:p>
          <a:p>
            <a:pPr marL="533400" indent="-533400">
              <a:buClr>
                <a:schemeClr val="hlink"/>
              </a:buClr>
              <a:buSzPct val="150000"/>
              <a:buFont typeface="Wingdings" panose="05000000000000000000" pitchFamily="2" charset="2"/>
              <a:buNone/>
            </a:pPr>
            <a:r>
              <a:rPr lang="zh-CN" altLang="en-US" sz="2000" b="1">
                <a:ea typeface="华文中宋" panose="02010600040101010101" pitchFamily="2" charset="-122"/>
              </a:rPr>
              <a:t>           操作过程。</a:t>
            </a:r>
            <a:endParaRPr lang="zh-CN" altLang="en-US" sz="2000" b="1">
              <a:ea typeface="华文中宋" panose="02010600040101010101" pitchFamily="2" charset="-122"/>
            </a:endParaRPr>
          </a:p>
          <a:p>
            <a:pPr marL="533400" indent="-533400">
              <a:buClr>
                <a:schemeClr val="hlink"/>
              </a:buClr>
              <a:buSzPct val="150000"/>
              <a:buFont typeface="Wingdings" panose="05000000000000000000" pitchFamily="2" charset="2"/>
              <a:buNone/>
            </a:pPr>
            <a:r>
              <a:rPr lang="zh-CN" altLang="en-US" sz="2000" b="1">
                <a:solidFill>
                  <a:srgbClr val="0000FF"/>
                </a:solidFill>
                <a:ea typeface="华文中宋" panose="02010600040101010101" pitchFamily="2" charset="-122"/>
              </a:rPr>
              <a:t>夹紧：</a:t>
            </a:r>
            <a:r>
              <a:rPr lang="zh-CN" altLang="en-US" sz="2000" b="1">
                <a:ea typeface="华文中宋" panose="02010600040101010101" pitchFamily="2" charset="-122"/>
              </a:rPr>
              <a:t>工件在夹具中定位后，将其压紧、夹牢，使工件在加工过程中，</a:t>
            </a:r>
            <a:endParaRPr lang="zh-CN" altLang="en-US" sz="2000" b="1">
              <a:ea typeface="华文中宋" panose="02010600040101010101" pitchFamily="2" charset="-122"/>
            </a:endParaRPr>
          </a:p>
          <a:p>
            <a:pPr marL="533400" indent="-533400">
              <a:buClr>
                <a:schemeClr val="hlink"/>
              </a:buClr>
              <a:buSzPct val="150000"/>
              <a:buFont typeface="Wingdings" panose="05000000000000000000" pitchFamily="2" charset="2"/>
              <a:buNone/>
            </a:pPr>
            <a:r>
              <a:rPr lang="zh-CN" altLang="en-US" sz="2000" b="1">
                <a:ea typeface="华文中宋" panose="02010600040101010101" pitchFamily="2" charset="-122"/>
              </a:rPr>
              <a:t>            </a:t>
            </a:r>
            <a:r>
              <a:rPr lang="zh-CN" altLang="en-US" sz="2000" b="1">
                <a:solidFill>
                  <a:srgbClr val="FF3300"/>
                </a:solidFill>
                <a:ea typeface="华文中宋" panose="02010600040101010101" pitchFamily="2" charset="-122"/>
              </a:rPr>
              <a:t>始终保持定位时所取得的正确加工位置</a:t>
            </a:r>
            <a:r>
              <a:rPr lang="zh-CN" altLang="en-US" sz="2000" b="1">
                <a:solidFill>
                  <a:schemeClr val="hlink"/>
                </a:solidFill>
                <a:ea typeface="华文中宋" panose="02010600040101010101" pitchFamily="2" charset="-122"/>
              </a:rPr>
              <a:t>。</a:t>
            </a:r>
            <a:endParaRPr lang="zh-CN" altLang="en-US" sz="2000" b="1">
              <a:solidFill>
                <a:schemeClr val="hlink"/>
              </a:solidFill>
              <a:ea typeface="华文中宋" panose="02010600040101010101" pitchFamily="2" charset="-122"/>
            </a:endParaRPr>
          </a:p>
          <a:p>
            <a:pPr marL="533400" indent="-533400">
              <a:buClr>
                <a:schemeClr val="hlink"/>
              </a:buClr>
              <a:buSzPct val="150000"/>
              <a:buFont typeface="Wingdings" panose="05000000000000000000" pitchFamily="2" charset="2"/>
              <a:buNone/>
            </a:pPr>
            <a:r>
              <a:rPr lang="zh-CN" altLang="en-US" sz="2000" b="1">
                <a:solidFill>
                  <a:srgbClr val="1328ED"/>
                </a:solidFill>
                <a:latin typeface="Times New Roman" panose="02020603050405020304" pitchFamily="18" charset="0"/>
                <a:ea typeface="华文中宋" panose="02010600040101010101" pitchFamily="2" charset="-122"/>
              </a:rPr>
              <a:t>夹紧的作用</a:t>
            </a:r>
            <a:r>
              <a:rPr lang="zh-CN" altLang="en-US" sz="2000" b="1">
                <a:solidFill>
                  <a:srgbClr val="0000FF"/>
                </a:solidFill>
                <a:ea typeface="华文中宋" panose="02010600040101010101" pitchFamily="2" charset="-122"/>
              </a:rPr>
              <a:t>：</a:t>
            </a:r>
            <a:r>
              <a:rPr lang="zh-CN" altLang="en-US" sz="2000" b="1">
                <a:solidFill>
                  <a:srgbClr val="FF3300"/>
                </a:solidFill>
                <a:latin typeface="Times New Roman" panose="02020603050405020304" pitchFamily="18" charset="0"/>
                <a:ea typeface="华文中宋" panose="02010600040101010101" pitchFamily="2" charset="-122"/>
              </a:rPr>
              <a:t>保持工件在夹具中由定位所获得的正确加工位置</a:t>
            </a:r>
            <a:r>
              <a:rPr lang="zh-CN" altLang="en-US" sz="2000" b="1">
                <a:latin typeface="Times New Roman" panose="02020603050405020304" pitchFamily="18" charset="0"/>
                <a:ea typeface="华文中宋" panose="02010600040101010101" pitchFamily="2" charset="-122"/>
              </a:rPr>
              <a:t>，使工件</a:t>
            </a:r>
            <a:endParaRPr lang="zh-CN" altLang="en-US" sz="2000" b="1">
              <a:latin typeface="Times New Roman" panose="02020603050405020304" pitchFamily="18" charset="0"/>
              <a:ea typeface="华文中宋" panose="02010600040101010101" pitchFamily="2" charset="-122"/>
            </a:endParaRPr>
          </a:p>
          <a:p>
            <a:pPr marL="533400" indent="-533400">
              <a:buClr>
                <a:schemeClr val="hlink"/>
              </a:buClr>
              <a:buSzPct val="150000"/>
              <a:buFont typeface="Wingdings" panose="05000000000000000000" pitchFamily="2" charset="2"/>
              <a:buNone/>
            </a:pPr>
            <a:r>
              <a:rPr lang="zh-CN" altLang="en-US" sz="2000" b="1">
                <a:latin typeface="Times New Roman" panose="02020603050405020304" pitchFamily="18" charset="0"/>
                <a:ea typeface="华文中宋" panose="02010600040101010101" pitchFamily="2" charset="-122"/>
              </a:rPr>
              <a:t>             在加工时不至于由于切削力等外力作用而破坏已取得的正确定位。</a:t>
            </a:r>
            <a:endParaRPr lang="zh-CN" altLang="en-US" sz="2000" b="1">
              <a:latin typeface="Times New Roman" panose="02020603050405020304" pitchFamily="18" charset="0"/>
              <a:ea typeface="华文中宋" panose="02010600040101010101" pitchFamily="2" charset="-122"/>
            </a:endParaRPr>
          </a:p>
        </p:txBody>
      </p:sp>
      <p:sp>
        <p:nvSpPr>
          <p:cNvPr id="6147" name="矩形 230403"/>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6148" name="文本框 230405"/>
          <p:cNvSpPr txBox="1"/>
          <p:nvPr/>
        </p:nvSpPr>
        <p:spPr>
          <a:xfrm>
            <a:off x="395288" y="4221163"/>
            <a:ext cx="8280400" cy="1981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solidFill>
                  <a:srgbClr val="FF0000"/>
                </a:solidFill>
                <a:latin typeface="华文宋体" panose="02010600040101010101" pitchFamily="2" charset="-122"/>
                <a:ea typeface="华文宋体" panose="02010600040101010101" pitchFamily="2" charset="-122"/>
              </a:rPr>
              <a:t>定位与夹紧的区别：  </a:t>
            </a:r>
            <a:r>
              <a:rPr lang="zh-CN" altLang="en-US" sz="2000" b="1">
                <a:solidFill>
                  <a:srgbClr val="110000"/>
                </a:solidFill>
                <a:latin typeface="华文宋体" panose="02010600040101010101" pitchFamily="2" charset="-122"/>
                <a:ea typeface="华文宋体" panose="02010600040101010101" pitchFamily="2" charset="-122"/>
              </a:rPr>
              <a:t>定位是使工件占有一个正确的位置，夹紧是使工件保持这个正确位置。</a:t>
            </a:r>
            <a:r>
              <a:rPr lang="zh-CN" altLang="en-US" sz="2000" b="1">
                <a:latin typeface="Arial" pitchFamily="34" charset="0"/>
                <a:ea typeface="宋体" panose="02010600030101010101" pitchFamily="2" charset="-122"/>
              </a:rPr>
              <a:t>定位与夹紧在夹具设计中是两个非常重要的概念</a:t>
            </a:r>
            <a:r>
              <a:rPr lang="en-US" altLang="zh-CN" sz="2000" b="1">
                <a:latin typeface="Arial" pitchFamily="34" charset="0"/>
                <a:ea typeface="宋体" panose="02010600030101010101" pitchFamily="2" charset="-122"/>
              </a:rPr>
              <a:t>,</a:t>
            </a:r>
            <a:r>
              <a:rPr lang="zh-CN" altLang="en-US" sz="2000" b="1">
                <a:latin typeface="Arial" pitchFamily="34" charset="0"/>
                <a:ea typeface="宋体" panose="02010600030101010101" pitchFamily="2" charset="-122"/>
              </a:rPr>
              <a:t>两者既有紧密联系</a:t>
            </a:r>
            <a:r>
              <a:rPr lang="en-US" altLang="zh-CN" sz="2000" b="1">
                <a:latin typeface="Arial" pitchFamily="34" charset="0"/>
                <a:ea typeface="宋体" panose="02010600030101010101" pitchFamily="2" charset="-122"/>
              </a:rPr>
              <a:t>,</a:t>
            </a:r>
            <a:r>
              <a:rPr lang="zh-CN" altLang="en-US" sz="2000" b="1">
                <a:latin typeface="Arial" pitchFamily="34" charset="0"/>
                <a:ea typeface="宋体" panose="02010600030101010101" pitchFamily="2" charset="-122"/>
              </a:rPr>
              <a:t>缺一不可</a:t>
            </a:r>
            <a:r>
              <a:rPr lang="en-US" altLang="zh-CN" sz="2000" b="1">
                <a:latin typeface="Arial" pitchFamily="34" charset="0"/>
                <a:ea typeface="宋体" panose="02010600030101010101" pitchFamily="2" charset="-122"/>
              </a:rPr>
              <a:t>,</a:t>
            </a:r>
            <a:r>
              <a:rPr lang="zh-CN" altLang="en-US" sz="2000" b="1">
                <a:latin typeface="Arial" pitchFamily="34" charset="0"/>
                <a:ea typeface="宋体" panose="02010600030101010101" pitchFamily="2" charset="-122"/>
              </a:rPr>
              <a:t>但在概念上又有严格区别</a:t>
            </a:r>
            <a:r>
              <a:rPr lang="en-US" altLang="zh-CN" sz="2000" b="1">
                <a:latin typeface="Arial" pitchFamily="34" charset="0"/>
                <a:ea typeface="宋体" panose="02010600030101010101" pitchFamily="2" charset="-122"/>
              </a:rPr>
              <a:t>: </a:t>
            </a:r>
            <a:r>
              <a:rPr lang="zh-CN" altLang="en-US" sz="2000" b="1">
                <a:latin typeface="Arial" pitchFamily="34" charset="0"/>
                <a:ea typeface="宋体" panose="02010600030101010101" pitchFamily="2" charset="-122"/>
              </a:rPr>
              <a:t>定位的作用是确定工件在夹具中相对于刀具处于一个正确的加工位置</a:t>
            </a:r>
            <a:r>
              <a:rPr lang="en-US" altLang="zh-CN" sz="2000" b="1">
                <a:latin typeface="Arial" pitchFamily="34" charset="0"/>
                <a:ea typeface="宋体" panose="02010600030101010101" pitchFamily="2" charset="-122"/>
              </a:rPr>
              <a:t>,</a:t>
            </a:r>
            <a:r>
              <a:rPr lang="zh-CN" altLang="en-US" sz="2000" b="1">
                <a:latin typeface="Arial" pitchFamily="34" charset="0"/>
                <a:ea typeface="宋体" panose="02010600030101010101" pitchFamily="2" charset="-122"/>
              </a:rPr>
              <a:t>而夹紧的作用是保证工件在加工过程中始终保持由定位所确定的正确加工位置</a:t>
            </a:r>
            <a:r>
              <a:rPr lang="en-US" altLang="zh-CN" sz="2000" b="1">
                <a:latin typeface="Arial" pitchFamily="34" charset="0"/>
                <a:ea typeface="宋体" panose="02010600030101010101" pitchFamily="2" charset="-122"/>
              </a:rPr>
              <a:t>, </a:t>
            </a:r>
            <a:r>
              <a:rPr lang="zh-CN" altLang="en-US" sz="2000" b="1">
                <a:solidFill>
                  <a:srgbClr val="FF3300"/>
                </a:solidFill>
                <a:latin typeface="Arial" pitchFamily="34" charset="0"/>
                <a:ea typeface="宋体" panose="02010600030101010101" pitchFamily="2" charset="-122"/>
              </a:rPr>
              <a:t>夹紧不能代替定位</a:t>
            </a:r>
            <a:r>
              <a:rPr lang="zh-CN" altLang="en-US" sz="2000" b="1">
                <a:latin typeface="Arial" pitchFamily="34" charset="0"/>
                <a:ea typeface="宋体" panose="02010600030101010101" pitchFamily="2" charset="-122"/>
              </a:rPr>
              <a:t> </a:t>
            </a:r>
            <a:endParaRPr lang="zh-CN" altLang="en-US" sz="2400" b="1">
              <a:solidFill>
                <a:srgbClr val="110000"/>
              </a:solidFill>
              <a:latin typeface="华文宋体" panose="02010600040101010101" pitchFamily="2" charset="-122"/>
              <a:ea typeface="华文宋体" panose="02010600040101010101" pitchFamily="2" charset="-122"/>
            </a:endParaRPr>
          </a:p>
        </p:txBody>
      </p:sp>
      <p:sp>
        <p:nvSpPr>
          <p:cNvPr id="6149"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30403">
                                            <p:txEl>
                                              <p:pRg st="0" end="0"/>
                                            </p:txEl>
                                          </p:spTgt>
                                        </p:tgtEl>
                                        <p:attrNameLst>
                                          <p:attrName>style.visibility</p:attrName>
                                        </p:attrNameLst>
                                      </p:cBhvr>
                                      <p:to>
                                        <p:strVal val="visible"/>
                                      </p:to>
                                    </p:set>
                                    <p:anim calcmode="lin" valueType="num">
                                      <p:cBhvr additive="base">
                                        <p:cTn id="7" dur="500" fill="hold"/>
                                        <p:tgtEl>
                                          <p:spTgt spid="2304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04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30403">
                                            <p:txEl>
                                              <p:pRg st="1" end="1"/>
                                            </p:txEl>
                                          </p:spTgt>
                                        </p:tgtEl>
                                        <p:attrNameLst>
                                          <p:attrName>style.visibility</p:attrName>
                                        </p:attrNameLst>
                                      </p:cBhvr>
                                      <p:to>
                                        <p:strVal val="visible"/>
                                      </p:to>
                                    </p:set>
                                    <p:anim calcmode="lin" valueType="num">
                                      <p:cBhvr additive="base">
                                        <p:cTn id="13" dur="500" fill="hold"/>
                                        <p:tgtEl>
                                          <p:spTgt spid="2304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04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230403">
                                            <p:txEl>
                                              <p:pRg st="2" end="2"/>
                                            </p:txEl>
                                          </p:spTgt>
                                        </p:tgtEl>
                                        <p:attrNameLst>
                                          <p:attrName>style.visibility</p:attrName>
                                        </p:attrNameLst>
                                      </p:cBhvr>
                                      <p:to>
                                        <p:strVal val="visible"/>
                                      </p:to>
                                    </p:set>
                                    <p:anim calcmode="lin" valueType="num">
                                      <p:cBhvr additive="base">
                                        <p:cTn id="19" dur="500" fill="hold"/>
                                        <p:tgtEl>
                                          <p:spTgt spid="2304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04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230403">
                                            <p:txEl>
                                              <p:pRg st="3" end="3"/>
                                            </p:txEl>
                                          </p:spTgt>
                                        </p:tgtEl>
                                        <p:attrNameLst>
                                          <p:attrName>style.visibility</p:attrName>
                                        </p:attrNameLst>
                                      </p:cBhvr>
                                      <p:to>
                                        <p:strVal val="visible"/>
                                      </p:to>
                                    </p:set>
                                    <p:anim calcmode="lin" valueType="num">
                                      <p:cBhvr additive="base">
                                        <p:cTn id="25" dur="500" fill="hold"/>
                                        <p:tgtEl>
                                          <p:spTgt spid="23040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04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230403">
                                            <p:txEl>
                                              <p:pRg st="4" end="4"/>
                                            </p:txEl>
                                          </p:spTgt>
                                        </p:tgtEl>
                                        <p:attrNameLst>
                                          <p:attrName>style.visibility</p:attrName>
                                        </p:attrNameLst>
                                      </p:cBhvr>
                                      <p:to>
                                        <p:strVal val="visible"/>
                                      </p:to>
                                    </p:set>
                                    <p:anim calcmode="lin" valueType="num">
                                      <p:cBhvr additive="base">
                                        <p:cTn id="31" dur="500" fill="hold"/>
                                        <p:tgtEl>
                                          <p:spTgt spid="23040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3040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230403">
                                            <p:txEl>
                                              <p:pRg st="5" end="5"/>
                                            </p:txEl>
                                          </p:spTgt>
                                        </p:tgtEl>
                                        <p:attrNameLst>
                                          <p:attrName>style.visibility</p:attrName>
                                        </p:attrNameLst>
                                      </p:cBhvr>
                                      <p:to>
                                        <p:strVal val="visible"/>
                                      </p:to>
                                    </p:set>
                                    <p:anim calcmode="lin" valueType="num">
                                      <p:cBhvr additive="base">
                                        <p:cTn id="37" dur="500" fill="hold"/>
                                        <p:tgtEl>
                                          <p:spTgt spid="23040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3040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230403">
                                            <p:txEl>
                                              <p:pRg st="6" end="6"/>
                                            </p:txEl>
                                          </p:spTgt>
                                        </p:tgtEl>
                                        <p:attrNameLst>
                                          <p:attrName>style.visibility</p:attrName>
                                        </p:attrNameLst>
                                      </p:cBhvr>
                                      <p:to>
                                        <p:strVal val="visible"/>
                                      </p:to>
                                    </p:set>
                                    <p:anim calcmode="lin" valueType="num">
                                      <p:cBhvr additive="base">
                                        <p:cTn id="43" dur="500" fill="hold"/>
                                        <p:tgtEl>
                                          <p:spTgt spid="23040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3040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230403">
                                            <p:txEl>
                                              <p:pRg st="7" end="7"/>
                                            </p:txEl>
                                          </p:spTgt>
                                        </p:tgtEl>
                                        <p:attrNameLst>
                                          <p:attrName>style.visibility</p:attrName>
                                        </p:attrNameLst>
                                      </p:cBhvr>
                                      <p:to>
                                        <p:strVal val="visible"/>
                                      </p:to>
                                    </p:set>
                                    <p:anim calcmode="lin" valueType="num">
                                      <p:cBhvr additive="base">
                                        <p:cTn id="49" dur="500" fill="hold"/>
                                        <p:tgtEl>
                                          <p:spTgt spid="23040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3040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标题 93185"/>
          <p:cNvSpPr>
            <a:spLocks noGrp="1"/>
          </p:cNvSpPr>
          <p:nvPr>
            <p:ph type="title"/>
          </p:nvPr>
        </p:nvSpPr>
        <p:spPr>
          <a:xfrm>
            <a:off x="107950" y="0"/>
            <a:ext cx="8015288" cy="914400"/>
          </a:xfrm>
        </p:spPr>
        <p:txBody>
          <a:bodyPr anchor="ctr" anchorCtr="0"/>
          <a:lstStyle/>
          <a:p>
            <a:r>
              <a:rPr lang="zh-CN" altLang="en-US" sz="3200" b="1">
                <a:solidFill>
                  <a:schemeClr val="tx1"/>
                </a:solidFill>
                <a:latin typeface="Times New Roman" panose="02020603050405020304" pitchFamily="18" charset="0"/>
                <a:ea typeface="华文中宋" panose="02010600040101010101" pitchFamily="2" charset="-122"/>
              </a:rPr>
              <a:t>工件在夹具中的定位（重点和难点）</a:t>
            </a:r>
            <a:endParaRPr lang="zh-CN" altLang="en-US" sz="3200" b="1">
              <a:solidFill>
                <a:schemeClr val="tx1"/>
              </a:solidFill>
              <a:latin typeface="Times New Roman" panose="02020603050405020304" pitchFamily="18" charset="0"/>
              <a:ea typeface="华文中宋" panose="02010600040101010101" pitchFamily="2" charset="-122"/>
            </a:endParaRPr>
          </a:p>
        </p:txBody>
      </p:sp>
      <p:sp>
        <p:nvSpPr>
          <p:cNvPr id="7170" name="文本占位符 93186"/>
          <p:cNvSpPr/>
          <p:nvPr>
            <p:ph idx="1"/>
          </p:nvPr>
        </p:nvSpPr>
        <p:spPr>
          <a:xfrm>
            <a:off x="323850" y="1341438"/>
            <a:ext cx="8569325" cy="4678362"/>
          </a:xfrm>
          <a:solidFill>
            <a:srgbClr val="FFFFFF"/>
          </a:solidFill>
          <a:ln>
            <a:solidFill>
              <a:srgbClr val="000000"/>
            </a:solidFill>
            <a:miter/>
          </a:ln>
        </p:spPr>
        <p:txBody>
          <a:bodyPr anchor="t" anchorCtr="0"/>
          <a:lstStyle/>
          <a:p>
            <a:pPr>
              <a:lnSpc>
                <a:spcPct val="90000"/>
              </a:lnSpc>
              <a:buNone/>
            </a:pPr>
            <a:r>
              <a:rPr lang="en-US" altLang="zh-CN" b="1">
                <a:solidFill>
                  <a:srgbClr val="FF0000"/>
                </a:solidFill>
              </a:rPr>
              <a:t>        </a:t>
            </a:r>
            <a:r>
              <a:rPr lang="zh-CN" altLang="en-US" sz="2800" b="1">
                <a:solidFill>
                  <a:srgbClr val="FF0000"/>
                </a:solidFill>
              </a:rPr>
              <a:t>工件定位目的：</a:t>
            </a:r>
            <a:r>
              <a:rPr lang="zh-CN" altLang="en-US" sz="2800" b="1">
                <a:solidFill>
                  <a:srgbClr val="110000"/>
                </a:solidFill>
              </a:rPr>
              <a:t>使同批工件在机床或夹具上有正确的加工位置。</a:t>
            </a:r>
            <a:endParaRPr lang="zh-CN" altLang="en-US" sz="2800" b="1"/>
          </a:p>
          <a:p>
            <a:pPr>
              <a:lnSpc>
                <a:spcPct val="90000"/>
              </a:lnSpc>
              <a:buNone/>
            </a:pPr>
            <a:r>
              <a:rPr lang="zh-CN" altLang="en-US" sz="2800" b="1"/>
              <a:t>         用夹具定位</a:t>
            </a:r>
            <a:r>
              <a:rPr lang="zh-CN" altLang="en-US" sz="2800" b="1">
                <a:solidFill>
                  <a:srgbClr val="FF3300"/>
                </a:solidFill>
              </a:rPr>
              <a:t>涉及到三层关系：</a:t>
            </a:r>
            <a:r>
              <a:rPr lang="zh-CN" altLang="en-US" sz="2800" b="1"/>
              <a:t>（</a:t>
            </a:r>
            <a:r>
              <a:rPr lang="en-US" altLang="zh-CN" sz="2800" b="1"/>
              <a:t>1</a:t>
            </a:r>
            <a:r>
              <a:rPr lang="zh-CN" altLang="en-US" sz="2800" b="1"/>
              <a:t>）工件在夹具上的定位；（</a:t>
            </a:r>
            <a:r>
              <a:rPr lang="en-US" altLang="zh-CN" sz="2800" b="1"/>
              <a:t>2</a:t>
            </a:r>
            <a:r>
              <a:rPr lang="zh-CN" altLang="en-US" sz="2800" b="1"/>
              <a:t>）夹具相对于机床的定位；（</a:t>
            </a:r>
            <a:r>
              <a:rPr lang="en-US" altLang="zh-CN" sz="2800" b="1"/>
              <a:t>3</a:t>
            </a:r>
            <a:r>
              <a:rPr lang="zh-CN" altLang="en-US" sz="2800" b="1"/>
              <a:t>）工件相对于机床的定位</a:t>
            </a:r>
            <a:r>
              <a:rPr lang="en-US" altLang="zh-CN" sz="2800" b="1"/>
              <a:t>——</a:t>
            </a:r>
            <a:r>
              <a:rPr lang="zh-CN" altLang="en-US" sz="2800" b="1"/>
              <a:t>间接通过夹具来保证的。本章主要讨论</a:t>
            </a:r>
            <a:r>
              <a:rPr lang="zh-CN" altLang="en-US" sz="2800" b="1" u="sng"/>
              <a:t>工件在夹具上的定位原理</a:t>
            </a:r>
            <a:r>
              <a:rPr lang="zh-CN" altLang="en-US" sz="2800" b="1"/>
              <a:t>。</a:t>
            </a:r>
            <a:endParaRPr lang="zh-CN" altLang="en-US" sz="2800" b="1"/>
          </a:p>
          <a:p>
            <a:pPr>
              <a:lnSpc>
                <a:spcPct val="90000"/>
              </a:lnSpc>
              <a:buNone/>
            </a:pPr>
            <a:r>
              <a:rPr lang="zh-CN" altLang="en-US" sz="2800" b="1"/>
              <a:t> </a:t>
            </a:r>
            <a:endParaRPr lang="zh-CN" altLang="en-US" sz="2800" b="1"/>
          </a:p>
          <a:p>
            <a:pPr>
              <a:lnSpc>
                <a:spcPct val="90000"/>
              </a:lnSpc>
              <a:buNone/>
            </a:pPr>
            <a:r>
              <a:rPr lang="zh-CN" altLang="en-US" sz="2800" b="1"/>
              <a:t>        工件定位以后必须通过一定的装置产生夹紧力，使工件保持在准确的位置上。这种产生夹紧力的装置就是</a:t>
            </a:r>
            <a:r>
              <a:rPr lang="zh-CN" altLang="en-US" sz="2800" b="1">
                <a:solidFill>
                  <a:srgbClr val="FF3300"/>
                </a:solidFill>
              </a:rPr>
              <a:t>夹紧装置</a:t>
            </a:r>
            <a:r>
              <a:rPr lang="zh-CN" altLang="en-US" sz="2800" b="1"/>
              <a:t>。</a:t>
            </a:r>
            <a:endParaRPr lang="zh-CN" altLang="en-US" sz="2800" b="1"/>
          </a:p>
        </p:txBody>
      </p:sp>
      <p:sp>
        <p:nvSpPr>
          <p:cNvPr id="7171"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3</a:t>
            </a:fld>
            <a:endParaRPr lang="zh-CN" altLang="en-US" sz="1200">
              <a:latin typeface="Arial Black" panose="020b0a04020102020204"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标题 1"/>
          <p:cNvSpPr/>
          <p:nvPr/>
        </p:nvSpPr>
        <p:spPr>
          <a:xfrm>
            <a:off x="468313" y="115888"/>
            <a:ext cx="7848600" cy="563562"/>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latin typeface="黑体" panose="02010609060101010101" pitchFamily="2" charset="-122"/>
                <a:ea typeface="黑体" panose="02010609060101010101" pitchFamily="2" charset="-122"/>
              </a:rPr>
              <a:t>夹具设计</a:t>
            </a:r>
            <a:r>
              <a:rPr lang="en-US" altLang="zh-CN" sz="3200" b="1">
                <a:latin typeface="黑体" panose="02010609060101010101" pitchFamily="2" charset="-122"/>
                <a:ea typeface="黑体" panose="02010609060101010101" pitchFamily="2" charset="-122"/>
              </a:rPr>
              <a:t>——</a:t>
            </a:r>
            <a:r>
              <a:rPr lang="zh-CN" altLang="en-US" sz="3200" b="1">
                <a:latin typeface="黑体" panose="02010609060101010101" pitchFamily="2" charset="-122"/>
                <a:ea typeface="黑体" panose="02010609060101010101" pitchFamily="2" charset="-122"/>
              </a:rPr>
              <a:t>工件在夹具中的定位</a:t>
            </a:r>
            <a:endParaRPr lang="zh-CN" altLang="en-US" sz="3200" b="1">
              <a:latin typeface="黑体" panose="02010609060101010101" pitchFamily="2" charset="-122"/>
              <a:ea typeface="黑体" panose="02010609060101010101" pitchFamily="2" charset="-122"/>
            </a:endParaRPr>
          </a:p>
        </p:txBody>
      </p:sp>
      <p:sp>
        <p:nvSpPr>
          <p:cNvPr id="8194" name="内容占位符 2"/>
          <p:cNvSpPr/>
          <p:nvPr/>
        </p:nvSpPr>
        <p:spPr>
          <a:xfrm>
            <a:off x="457200" y="1052513"/>
            <a:ext cx="8229600" cy="518160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ct val="20000"/>
              </a:spcBef>
              <a:buClr>
                <a:schemeClr val="hlink"/>
              </a:buClr>
              <a:buSzPct val="80000"/>
              <a:buFont typeface="Wingdings" panose="05000000000000000000" pitchFamily="2" charset="2"/>
              <a:buChar char="p"/>
            </a:pPr>
            <a:r>
              <a:rPr lang="zh-CN" altLang="en-US" sz="2400" b="1">
                <a:solidFill>
                  <a:srgbClr val="002060"/>
                </a:solidFill>
                <a:latin typeface="Arial" pitchFamily="34" charset="0"/>
                <a:ea typeface="宋体" panose="02010600030101010101" pitchFamily="2" charset="-122"/>
              </a:rPr>
              <a:t>基准</a:t>
            </a:r>
            <a:endParaRPr lang="zh-CN" altLang="en-US" sz="2400" b="1">
              <a:solidFill>
                <a:srgbClr val="00206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零件上用以确定其它点、线、面位置所依据的那些点、线、面。</a:t>
            </a:r>
            <a:endParaRPr lang="zh-CN" altLang="en-US" sz="2400" b="1" u="none" baseline="0">
              <a:solidFill>
                <a:schemeClr val="tx1"/>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设计基准</a:t>
            </a:r>
            <a:endParaRPr lang="zh-CN" altLang="en-US" sz="24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2400" b="1" u="none" baseline="0">
                <a:solidFill>
                  <a:srgbClr val="0070C0"/>
                </a:solidFill>
                <a:latin typeface="Arial" pitchFamily="34" charset="0"/>
                <a:ea typeface="宋体" panose="02010600030101010101" pitchFamily="2" charset="-122"/>
              </a:rPr>
              <a:t>零件图上用以确定点、线、面位置的基准。</a:t>
            </a:r>
            <a:endParaRPr lang="zh-CN" altLang="en-US" sz="2400" b="1" u="none" baseline="0">
              <a:solidFill>
                <a:srgbClr val="0070C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定位基准</a:t>
            </a:r>
            <a:endParaRPr lang="zh-CN" altLang="en-US" sz="24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2400" b="1" u="none" baseline="0">
                <a:solidFill>
                  <a:srgbClr val="0070C0"/>
                </a:solidFill>
                <a:latin typeface="Arial" pitchFamily="34" charset="0"/>
                <a:ea typeface="宋体" panose="02010600030101010101" pitchFamily="2" charset="-122"/>
              </a:rPr>
              <a:t>零件加工、测量和装配过程中使用的基准。分为工序基准、定位基准、度量基准和装配基准。</a:t>
            </a:r>
            <a:endParaRPr lang="zh-CN" altLang="en-US" sz="2400" b="1" u="none" baseline="0">
              <a:solidFill>
                <a:srgbClr val="0070C0"/>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endParaRPr lang="zh-CN" altLang="en-US" sz="2400" b="1" u="none" baseline="0">
              <a:solidFill>
                <a:srgbClr val="0070C0"/>
              </a:solidFill>
              <a:latin typeface="Arial" pitchFamily="34" charset="0"/>
              <a:ea typeface="宋体" panose="02010600030101010101" pitchFamily="2" charset="-122"/>
            </a:endParaRPr>
          </a:p>
        </p:txBody>
      </p:sp>
      <p:sp>
        <p:nvSpPr>
          <p:cNvPr id="8195"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4</a:t>
            </a:fld>
            <a:endParaRPr lang="zh-CN" altLang="en-US" sz="1200">
              <a:latin typeface="Arial Black" panose="020b0a04020102020204"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7" name="标题 1"/>
          <p:cNvSpPr/>
          <p:nvPr/>
        </p:nvSpPr>
        <p:spPr>
          <a:xfrm>
            <a:off x="468313" y="115888"/>
            <a:ext cx="7848600" cy="563562"/>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latin typeface="黑体" panose="02010609060101010101" pitchFamily="2" charset="-122"/>
                <a:ea typeface="黑体" panose="02010609060101010101" pitchFamily="2" charset="-122"/>
              </a:rPr>
              <a:t>夹具设计</a:t>
            </a:r>
            <a:r>
              <a:rPr lang="en-US" altLang="zh-CN" sz="3200" b="1">
                <a:latin typeface="黑体" panose="02010609060101010101" pitchFamily="2" charset="-122"/>
                <a:ea typeface="黑体" panose="02010609060101010101" pitchFamily="2" charset="-122"/>
              </a:rPr>
              <a:t>——</a:t>
            </a:r>
            <a:r>
              <a:rPr lang="zh-CN" altLang="en-US" sz="3200" b="1">
                <a:latin typeface="黑体" panose="02010609060101010101" pitchFamily="2" charset="-122"/>
                <a:ea typeface="黑体" panose="02010609060101010101" pitchFamily="2" charset="-122"/>
              </a:rPr>
              <a:t>工件在夹具中的定位</a:t>
            </a:r>
            <a:endParaRPr lang="zh-CN" altLang="en-US" sz="3200" b="1">
              <a:latin typeface="黑体" panose="02010609060101010101" pitchFamily="2" charset="-122"/>
              <a:ea typeface="黑体" panose="02010609060101010101" pitchFamily="2" charset="-122"/>
            </a:endParaRPr>
          </a:p>
        </p:txBody>
      </p:sp>
      <p:sp>
        <p:nvSpPr>
          <p:cNvPr id="9218" name="内容占位符 2"/>
          <p:cNvSpPr/>
          <p:nvPr/>
        </p:nvSpPr>
        <p:spPr>
          <a:xfrm>
            <a:off x="395288" y="966788"/>
            <a:ext cx="8229600" cy="518160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ct val="20000"/>
              </a:spcBef>
              <a:buClr>
                <a:schemeClr val="hlink"/>
              </a:buClr>
              <a:buSzPct val="80000"/>
              <a:buFont typeface="Wingdings" panose="05000000000000000000" pitchFamily="2" charset="2"/>
              <a:buChar char="p"/>
            </a:pPr>
            <a:r>
              <a:rPr lang="zh-CN" altLang="en-US" b="1">
                <a:solidFill>
                  <a:srgbClr val="002060"/>
                </a:solidFill>
                <a:latin typeface="Arial" pitchFamily="34" charset="0"/>
                <a:ea typeface="宋体" panose="02010600030101010101" pitchFamily="2" charset="-122"/>
              </a:rPr>
              <a:t>基准</a:t>
            </a:r>
            <a:r>
              <a:rPr lang="en-US" altLang="zh-CN" b="1">
                <a:solidFill>
                  <a:srgbClr val="002060"/>
                </a:solidFill>
                <a:latin typeface="Arial" pitchFamily="34" charset="0"/>
                <a:ea typeface="宋体" panose="02010600030101010101" pitchFamily="2" charset="-122"/>
              </a:rPr>
              <a:t>——</a:t>
            </a:r>
            <a:r>
              <a:rPr lang="zh-CN" altLang="en-US" b="1">
                <a:solidFill>
                  <a:srgbClr val="002060"/>
                </a:solidFill>
                <a:latin typeface="Arial" pitchFamily="34" charset="0"/>
                <a:ea typeface="宋体" panose="02010600030101010101" pitchFamily="2" charset="-122"/>
              </a:rPr>
              <a:t>（续）</a:t>
            </a:r>
            <a:endParaRPr lang="zh-CN" altLang="en-US" b="1">
              <a:solidFill>
                <a:srgbClr val="00206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设计基准</a:t>
            </a:r>
            <a:endParaRPr lang="zh-CN" altLang="en-US" sz="18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1800" b="1" u="none" baseline="0">
                <a:solidFill>
                  <a:srgbClr val="0070C0"/>
                </a:solidFill>
                <a:latin typeface="Arial" pitchFamily="34" charset="0"/>
                <a:ea typeface="宋体" panose="02010600030101010101" pitchFamily="2" charset="-122"/>
              </a:rPr>
              <a:t>零件图上用以确定点、线、面位置的基准。</a:t>
            </a:r>
            <a:endParaRPr lang="zh-CN" altLang="en-US" sz="1800" b="1" u="none" baseline="0">
              <a:solidFill>
                <a:srgbClr val="0070C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定位基准</a:t>
            </a:r>
            <a:endParaRPr lang="zh-CN" altLang="en-US" sz="18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1800" b="1" u="none" baseline="0">
                <a:solidFill>
                  <a:srgbClr val="0070C0"/>
                </a:solidFill>
                <a:latin typeface="Arial" pitchFamily="34" charset="0"/>
                <a:ea typeface="宋体" panose="02010600030101010101" pitchFamily="2" charset="-122"/>
              </a:rPr>
              <a:t>零件加工、测量和装配过程中使用的基准。分为工序基准、定位基准、度量基准和装配基准。</a:t>
            </a:r>
            <a:endParaRPr lang="zh-CN" altLang="en-US" sz="1800" b="1" u="none" baseline="0">
              <a:solidFill>
                <a:srgbClr val="0070C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几点注意：</a:t>
            </a:r>
            <a:endParaRPr lang="zh-CN" altLang="en-US" sz="18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1800" b="1" u="none" baseline="0">
                <a:solidFill>
                  <a:srgbClr val="0070C0"/>
                </a:solidFill>
                <a:latin typeface="Arial" pitchFamily="34" charset="0"/>
                <a:ea typeface="宋体" panose="02010600030101010101" pitchFamily="2" charset="-122"/>
              </a:rPr>
              <a:t>作为基准的点、线、面在工件上不一定存在，而常常由基准面来体现；</a:t>
            </a:r>
            <a:endParaRPr lang="zh-CN" altLang="en-US" sz="1800" b="1" u="none" baseline="0">
              <a:solidFill>
                <a:srgbClr val="0070C0"/>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1800" b="1" u="none" baseline="0">
                <a:solidFill>
                  <a:srgbClr val="0070C0"/>
                </a:solidFill>
                <a:latin typeface="Arial" pitchFamily="34" charset="0"/>
                <a:ea typeface="宋体" panose="02010600030101010101" pitchFamily="2" charset="-122"/>
              </a:rPr>
              <a:t>基准可以是没有面积的点或线，但基准面一定是有面积的；</a:t>
            </a:r>
            <a:endParaRPr lang="zh-CN" altLang="en-US" sz="1800" b="1" u="none" baseline="0">
              <a:solidFill>
                <a:srgbClr val="0070C0"/>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1800" b="1" u="none" baseline="0">
                <a:solidFill>
                  <a:srgbClr val="0070C0"/>
                </a:solidFill>
                <a:latin typeface="Arial" pitchFamily="34" charset="0"/>
                <a:ea typeface="宋体" panose="02010600030101010101" pitchFamily="2" charset="-122"/>
              </a:rPr>
              <a:t>基准包含尺寸之间的联系和位置之间的关系（如平行度、垂直度等）。</a:t>
            </a:r>
            <a:endParaRPr lang="zh-CN" altLang="en-US" sz="1800" b="1" u="none" baseline="0">
              <a:solidFill>
                <a:srgbClr val="0070C0"/>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endParaRPr lang="zh-CN" altLang="en-US" sz="1800" u="none" baseline="0">
              <a:solidFill>
                <a:srgbClr val="0070C0"/>
              </a:solidFill>
              <a:latin typeface="Arial" pitchFamily="34" charset="0"/>
              <a:ea typeface="宋体" panose="02010600030101010101" pitchFamily="2" charset="-122"/>
            </a:endParaRPr>
          </a:p>
        </p:txBody>
      </p:sp>
      <p:pic>
        <p:nvPicPr>
          <p:cNvPr id="9219" name="Picture 2"/>
          <p:cNvPicPr>
            <a:picLocks noChangeAspect="1"/>
          </p:cNvPicPr>
          <p:nvPr/>
        </p:nvPicPr>
        <p:blipFill>
          <a:blip r:embed="rId2"/>
          <a:stretch>
            <a:fillRect/>
          </a:stretch>
        </p:blipFill>
        <p:spPr>
          <a:xfrm>
            <a:off x="1041400" y="4581525"/>
            <a:ext cx="4681538" cy="1684338"/>
          </a:xfrm>
          <a:prstGeom prst="rect">
            <a:avLst/>
          </a:prstGeom>
          <a:noFill/>
          <a:ln w="9525">
            <a:noFill/>
          </a:ln>
        </p:spPr>
      </p:pic>
      <p:pic>
        <p:nvPicPr>
          <p:cNvPr id="9220" name="Picture 3"/>
          <p:cNvPicPr>
            <a:picLocks noChangeAspect="1"/>
          </p:cNvPicPr>
          <p:nvPr/>
        </p:nvPicPr>
        <p:blipFill>
          <a:blip r:embed="rId3"/>
          <a:stretch>
            <a:fillRect/>
          </a:stretch>
        </p:blipFill>
        <p:spPr>
          <a:xfrm>
            <a:off x="5830888" y="4581525"/>
            <a:ext cx="2125662" cy="1684338"/>
          </a:xfrm>
          <a:prstGeom prst="rect">
            <a:avLst/>
          </a:prstGeom>
          <a:noFill/>
          <a:ln w="9525">
            <a:noFill/>
          </a:ln>
        </p:spPr>
      </p:pic>
      <p:sp>
        <p:nvSpPr>
          <p:cNvPr id="9221"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5</a:t>
            </a:fld>
            <a:endParaRPr lang="zh-CN" altLang="en-US" sz="1200">
              <a:latin typeface="Arial Black" panose="020b0a04020102020204"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标题 95233"/>
          <p:cNvSpPr>
            <a:spLocks noGrp="1"/>
          </p:cNvSpPr>
          <p:nvPr>
            <p:ph type="title"/>
          </p:nvPr>
        </p:nvSpPr>
        <p:spPr>
          <a:xfrm>
            <a:off x="107950" y="-26987"/>
            <a:ext cx="8015288" cy="914400"/>
          </a:xfrm>
        </p:spPr>
        <p:txBody>
          <a:bodyPr anchor="ctr" anchorCtr="0"/>
          <a:lstStyle/>
          <a:p>
            <a:r>
              <a:rPr lang="zh-CN" altLang="en-US" sz="3200" b="1">
                <a:solidFill>
                  <a:schemeClr val="tx1"/>
                </a:solidFill>
              </a:rPr>
              <a:t>六点定位原理</a:t>
            </a:r>
            <a:endParaRPr lang="zh-CN" altLang="en-US" sz="3200" b="1">
              <a:solidFill>
                <a:schemeClr val="tx1"/>
              </a:solidFill>
            </a:endParaRPr>
          </a:p>
        </p:txBody>
      </p:sp>
      <p:sp>
        <p:nvSpPr>
          <p:cNvPr id="10242" name="文本框 95236"/>
          <p:cNvSpPr txBox="1"/>
          <p:nvPr/>
        </p:nvSpPr>
        <p:spPr>
          <a:xfrm>
            <a:off x="539750" y="981075"/>
            <a:ext cx="8135938" cy="1328738"/>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buClr>
                <a:schemeClr val="hlink"/>
              </a:buClr>
              <a:buSzPct val="80000"/>
              <a:buFont typeface="Wingdings" panose="05000000000000000000" pitchFamily="2" charset="2"/>
              <a:buChar char="l"/>
            </a:pPr>
            <a:r>
              <a:rPr lang="zh-CN" altLang="en-US">
                <a:latin typeface="Arial" pitchFamily="34" charset="0"/>
                <a:ea typeface="宋体" panose="02010600030101010101" pitchFamily="2" charset="-122"/>
              </a:rPr>
              <a:t>一个自由的物体，它对三个相互垂直的坐标系来说，</a:t>
            </a:r>
            <a:r>
              <a:rPr lang="zh-CN" altLang="en-US">
                <a:solidFill>
                  <a:srgbClr val="FF3300"/>
                </a:solidFill>
                <a:latin typeface="Arial" pitchFamily="34" charset="0"/>
                <a:ea typeface="宋体" panose="02010600030101010101" pitchFamily="2" charset="-122"/>
              </a:rPr>
              <a:t>有六个活动可能性</a:t>
            </a:r>
            <a:r>
              <a:rPr lang="zh-CN" altLang="en-US">
                <a:latin typeface="Arial" pitchFamily="34" charset="0"/>
                <a:ea typeface="宋体" panose="02010600030101010101" pitchFamily="2" charset="-122"/>
              </a:rPr>
              <a:t>，其中三种是移动，三种是转动。习惯上把这种活动的可能性称为</a:t>
            </a:r>
            <a:r>
              <a:rPr lang="zh-CN" altLang="en-US" b="1" u="sng">
                <a:latin typeface="Arial" pitchFamily="34" charset="0"/>
                <a:ea typeface="宋体" panose="02010600030101010101" pitchFamily="2" charset="-122"/>
              </a:rPr>
              <a:t>自由度</a:t>
            </a:r>
            <a:r>
              <a:rPr lang="zh-CN" altLang="en-US">
                <a:latin typeface="Arial" pitchFamily="34" charset="0"/>
                <a:ea typeface="宋体" panose="02010600030101010101" pitchFamily="2" charset="-122"/>
              </a:rPr>
              <a:t>，因此空间任一自由物体共有六个自由度。 </a:t>
            </a:r>
            <a:endParaRPr lang="zh-CN" altLang="en-US">
              <a:latin typeface="Arial" pitchFamily="34" charset="0"/>
              <a:ea typeface="宋体" panose="02010600030101010101" pitchFamily="2" charset="-122"/>
            </a:endParaRPr>
          </a:p>
          <a:p>
            <a:pPr>
              <a:spcBef>
                <a:spcPct val="50000"/>
              </a:spcBef>
            </a:pPr>
            <a:endParaRPr lang="zh-CN" altLang="en-US">
              <a:latin typeface="Arial" pitchFamily="34" charset="0"/>
              <a:ea typeface="宋体" panose="02010600030101010101" pitchFamily="2" charset="-122"/>
            </a:endParaRPr>
          </a:p>
        </p:txBody>
      </p:sp>
      <p:pic>
        <p:nvPicPr>
          <p:cNvPr id="10243" name="图片 95237" descr="4-2"/>
          <p:cNvPicPr>
            <a:picLocks noChangeAspect="1"/>
          </p:cNvPicPr>
          <p:nvPr/>
        </p:nvPicPr>
        <p:blipFill>
          <a:blip r:embed="rId2"/>
          <a:stretch>
            <a:fillRect/>
          </a:stretch>
        </p:blipFill>
        <p:spPr>
          <a:xfrm>
            <a:off x="2044700" y="1989138"/>
            <a:ext cx="3895725" cy="4176712"/>
          </a:xfrm>
          <a:prstGeom prst="rect">
            <a:avLst/>
          </a:prstGeom>
          <a:noFill/>
          <a:ln w="9525">
            <a:noFill/>
          </a:ln>
        </p:spPr>
      </p:pic>
      <p:sp>
        <p:nvSpPr>
          <p:cNvPr id="10244"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6</a:t>
            </a:fld>
            <a:endParaRPr lang="zh-CN" altLang="en-US" sz="1200">
              <a:latin typeface="Arial Black" panose="020b0a04020102020204"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文本框 222209"/>
          <p:cNvSpPr txBox="1"/>
          <p:nvPr/>
        </p:nvSpPr>
        <p:spPr>
          <a:xfrm>
            <a:off x="387350" y="838200"/>
            <a:ext cx="8001000" cy="10064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spcBef>
                <a:spcPct val="40000"/>
              </a:spcBef>
            </a:pPr>
            <a:r>
              <a:rPr lang="zh-CN" altLang="en-US" sz="2000" b="1">
                <a:solidFill>
                  <a:srgbClr val="0D0C0B"/>
                </a:solidFill>
                <a:latin typeface="宋体" panose="02010600030101010101" pitchFamily="2" charset="-122"/>
                <a:ea typeface="宋体" panose="02010600030101010101" pitchFamily="2" charset="-122"/>
              </a:rPr>
              <a:t>采用六个按一定规则布置的支承点，限制工件的六个自由度，使工件在机床或夹具中占有正确的位置。</a:t>
            </a:r>
            <a:r>
              <a:rPr lang="zh-CN" altLang="en-US" sz="2000" b="1">
                <a:solidFill>
                  <a:srgbClr val="0D0C0B"/>
                </a:solidFill>
                <a:latin typeface="Times New Roman" panose="02020603050405020304" pitchFamily="18" charset="0"/>
                <a:ea typeface="宋体" panose="02010600030101010101" pitchFamily="2" charset="-122"/>
              </a:rPr>
              <a:t> </a:t>
            </a:r>
            <a:endParaRPr lang="zh-CN" altLang="en-US" sz="2000" b="1">
              <a:solidFill>
                <a:srgbClr val="0D0C0B"/>
              </a:solidFill>
              <a:latin typeface="Times New Roman" panose="02020603050405020304" pitchFamily="18" charset="0"/>
              <a:ea typeface="宋体" panose="02010600030101010101" pitchFamily="2" charset="-122"/>
            </a:endParaRPr>
          </a:p>
        </p:txBody>
      </p:sp>
      <p:pic>
        <p:nvPicPr>
          <p:cNvPr id="11266" name="图片 222210" descr="10"/>
          <p:cNvPicPr>
            <a:picLocks noChangeAspect="1"/>
          </p:cNvPicPr>
          <p:nvPr/>
        </p:nvPicPr>
        <p:blipFill>
          <a:blip r:embed="rId2">
            <a:clrChange>
              <a:clrFrom>
                <a:srgbClr val="FFFFFF"/>
              </a:clrFrom>
              <a:clrTo>
                <a:srgbClr val="FFFFFF">
                  <a:alpha val="0"/>
                </a:srgbClr>
              </a:clrTo>
            </a:clrChange>
          </a:blip>
          <a:stretch>
            <a:fillRect/>
          </a:stretch>
        </p:blipFill>
        <p:spPr>
          <a:xfrm>
            <a:off x="1403350" y="1844675"/>
            <a:ext cx="5638800" cy="4267200"/>
          </a:xfrm>
          <a:prstGeom prst="rect">
            <a:avLst/>
          </a:prstGeom>
          <a:noFill/>
          <a:ln w="9525">
            <a:noFill/>
          </a:ln>
        </p:spPr>
      </p:pic>
      <p:sp>
        <p:nvSpPr>
          <p:cNvPr id="11267" name="矩形 222211"/>
          <p:cNvSpPr/>
          <p:nvPr/>
        </p:nvSpPr>
        <p:spPr>
          <a:xfrm>
            <a:off x="107950" y="-26987"/>
            <a:ext cx="8015288" cy="914400"/>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latin typeface="Arial" pitchFamily="34" charset="0"/>
                <a:ea typeface="宋体" panose="02010600030101010101" pitchFamily="2" charset="-122"/>
              </a:rPr>
              <a:t>六点定位原理</a:t>
            </a:r>
            <a:endParaRPr lang="zh-CN" altLang="en-US" sz="3200" b="1">
              <a:latin typeface="Arial" pitchFamily="34" charset="0"/>
              <a:ea typeface="宋体" panose="02010600030101010101" pitchFamily="2" charset="-122"/>
            </a:endParaRPr>
          </a:p>
        </p:txBody>
      </p:sp>
      <p:sp>
        <p:nvSpPr>
          <p:cNvPr id="11268"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7</a:t>
            </a:fld>
            <a:endParaRPr lang="zh-CN" altLang="en-US" sz="1200">
              <a:latin typeface="Arial Black" panose="020b0a04020102020204" pitchFamily="34" charset="0"/>
            </a:endParaRPr>
          </a:p>
        </p:txBody>
      </p:sp>
    </p:spTree>
  </p:cSld>
  <p:clrMapOvr>
    <a:masterClrMapping/>
  </p:clrMapOvr>
  <p:transition>
    <p:pull dir="l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标题 219140"/>
          <p:cNvSpPr>
            <a:spLocks noGrp="1"/>
          </p:cNvSpPr>
          <p:nvPr>
            <p:ph type="title"/>
          </p:nvPr>
        </p:nvSpPr>
        <p:spPr>
          <a:xfrm>
            <a:off x="179388" y="44450"/>
            <a:ext cx="8015287" cy="887413"/>
          </a:xfrm>
        </p:spPr>
        <p:txBody>
          <a:bodyPr anchor="ctr" anchorCtr="0"/>
          <a:lstStyle/>
          <a:p>
            <a:r>
              <a:rPr lang="zh-CN" altLang="en-US" sz="3200" b="1">
                <a:solidFill>
                  <a:schemeClr val="tx1"/>
                </a:solidFill>
              </a:rPr>
              <a:t>六点定位原理</a:t>
            </a:r>
            <a:endParaRPr lang="zh-CN" altLang="en-US" sz="3200" b="1">
              <a:solidFill>
                <a:schemeClr val="tx1"/>
              </a:solidFill>
            </a:endParaRPr>
          </a:p>
        </p:txBody>
      </p:sp>
      <p:sp>
        <p:nvSpPr>
          <p:cNvPr id="12290" name="文本占位符 219138"/>
          <p:cNvSpPr/>
          <p:nvPr>
            <p:ph type="body" sz="half" idx="1"/>
          </p:nvPr>
        </p:nvSpPr>
        <p:spPr>
          <a:xfrm>
            <a:off x="323850" y="1268413"/>
            <a:ext cx="8569325" cy="2189162"/>
          </a:xfrm>
          <a:prstGeom prst="rect">
            <a:avLst/>
          </a:prstGeom>
          <a:solidFill>
            <a:srgbClr val="FFFFFF"/>
          </a:solidFill>
          <a:ln>
            <a:solidFill>
              <a:srgbClr val="000000"/>
            </a:solidFill>
            <a:miter/>
          </a:ln>
        </p:spPr>
        <p:txBody>
          <a:bodyPr anchor="t" anchorCtr="0"/>
          <a:lstStyle/>
          <a:p>
            <a:pPr>
              <a:lnSpc>
                <a:spcPct val="120000"/>
              </a:lnSpc>
              <a:buClr>
                <a:schemeClr val="hlink"/>
              </a:buClr>
              <a:buSzPct val="80000"/>
              <a:buFont typeface="Wingdings" panose="05000000000000000000" pitchFamily="2" charset="2"/>
              <a:buNone/>
            </a:pPr>
            <a:r>
              <a:rPr lang="en-US" altLang="zh-CN" sz="2400" b="1">
                <a:solidFill>
                  <a:srgbClr val="FF3300"/>
                </a:solidFill>
                <a:ea typeface="华文中宋" panose="02010600040101010101" pitchFamily="2" charset="-122"/>
              </a:rPr>
              <a:t>           </a:t>
            </a:r>
            <a:r>
              <a:rPr lang="zh-CN" altLang="en-US" sz="2400" b="1">
                <a:solidFill>
                  <a:srgbClr val="FF3300"/>
                </a:solidFill>
                <a:ea typeface="华文中宋" panose="02010600040101010101" pitchFamily="2" charset="-122"/>
              </a:rPr>
              <a:t>未受约束的刚体，在空间的位置是不确定的，它具有六个自由度：　　　　　          </a:t>
            </a:r>
            <a:r>
              <a:rPr lang="zh-CN" altLang="en-US" sz="2400" b="1">
                <a:ea typeface="华文中宋" panose="02010600040101010101" pitchFamily="2" charset="-122"/>
              </a:rPr>
              <a:t>。为使刚体在空间具有确定的</a:t>
            </a:r>
            <a:endParaRPr lang="zh-CN" altLang="en-US" sz="2400" b="1">
              <a:ea typeface="华文中宋" panose="02010600040101010101" pitchFamily="2" charset="-122"/>
            </a:endParaRPr>
          </a:p>
          <a:p>
            <a:pPr>
              <a:lnSpc>
                <a:spcPct val="120000"/>
              </a:lnSpc>
              <a:buClr>
                <a:schemeClr val="hlink"/>
              </a:buClr>
              <a:buSzPct val="80000"/>
              <a:buFont typeface="Wingdings" panose="05000000000000000000" pitchFamily="2" charset="2"/>
              <a:buNone/>
            </a:pPr>
            <a:r>
              <a:rPr lang="zh-CN" altLang="en-US" sz="2400" b="1">
                <a:ea typeface="华文中宋" panose="02010600040101010101" pitchFamily="2" charset="-122"/>
              </a:rPr>
              <a:t>    位置，就必须限制其六个自由度。</a:t>
            </a:r>
            <a:endParaRPr lang="zh-CN" altLang="en-US" sz="2400" b="1">
              <a:ea typeface="华文中宋" panose="02010600040101010101" pitchFamily="2" charset="-122"/>
            </a:endParaRPr>
          </a:p>
          <a:p>
            <a:pPr>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           </a:t>
            </a:r>
            <a:r>
              <a:rPr lang="zh-CN" altLang="en-US" sz="2800" b="1">
                <a:solidFill>
                  <a:srgbClr val="FF3300"/>
                </a:solidFill>
                <a:ea typeface="华文中宋" panose="02010600040101010101" pitchFamily="2" charset="-122"/>
              </a:rPr>
              <a:t>定位</a:t>
            </a:r>
            <a:r>
              <a:rPr lang="zh-CN" altLang="en-US" sz="2400" b="1">
                <a:ea typeface="华文中宋" panose="02010600040101010101" pitchFamily="2" charset="-122"/>
              </a:rPr>
              <a:t>就是用各种形状不同的定位元件，来限制工件的自由度。</a:t>
            </a:r>
            <a:endParaRPr lang="zh-CN" altLang="en-US" sz="2400" b="1">
              <a:ea typeface="华文中宋" panose="02010600040101010101" pitchFamily="2" charset="-122"/>
            </a:endParaRPr>
          </a:p>
          <a:p>
            <a:pPr>
              <a:lnSpc>
                <a:spcPct val="130000"/>
              </a:lnSpc>
              <a:buClr>
                <a:schemeClr val="hlink"/>
              </a:buClr>
              <a:buSzPct val="80000"/>
              <a:buFont typeface="Wingdings" panose="05000000000000000000" pitchFamily="2" charset="2"/>
              <a:buNone/>
            </a:pPr>
            <a:r>
              <a:rPr lang="zh-CN" altLang="en-US" sz="2400" b="1">
                <a:solidFill>
                  <a:srgbClr val="1328ED"/>
                </a:solidFill>
                <a:latin typeface="Times New Roman" panose="02020603050405020304" pitchFamily="18" charset="0"/>
                <a:ea typeface="华文中宋" panose="02010600040101010101" pitchFamily="2" charset="-122"/>
              </a:rPr>
              <a:t>           </a:t>
            </a:r>
            <a:r>
              <a:rPr lang="zh-CN" altLang="en-US" sz="2800" b="1">
                <a:solidFill>
                  <a:srgbClr val="1328ED"/>
                </a:solidFill>
                <a:latin typeface="Times New Roman" panose="02020603050405020304" pitchFamily="18" charset="0"/>
                <a:ea typeface="华文中宋" panose="02010600040101010101" pitchFamily="2" charset="-122"/>
              </a:rPr>
              <a:t>六点定位原理</a:t>
            </a:r>
            <a:r>
              <a:rPr lang="zh-CN" altLang="en-US" sz="2800">
                <a:solidFill>
                  <a:srgbClr val="1328ED"/>
                </a:solidFill>
                <a:latin typeface="Times New Roman" panose="02020603050405020304" pitchFamily="18" charset="0"/>
                <a:ea typeface="华文中宋" panose="02010600040101010101" pitchFamily="2" charset="-122"/>
              </a:rPr>
              <a:t>：</a:t>
            </a:r>
            <a:r>
              <a:rPr lang="zh-CN" altLang="en-US" sz="2400" b="1">
                <a:solidFill>
                  <a:srgbClr val="FF3300"/>
                </a:solidFill>
                <a:ea typeface="华文中宋" panose="02010600040101010101" pitchFamily="2" charset="-122"/>
              </a:rPr>
              <a:t>用六个支承点分别限制工件的六个自由度从而使工件在夹具中得到正确加工位置的方法称为六点定位原理．</a:t>
            </a:r>
            <a:endParaRPr lang="zh-CN" altLang="en-US" sz="2400" b="1">
              <a:solidFill>
                <a:srgbClr val="FF3300"/>
              </a:solidFill>
              <a:ea typeface="华文中宋" panose="02010600040101010101" pitchFamily="2" charset="-122"/>
            </a:endParaRPr>
          </a:p>
          <a:p>
            <a:pPr>
              <a:lnSpc>
                <a:spcPct val="130000"/>
              </a:lnSpc>
              <a:buClr>
                <a:schemeClr val="hlink"/>
              </a:buClr>
              <a:buSzPct val="80000"/>
              <a:buFont typeface="Wingdings" panose="05000000000000000000" pitchFamily="2" charset="2"/>
              <a:buNone/>
            </a:pPr>
            <a:r>
              <a:rPr lang="zh-CN" altLang="en-US" sz="2400" b="1">
                <a:solidFill>
                  <a:srgbClr val="0000FF"/>
                </a:solidFill>
                <a:ea typeface="华文中宋" panose="02010600040101010101" pitchFamily="2" charset="-122"/>
              </a:rPr>
              <a:t>         强调：</a:t>
            </a:r>
            <a:r>
              <a:rPr lang="zh-CN" altLang="en-US" sz="2400">
                <a:ea typeface="华文中宋" panose="02010600040101010101" pitchFamily="2" charset="-122"/>
              </a:rPr>
              <a:t>是用六个支承点，而不是用六个定位元件</a:t>
            </a:r>
            <a:endParaRPr lang="zh-CN" altLang="en-US" sz="2400" b="1">
              <a:solidFill>
                <a:srgbClr val="FF3300"/>
              </a:solidFill>
              <a:ea typeface="华文中宋" panose="02010600040101010101" pitchFamily="2" charset="-122"/>
            </a:endParaRPr>
          </a:p>
          <a:p>
            <a:pPr>
              <a:lnSpc>
                <a:spcPct val="90000"/>
              </a:lnSpc>
              <a:buClr>
                <a:schemeClr val="hlink"/>
              </a:buClr>
              <a:buSzPct val="80000"/>
              <a:buFont typeface="Wingdings" panose="05000000000000000000" pitchFamily="2" charset="2"/>
              <a:buNone/>
            </a:pPr>
            <a:endParaRPr lang="zh-CN" altLang="en-US" sz="2400"/>
          </a:p>
        </p:txBody>
      </p:sp>
      <p:graphicFrame>
        <p:nvGraphicFramePr>
          <p:cNvPr id="12291" name="内容占位符 219139"/>
          <p:cNvGraphicFramePr>
            <a:graphicFrameLocks noChangeAspect="1"/>
          </p:cNvGraphicFramePr>
          <p:nvPr>
            <p:ph sz="half"/>
          </p:nvPr>
        </p:nvGraphicFramePr>
        <p:xfrm>
          <a:off x="2124075" y="1801813"/>
          <a:ext cx="2371725" cy="460375"/>
        </p:xfrm>
        <a:graphic>
          <a:graphicData uri="http://schemas.openxmlformats.org/presentationml/2006/ole">
            <mc:AlternateContent>
              <mc:Choice xmlns:v="urn:schemas-microsoft-com:vml" Requires="v">
                <p:oleObj spid="_x0000_s1038" r:id="rId2" imgW="4521200" imgH="876300" progId="Equation.DSMT4">
                  <p:embed/>
                </p:oleObj>
              </mc:Choice>
              <mc:Fallback>
                <p:oleObj r:id="rId2" imgW="4521200" imgH="876300" progId="Equation.DSMT4">
                  <p:embed/>
                  <p:pic>
                    <p:nvPicPr>
                      <p:cNvPr id="0" name="OLE substitute image"/>
                      <p:cNvPicPr/>
                      <p:nvPr/>
                    </p:nvPicPr>
                    <p:blipFill>
                      <a:blip r:embed="rId3"/>
                      <a:stretch>
                        <a:fillRect/>
                      </a:stretch>
                    </p:blipFill>
                    <p:spPr>
                      <a:xfrm>
                        <a:off x="2124075" y="1801813"/>
                        <a:ext cx="2371725" cy="460375"/>
                      </a:xfrm>
                      <a:prstGeom prst="rect">
                        <a:avLst/>
                      </a:prstGeom>
                      <a:noFill/>
                      <a:ln w="38100">
                        <a:noFill/>
                        <a:miter/>
                      </a:ln>
                    </p:spPr>
                  </p:pic>
                </p:oleObj>
              </mc:Fallback>
            </mc:AlternateContent>
          </a:graphicData>
        </a:graphic>
      </p:graphicFrame>
      <p:sp>
        <p:nvSpPr>
          <p:cNvPr id="12292"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8</a:t>
            </a:fld>
            <a:endParaRPr lang="zh-CN" altLang="en-US" sz="1200">
              <a:latin typeface="Arial Black" panose="020b0a04020102020204"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标题 236545"/>
          <p:cNvSpPr>
            <a:spLocks noGrp="1"/>
          </p:cNvSpPr>
          <p:nvPr>
            <p:ph type="title"/>
          </p:nvPr>
        </p:nvSpPr>
        <p:spPr>
          <a:xfrm>
            <a:off x="179388" y="44450"/>
            <a:ext cx="8015287" cy="887413"/>
          </a:xfrm>
        </p:spPr>
        <p:txBody>
          <a:bodyPr anchor="ctr" anchorCtr="0"/>
          <a:lstStyle/>
          <a:p>
            <a:r>
              <a:rPr lang="zh-CN" altLang="en-US" sz="3200" b="1">
                <a:solidFill>
                  <a:schemeClr val="tx1"/>
                </a:solidFill>
              </a:rPr>
              <a:t>六点定位原理</a:t>
            </a:r>
            <a:endParaRPr lang="zh-CN" altLang="en-US" sz="3200" b="1">
              <a:solidFill>
                <a:schemeClr val="tx1"/>
              </a:solidFill>
            </a:endParaRPr>
          </a:p>
        </p:txBody>
      </p:sp>
      <p:sp>
        <p:nvSpPr>
          <p:cNvPr id="13314" name="内容占位符 2"/>
          <p:cNvSpPr/>
          <p:nvPr/>
        </p:nvSpPr>
        <p:spPr>
          <a:xfrm>
            <a:off x="374650" y="1052513"/>
            <a:ext cx="8229600" cy="4608512"/>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ts val="1200"/>
              </a:spcBef>
              <a:buClr>
                <a:schemeClr val="hlink"/>
              </a:buClr>
              <a:buSzPct val="80000"/>
              <a:buFont typeface="Wingdings" panose="05000000000000000000" pitchFamily="2" charset="2"/>
              <a:buChar char="p"/>
            </a:pPr>
            <a:r>
              <a:rPr lang="zh-CN" altLang="en-US" sz="2400" b="1">
                <a:solidFill>
                  <a:srgbClr val="FF3300"/>
                </a:solidFill>
                <a:latin typeface="Arial" pitchFamily="34" charset="0"/>
                <a:ea typeface="宋体" panose="02010600030101010101" pitchFamily="2" charset="-122"/>
              </a:rPr>
              <a:t>关于“六点定位”的几个问题：</a:t>
            </a:r>
            <a:endParaRPr lang="zh-CN" altLang="en-US" sz="2400" b="1">
              <a:solidFill>
                <a:srgbClr val="FF330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ts val="12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定位限制自由度，几“点”定位不能机械地理解成几个接触点；</a:t>
            </a:r>
            <a:endParaRPr lang="zh-CN" altLang="en-US" sz="2400" b="1" u="none" baseline="0">
              <a:solidFill>
                <a:schemeClr val="tx1"/>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ts val="12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限制自由度应理解为：</a:t>
            </a:r>
            <a:endParaRPr lang="zh-CN" altLang="en-US" sz="24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ts val="1200"/>
              </a:spcBef>
              <a:spcAft>
                <a:spcPct val="0"/>
              </a:spcAft>
              <a:buClr>
                <a:srgbClr val="C00000"/>
              </a:buClr>
              <a:buSzPct val="65000"/>
              <a:buFont typeface="Wingdings" panose="05000000000000000000" pitchFamily="2" charset="2"/>
              <a:buChar char="n"/>
            </a:pPr>
            <a:r>
              <a:rPr lang="zh-CN" altLang="en-US" sz="2400" b="1" u="none" baseline="0">
                <a:solidFill>
                  <a:srgbClr val="C00000"/>
                </a:solidFill>
                <a:latin typeface="Arial" pitchFamily="34" charset="0"/>
                <a:ea typeface="宋体" panose="02010600030101010101" pitchFamily="2" charset="-122"/>
              </a:rPr>
              <a:t>定位支承点</a:t>
            </a:r>
            <a:r>
              <a:rPr lang="zh-CN" altLang="en-US" sz="2400" b="1" u="none" baseline="0">
                <a:solidFill>
                  <a:srgbClr val="0070C0"/>
                </a:solidFill>
                <a:latin typeface="Arial" pitchFamily="34" charset="0"/>
                <a:ea typeface="宋体" panose="02010600030101010101" pitchFamily="2" charset="-122"/>
              </a:rPr>
              <a:t>与</a:t>
            </a:r>
            <a:r>
              <a:rPr lang="zh-CN" altLang="en-US" sz="2400" b="1" u="none" baseline="0">
                <a:solidFill>
                  <a:srgbClr val="C00000"/>
                </a:solidFill>
                <a:latin typeface="Arial" pitchFamily="34" charset="0"/>
                <a:ea typeface="宋体" panose="02010600030101010101" pitchFamily="2" charset="-122"/>
              </a:rPr>
              <a:t>工件定位基准面</a:t>
            </a:r>
            <a:r>
              <a:rPr lang="zh-CN" altLang="en-US" sz="2400" b="1" u="none" baseline="0">
                <a:solidFill>
                  <a:srgbClr val="0070C0"/>
                </a:solidFill>
                <a:latin typeface="Arial" pitchFamily="34" charset="0"/>
                <a:ea typeface="宋体" panose="02010600030101010101" pitchFamily="2" charset="-122"/>
              </a:rPr>
              <a:t>始终保持紧贴接触</a:t>
            </a:r>
            <a:r>
              <a:rPr lang="en-US" altLang="zh-CN" sz="2400" b="1" u="none" baseline="0">
                <a:solidFill>
                  <a:srgbClr val="0070C0"/>
                </a:solidFill>
                <a:latin typeface="Arial" pitchFamily="34" charset="0"/>
                <a:ea typeface="宋体" panose="02010600030101010101" pitchFamily="2" charset="-122"/>
              </a:rPr>
              <a:t>;</a:t>
            </a:r>
            <a:endParaRPr lang="en-US" altLang="zh-CN" sz="2400" b="1" u="none" baseline="0">
              <a:solidFill>
                <a:srgbClr val="0070C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ts val="12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定位支承点数目原则上不应超过工件自由度数目；</a:t>
            </a:r>
            <a:endParaRPr lang="zh-CN" altLang="en-US" sz="2400" b="1" u="none" baseline="0">
              <a:solidFill>
                <a:schemeClr val="tx1"/>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ts val="12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自由度被限制，是指工件在此方向上有确定的位置</a:t>
            </a:r>
            <a:r>
              <a:rPr lang="en-US" altLang="zh-CN" sz="2400" b="1" u="none" baseline="0">
                <a:solidFill>
                  <a:schemeClr val="tx1"/>
                </a:solidFill>
                <a:latin typeface="Arial" pitchFamily="34" charset="0"/>
                <a:ea typeface="宋体" panose="02010600030101010101" pitchFamily="2" charset="-122"/>
              </a:rPr>
              <a:t>:</a:t>
            </a:r>
            <a:endParaRPr lang="en-US" altLang="zh-CN" sz="24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ts val="1200"/>
              </a:spcBef>
              <a:spcAft>
                <a:spcPct val="0"/>
              </a:spcAft>
              <a:buClr>
                <a:srgbClr val="C00000"/>
              </a:buClr>
              <a:buSzPct val="65000"/>
              <a:buFont typeface="Wingdings" panose="05000000000000000000" pitchFamily="2" charset="2"/>
              <a:buChar char="n"/>
            </a:pPr>
            <a:r>
              <a:rPr lang="zh-CN" altLang="en-US" sz="2400" b="1" u="none" baseline="0">
                <a:solidFill>
                  <a:srgbClr val="0070C0"/>
                </a:solidFill>
                <a:latin typeface="Arial" pitchFamily="34" charset="0"/>
                <a:ea typeface="宋体" panose="02010600030101010101" pitchFamily="2" charset="-122"/>
              </a:rPr>
              <a:t>不考虑外力的影响（注：定位和夹紧的区别）</a:t>
            </a:r>
            <a:r>
              <a:rPr lang="en-US" altLang="zh-CN" sz="2400" b="1" u="none" baseline="0">
                <a:solidFill>
                  <a:srgbClr val="0070C0"/>
                </a:solidFill>
                <a:latin typeface="Arial" pitchFamily="34" charset="0"/>
                <a:ea typeface="宋体" panose="02010600030101010101" pitchFamily="2" charset="-122"/>
              </a:rPr>
              <a:t>;</a:t>
            </a:r>
            <a:endParaRPr lang="en-US" altLang="zh-CN" sz="2400" b="1" u="none" baseline="0">
              <a:solidFill>
                <a:srgbClr val="0070C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ts val="12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定位支承点是抽象的，通过具体定位元件来体现。</a:t>
            </a:r>
            <a:endParaRPr lang="zh-CN" altLang="en-US" sz="2400" b="1" u="none" baseline="0">
              <a:solidFill>
                <a:schemeClr val="tx1"/>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ts val="1200"/>
              </a:spcBef>
              <a:spcAft>
                <a:spcPct val="0"/>
              </a:spcAft>
              <a:buClrTx/>
              <a:buSzPct val="70000"/>
              <a:buFont typeface="Wingdings" panose="05000000000000000000" pitchFamily="2" charset="2"/>
              <a:buChar char="u"/>
            </a:pPr>
            <a:r>
              <a:rPr lang="zh-CN" altLang="en-US" sz="2400" b="1" u="none" baseline="0">
                <a:solidFill>
                  <a:schemeClr val="tx1"/>
                </a:solidFill>
                <a:latin typeface="Arial" pitchFamily="34" charset="0"/>
                <a:ea typeface="宋体" panose="02010600030101010101" pitchFamily="2" charset="-122"/>
              </a:rPr>
              <a:t>工件应限制几个自由度，由工件加工技术条件来确定。</a:t>
            </a:r>
            <a:endParaRPr lang="zh-CN" altLang="en-US" sz="2400" b="1" u="none" baseline="0">
              <a:solidFill>
                <a:schemeClr val="tx1"/>
              </a:solidFill>
              <a:latin typeface="Arial" pitchFamily="34" charset="0"/>
              <a:ea typeface="宋体" panose="02010600030101010101" pitchFamily="2" charset="-122"/>
            </a:endParaRPr>
          </a:p>
        </p:txBody>
      </p:sp>
      <p:sp>
        <p:nvSpPr>
          <p:cNvPr id="13315"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9</a:t>
            </a:fld>
            <a:endParaRPr lang="zh-CN" altLang="en-US" sz="1200">
              <a:latin typeface="Arial Black" panose="020b0a04020102020204"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标题 14337"/>
          <p:cNvSpPr>
            <a:spLocks noGrp="1"/>
          </p:cNvSpPr>
          <p:nvPr>
            <p:ph type="title"/>
          </p:nvPr>
        </p:nvSpPr>
        <p:spPr>
          <a:xfrm>
            <a:off x="179388" y="44450"/>
            <a:ext cx="8015287" cy="914400"/>
          </a:xfrm>
        </p:spPr>
        <p:txBody>
          <a:bodyPr anchor="ctr" anchorCtr="0"/>
          <a:lstStyle/>
          <a:p>
            <a:r>
              <a:rPr lang="zh-CN" altLang="en-US" sz="3200" b="1">
                <a:solidFill>
                  <a:schemeClr val="tx1"/>
                </a:solidFill>
                <a:latin typeface="Times New Roman" panose="02020603050405020304" pitchFamily="18" charset="0"/>
                <a:ea typeface="华文中宋" panose="02010600040101010101" pitchFamily="2" charset="-122"/>
              </a:rPr>
              <a:t>六点定位原理</a:t>
            </a:r>
            <a:r>
              <a:rPr lang="zh-CN" altLang="en-US" sz="3200" b="1">
                <a:solidFill>
                  <a:schemeClr val="tx1"/>
                </a:solidFill>
                <a:ea typeface="华文中宋" panose="02010600040101010101" pitchFamily="2" charset="-122"/>
              </a:rPr>
              <a:t>举例</a:t>
            </a:r>
            <a:endParaRPr lang="zh-CN" altLang="en-US" sz="3200" b="1">
              <a:solidFill>
                <a:schemeClr val="tx1"/>
              </a:solidFill>
              <a:ea typeface="华文中宋" panose="02010600040101010101" pitchFamily="2" charset="-122"/>
            </a:endParaRPr>
          </a:p>
        </p:txBody>
      </p:sp>
      <p:sp>
        <p:nvSpPr>
          <p:cNvPr id="14339" name="文本占位符 14338"/>
          <p:cNvSpPr/>
          <p:nvPr>
            <p:ph type="body" sz="half" idx="1"/>
          </p:nvPr>
        </p:nvSpPr>
        <p:spPr>
          <a:xfrm>
            <a:off x="468313" y="1268413"/>
            <a:ext cx="7920037" cy="865187"/>
          </a:xfrm>
          <a:prstGeom prst="rect">
            <a:avLst/>
          </a:prstGeom>
          <a:solidFill>
            <a:srgbClr val="FFFFFF"/>
          </a:solidFill>
          <a:ln>
            <a:solidFill>
              <a:srgbClr val="000000"/>
            </a:solidFill>
            <a:miter/>
          </a:ln>
        </p:spPr>
        <p:txBody>
          <a:bodyPr anchor="t" anchorCtr="0"/>
          <a:lstStyle/>
          <a:p>
            <a:pPr marL="533400" indent="-533400">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在</a:t>
            </a:r>
            <a:r>
              <a:rPr lang="en-US" altLang="zh-CN" sz="2400" b="1">
                <a:ea typeface="华文中宋" panose="02010600040101010101" pitchFamily="2" charset="-122"/>
              </a:rPr>
              <a:t>XOY</a:t>
            </a:r>
            <a:r>
              <a:rPr lang="zh-CN" altLang="en-US" sz="2400" b="1">
                <a:ea typeface="华文中宋" panose="02010600040101010101" pitchFamily="2" charset="-122"/>
              </a:rPr>
              <a:t>平面内布置了</a:t>
            </a:r>
            <a:r>
              <a:rPr lang="en-US" altLang="zh-CN" sz="2400" b="1">
                <a:ea typeface="华文中宋" panose="02010600040101010101" pitchFamily="2" charset="-122"/>
              </a:rPr>
              <a:t>3</a:t>
            </a:r>
            <a:r>
              <a:rPr lang="zh-CN" altLang="en-US" sz="2400" b="1">
                <a:ea typeface="华文中宋" panose="02010600040101010101" pitchFamily="2" charset="-122"/>
              </a:rPr>
              <a:t>个支承点，工件被限制的自由度为</a:t>
            </a:r>
            <a:endParaRPr lang="zh-CN" altLang="en-US" sz="2400" b="1">
              <a:ea typeface="华文中宋" panose="02010600040101010101" pitchFamily="2" charset="-122"/>
            </a:endParaRPr>
          </a:p>
          <a:p>
            <a:pPr marL="533400" indent="-533400">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三个：　　</a:t>
            </a:r>
            <a:endParaRPr lang="zh-CN" altLang="en-US" sz="2400" b="1">
              <a:ea typeface="华文中宋" panose="02010600040101010101" pitchFamily="2" charset="-122"/>
            </a:endParaRPr>
          </a:p>
          <a:p>
            <a:pPr marL="533400" indent="-533400">
              <a:lnSpc>
                <a:spcPct val="90000"/>
              </a:lnSpc>
              <a:buClr>
                <a:schemeClr val="hlink"/>
              </a:buClr>
              <a:buSzPct val="80000"/>
              <a:buFont typeface="Wingdings" panose="05000000000000000000" pitchFamily="2" charset="2"/>
              <a:buNone/>
            </a:pPr>
            <a:endParaRPr lang="zh-CN" altLang="en-US" sz="2400" b="1">
              <a:ea typeface="华文中宋" panose="02010600040101010101" pitchFamily="2" charset="-122"/>
            </a:endParaRPr>
          </a:p>
          <a:p>
            <a:pPr marL="533400" indent="-533400">
              <a:lnSpc>
                <a:spcPct val="90000"/>
              </a:lnSpc>
              <a:buClr>
                <a:schemeClr val="hlink"/>
              </a:buClr>
              <a:buSzPct val="80000"/>
              <a:buFont typeface="Wingdings" panose="05000000000000000000" pitchFamily="2" charset="2"/>
              <a:buNone/>
            </a:pPr>
            <a:endParaRPr lang="zh-CN" altLang="en-US" sz="2400"/>
          </a:p>
        </p:txBody>
      </p:sp>
      <p:graphicFrame>
        <p:nvGraphicFramePr>
          <p:cNvPr id="2" name="内容占位符 14339"/>
          <p:cNvGraphicFramePr>
            <a:graphicFrameLocks noGrp="1"/>
          </p:cNvGraphicFramePr>
          <p:nvPr>
            <p:ph sz="quarter"/>
          </p:nvPr>
        </p:nvGraphicFramePr>
        <p:xfrm>
          <a:off x="1403350" y="1628775"/>
          <a:ext cx="1008063" cy="420688"/>
        </p:xfrm>
        <a:graphic>
          <a:graphicData uri="http://schemas.openxmlformats.org/presentationml/2006/ole">
            <mc:AlternateContent>
              <mc:Choice xmlns:v="urn:schemas-microsoft-com:vml" Requires="v">
                <p:oleObj spid="_x0000_s1039" r:id="rId2" imgW="2108200" imgH="876300" progId="Equation.DSMT4">
                  <p:embed/>
                </p:oleObj>
              </mc:Choice>
              <mc:Fallback>
                <p:oleObj r:id="rId2" imgW="2108200" imgH="876300" progId="Equation.DSMT4">
                  <p:embed/>
                  <p:pic>
                    <p:nvPicPr>
                      <p:cNvPr id="0" name="OLE substitute image"/>
                      <p:cNvPicPr/>
                      <p:nvPr/>
                    </p:nvPicPr>
                    <p:blipFill>
                      <a:blip r:embed="rId3"/>
                      <a:stretch>
                        <a:fillRect/>
                      </a:stretch>
                    </p:blipFill>
                    <p:spPr>
                      <a:xfrm>
                        <a:off x="1403350" y="1628775"/>
                        <a:ext cx="1008063" cy="420688"/>
                      </a:xfrm>
                      <a:prstGeom prst="rect">
                        <a:avLst/>
                      </a:prstGeom>
                      <a:noFill/>
                      <a:ln w="38100">
                        <a:noFill/>
                        <a:miter/>
                      </a:ln>
                    </p:spPr>
                  </p:pic>
                </p:oleObj>
              </mc:Fallback>
            </mc:AlternateContent>
          </a:graphicData>
        </a:graphic>
      </p:graphicFrame>
      <p:sp>
        <p:nvSpPr>
          <p:cNvPr id="14340" name="矩形 14340"/>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341" name="矩形 14341"/>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342" name="矩形 14342"/>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343" name="文本框 14343"/>
          <p:cNvSpPr txBox="1"/>
          <p:nvPr/>
        </p:nvSpPr>
        <p:spPr>
          <a:xfrm>
            <a:off x="900113" y="5734050"/>
            <a:ext cx="3240087" cy="503238"/>
          </a:xfrm>
          <a:prstGeom prst="rect">
            <a:avLst/>
          </a:prstGeom>
          <a:solidFill>
            <a:srgbClr val="FFFFFF"/>
          </a:solidFill>
          <a:ln w="9525" cap="flat" cmpd="sng">
            <a:solidFill>
              <a:srgbClr val="FFFFFF"/>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a:latin typeface="Times New Roman" panose="02020603050405020304" pitchFamily="18" charset="0"/>
                <a:ea typeface="华文中宋" panose="02010600040101010101" pitchFamily="2" charset="-122"/>
              </a:rPr>
              <a:t> </a:t>
            </a:r>
            <a:r>
              <a:rPr lang="zh-CN" altLang="en-US" sz="2400">
                <a:latin typeface="Times New Roman" panose="02020603050405020304" pitchFamily="18" charset="0"/>
                <a:ea typeface="华文中宋" panose="02010600040101010101" pitchFamily="2" charset="-122"/>
              </a:rPr>
              <a:t>图： 六点定位原理 </a:t>
            </a:r>
            <a:endParaRPr lang="zh-CN" altLang="en-US" sz="2400">
              <a:latin typeface="Times New Roman" panose="02020603050405020304" pitchFamily="18" charset="0"/>
              <a:ea typeface="华文中宋" panose="02010600040101010101" pitchFamily="2" charset="-122"/>
            </a:endParaRPr>
          </a:p>
        </p:txBody>
      </p:sp>
      <p:sp>
        <p:nvSpPr>
          <p:cNvPr id="14344" name="文本框 14345"/>
          <p:cNvSpPr txBox="1"/>
          <p:nvPr/>
        </p:nvSpPr>
        <p:spPr>
          <a:xfrm>
            <a:off x="5364163" y="2133600"/>
            <a:ext cx="2952750" cy="35972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400" b="1">
                <a:latin typeface="Arial" pitchFamily="34" charset="0"/>
                <a:ea typeface="华文中宋" panose="02010600040101010101" pitchFamily="2" charset="-122"/>
              </a:rPr>
              <a:t>在</a:t>
            </a:r>
            <a:r>
              <a:rPr lang="en-US" altLang="zh-CN" sz="2400" b="1">
                <a:latin typeface="Arial" pitchFamily="34" charset="0"/>
                <a:ea typeface="华文中宋" panose="02010600040101010101" pitchFamily="2" charset="-122"/>
              </a:rPr>
              <a:t>XOZ</a:t>
            </a:r>
            <a:r>
              <a:rPr lang="zh-CN" altLang="en-US" sz="2400" b="1">
                <a:latin typeface="Arial" pitchFamily="34" charset="0"/>
                <a:ea typeface="华文中宋" panose="02010600040101010101" pitchFamily="2" charset="-122"/>
              </a:rPr>
              <a:t>平面内布置了</a:t>
            </a:r>
            <a:r>
              <a:rPr lang="en-US" altLang="zh-CN" sz="2400" b="1">
                <a:latin typeface="Arial" pitchFamily="34" charset="0"/>
                <a:ea typeface="华文中宋" panose="02010600040101010101" pitchFamily="2" charset="-122"/>
              </a:rPr>
              <a:t>2</a:t>
            </a:r>
            <a:r>
              <a:rPr lang="zh-CN" altLang="en-US" sz="2400" b="1">
                <a:latin typeface="Arial" pitchFamily="34" charset="0"/>
                <a:ea typeface="华文中宋" panose="02010600040101010101" pitchFamily="2" charset="-122"/>
              </a:rPr>
              <a:t>个支承点，工件被限制的自由度为二个： 　　</a:t>
            </a:r>
            <a:r>
              <a:rPr lang="en-US" altLang="zh-CN" sz="2400" b="1">
                <a:latin typeface="Arial" pitchFamily="34" charset="0"/>
                <a:ea typeface="华文中宋" panose="02010600040101010101" pitchFamily="2" charset="-122"/>
              </a:rPr>
              <a:t>;</a:t>
            </a:r>
            <a:r>
              <a:rPr lang="zh-CN" altLang="en-US" sz="2400" b="1">
                <a:latin typeface="Arial" pitchFamily="34" charset="0"/>
                <a:ea typeface="华文中宋" panose="02010600040101010101" pitchFamily="2" charset="-122"/>
              </a:rPr>
              <a:t>　</a:t>
            </a:r>
            <a:endParaRPr lang="zh-CN" altLang="en-US" sz="2400" b="1">
              <a:latin typeface="Arial" pitchFamily="34" charset="0"/>
              <a:ea typeface="华文中宋" panose="02010600040101010101" pitchFamily="2" charset="-122"/>
            </a:endParaRPr>
          </a:p>
          <a:p>
            <a:pPr>
              <a:lnSpc>
                <a:spcPct val="120000"/>
              </a:lnSpc>
            </a:pPr>
            <a:r>
              <a:rPr lang="zh-CN" altLang="en-US" sz="2400" b="1">
                <a:latin typeface="Arial" pitchFamily="34" charset="0"/>
                <a:ea typeface="华文中宋" panose="02010600040101010101" pitchFamily="2" charset="-122"/>
              </a:rPr>
              <a:t>在</a:t>
            </a:r>
            <a:r>
              <a:rPr lang="en-US" altLang="zh-CN" sz="2400" b="1">
                <a:latin typeface="Arial" pitchFamily="34" charset="0"/>
                <a:ea typeface="华文中宋" panose="02010600040101010101" pitchFamily="2" charset="-122"/>
              </a:rPr>
              <a:t>YOZ</a:t>
            </a:r>
            <a:r>
              <a:rPr lang="zh-CN" altLang="en-US" sz="2400" b="1">
                <a:latin typeface="Arial" pitchFamily="34" charset="0"/>
                <a:ea typeface="华文中宋" panose="02010600040101010101" pitchFamily="2" charset="-122"/>
              </a:rPr>
              <a:t>平面内布置了</a:t>
            </a:r>
            <a:r>
              <a:rPr lang="en-US" altLang="zh-CN" sz="2400" b="1">
                <a:latin typeface="Arial" pitchFamily="34" charset="0"/>
                <a:ea typeface="华文中宋" panose="02010600040101010101" pitchFamily="2" charset="-122"/>
              </a:rPr>
              <a:t>1</a:t>
            </a:r>
            <a:r>
              <a:rPr lang="zh-CN" altLang="en-US" sz="2400" b="1">
                <a:latin typeface="Arial" pitchFamily="34" charset="0"/>
                <a:ea typeface="华文中宋" panose="02010600040101010101" pitchFamily="2" charset="-122"/>
              </a:rPr>
              <a:t>个支承点，工件被限制的自由度为一个： 　。</a:t>
            </a:r>
            <a:endParaRPr lang="zh-CN" altLang="en-US" sz="2400" b="1">
              <a:latin typeface="Arial" pitchFamily="34" charset="0"/>
              <a:ea typeface="华文中宋" panose="02010600040101010101" pitchFamily="2" charset="-122"/>
            </a:endParaRPr>
          </a:p>
        </p:txBody>
      </p:sp>
      <p:graphicFrame>
        <p:nvGraphicFramePr>
          <p:cNvPr id="14345" name="内容占位符 14346"/>
          <p:cNvGraphicFramePr>
            <a:graphicFrameLocks noChangeAspect="1"/>
          </p:cNvGraphicFramePr>
          <p:nvPr>
            <p:ph sz="quarter"/>
          </p:nvPr>
        </p:nvGraphicFramePr>
        <p:xfrm>
          <a:off x="6011863" y="3573463"/>
          <a:ext cx="576262" cy="409575"/>
        </p:xfrm>
        <a:graphic>
          <a:graphicData uri="http://schemas.openxmlformats.org/presentationml/2006/ole">
            <mc:AlternateContent>
              <mc:Choice xmlns:v="urn:schemas-microsoft-com:vml" Requires="v">
                <p:oleObj spid="_x0000_s1040" r:id="rId4" imgW="1231265" imgH="875665" progId="Equation.DSMT4">
                  <p:embed/>
                </p:oleObj>
              </mc:Choice>
              <mc:Fallback>
                <p:oleObj r:id="rId4" imgW="1231265" imgH="875665" progId="Equation.DSMT4">
                  <p:embed/>
                  <p:pic>
                    <p:nvPicPr>
                      <p:cNvPr id="0" name="OLE substitute image"/>
                      <p:cNvPicPr/>
                      <p:nvPr/>
                    </p:nvPicPr>
                    <p:blipFill>
                      <a:blip r:embed="rId5"/>
                      <a:stretch>
                        <a:fillRect/>
                      </a:stretch>
                    </p:blipFill>
                    <p:spPr>
                      <a:xfrm>
                        <a:off x="6011863" y="3573463"/>
                        <a:ext cx="576262" cy="409575"/>
                      </a:xfrm>
                      <a:prstGeom prst="rect">
                        <a:avLst/>
                      </a:prstGeom>
                      <a:noFill/>
                      <a:ln w="38100">
                        <a:noFill/>
                        <a:miter/>
                      </a:ln>
                    </p:spPr>
                  </p:pic>
                </p:oleObj>
              </mc:Fallback>
            </mc:AlternateContent>
          </a:graphicData>
        </a:graphic>
      </p:graphicFrame>
      <p:graphicFrame>
        <p:nvGraphicFramePr>
          <p:cNvPr id="14346" name="对象 14347"/>
          <p:cNvGraphicFramePr>
            <a:graphicFrameLocks noChangeAspect="1"/>
          </p:cNvGraphicFramePr>
          <p:nvPr/>
        </p:nvGraphicFramePr>
        <p:xfrm>
          <a:off x="5940425" y="5300663"/>
          <a:ext cx="414338" cy="360362"/>
        </p:xfrm>
        <a:graphic>
          <a:graphicData uri="http://schemas.openxmlformats.org/presentationml/2006/ole">
            <mc:AlternateContent>
              <mc:Choice xmlns:v="urn:schemas-microsoft-com:vml" Requires="v">
                <p:oleObj spid="_x0000_s1041" r:id="rId6" imgW="558800" imgH="812165" progId="Equation.DSMT4">
                  <p:embed/>
                </p:oleObj>
              </mc:Choice>
              <mc:Fallback>
                <p:oleObj r:id="rId6" imgW="558800" imgH="812165" progId="Equation.DSMT4">
                  <p:embed/>
                  <p:pic>
                    <p:nvPicPr>
                      <p:cNvPr id="0" name="OLE substitute image"/>
                      <p:cNvPicPr/>
                      <p:nvPr/>
                    </p:nvPicPr>
                    <p:blipFill>
                      <a:blip r:embed="rId7"/>
                      <a:stretch>
                        <a:fillRect/>
                      </a:stretch>
                    </p:blipFill>
                    <p:spPr>
                      <a:xfrm>
                        <a:off x="5940425" y="5300663"/>
                        <a:ext cx="414338" cy="360362"/>
                      </a:xfrm>
                      <a:prstGeom prst="rect">
                        <a:avLst/>
                      </a:prstGeom>
                      <a:noFill/>
                      <a:ln w="38100">
                        <a:noFill/>
                        <a:miter/>
                      </a:ln>
                    </p:spPr>
                  </p:pic>
                </p:oleObj>
              </mc:Fallback>
            </mc:AlternateContent>
          </a:graphicData>
        </a:graphic>
      </p:graphicFrame>
      <p:grpSp>
        <p:nvGrpSpPr>
          <p:cNvPr id="14347" name="组合 14456"/>
          <p:cNvGrpSpPr/>
          <p:nvPr/>
        </p:nvGrpSpPr>
        <p:grpSpPr>
          <a:xfrm>
            <a:off x="684213" y="2276475"/>
            <a:ext cx="4557712" cy="3332163"/>
            <a:chOff x="431" y="1434"/>
            <a:chExt cx="2871" cy="2099"/>
          </a:xfrm>
        </p:grpSpPr>
        <p:sp>
          <p:nvSpPr>
            <p:cNvPr id="14348" name="矩形 14348"/>
            <p:cNvSpPr>
              <a:spLocks noChangeAspect="1" noTextEdit="1"/>
            </p:cNvSpPr>
            <p:nvPr/>
          </p:nvSpPr>
          <p:spPr>
            <a:xfrm>
              <a:off x="431" y="1434"/>
              <a:ext cx="2871" cy="2091"/>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349" name="任意多边形 14352"/>
            <p:cNvSpPr/>
            <p:nvPr/>
          </p:nvSpPr>
          <p:spPr>
            <a:xfrm>
              <a:off x="672" y="1802"/>
              <a:ext cx="488" cy="1241"/>
            </a:xfrm>
            <a:custGeom>
              <a:rect l="l" t="t" r="r" b="b"/>
              <a:pathLst>
                <a:path w="165" h="422">
                  <a:moveTo>
                    <a:pt x="165" y="0"/>
                  </a:moveTo>
                  <a:lnTo>
                    <a:pt x="0" y="270"/>
                  </a:lnTo>
                  <a:lnTo>
                    <a:pt x="0" y="422"/>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50" name="直接连接符 14353"/>
            <p:cNvSpPr/>
            <p:nvPr/>
          </p:nvSpPr>
          <p:spPr>
            <a:xfrm>
              <a:off x="672" y="2596"/>
              <a:ext cx="139"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1" name="直接连接符 14354"/>
            <p:cNvSpPr/>
            <p:nvPr/>
          </p:nvSpPr>
          <p:spPr>
            <a:xfrm flipH="1">
              <a:off x="811" y="1802"/>
              <a:ext cx="484" cy="794"/>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2" name="直接连接符 14355"/>
            <p:cNvSpPr/>
            <p:nvPr/>
          </p:nvSpPr>
          <p:spPr>
            <a:xfrm>
              <a:off x="1160" y="1802"/>
              <a:ext cx="135"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3" name="任意多边形 14356"/>
            <p:cNvSpPr/>
            <p:nvPr/>
          </p:nvSpPr>
          <p:spPr>
            <a:xfrm>
              <a:off x="811" y="2596"/>
              <a:ext cx="1099" cy="447"/>
            </a:xfrm>
            <a:custGeom>
              <a:rect l="l" t="t" r="r" b="b"/>
              <a:pathLst>
                <a:path w="372" h="152">
                  <a:moveTo>
                    <a:pt x="0" y="0"/>
                  </a:moveTo>
                  <a:lnTo>
                    <a:pt x="0" y="152"/>
                  </a:lnTo>
                  <a:lnTo>
                    <a:pt x="372" y="152"/>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54" name="直接连接符 14357"/>
            <p:cNvSpPr/>
            <p:nvPr/>
          </p:nvSpPr>
          <p:spPr>
            <a:xfrm flipH="1">
              <a:off x="1295" y="1802"/>
              <a:ext cx="0" cy="447"/>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5" name="直接连接符 14358"/>
            <p:cNvSpPr/>
            <p:nvPr/>
          </p:nvSpPr>
          <p:spPr>
            <a:xfrm flipH="1">
              <a:off x="1910" y="2249"/>
              <a:ext cx="487" cy="794"/>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6" name="直接连接符 14359"/>
            <p:cNvSpPr/>
            <p:nvPr/>
          </p:nvSpPr>
          <p:spPr>
            <a:xfrm>
              <a:off x="1295" y="2249"/>
              <a:ext cx="1102"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7" name="任意多边形 14360"/>
            <p:cNvSpPr/>
            <p:nvPr/>
          </p:nvSpPr>
          <p:spPr>
            <a:xfrm>
              <a:off x="560" y="3043"/>
              <a:ext cx="1350" cy="156"/>
            </a:xfrm>
            <a:custGeom>
              <a:rect l="l" t="t" r="r" b="b"/>
              <a:pathLst>
                <a:path w="457" h="52">
                  <a:moveTo>
                    <a:pt x="38" y="0"/>
                  </a:moveTo>
                  <a:lnTo>
                    <a:pt x="0" y="0"/>
                  </a:lnTo>
                  <a:lnTo>
                    <a:pt x="0" y="53"/>
                  </a:lnTo>
                  <a:lnTo>
                    <a:pt x="457" y="53"/>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58" name="直接连接符 14361"/>
            <p:cNvSpPr/>
            <p:nvPr/>
          </p:nvSpPr>
          <p:spPr>
            <a:xfrm flipH="1">
              <a:off x="2397" y="2249"/>
              <a:ext cx="0" cy="156"/>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59" name="直接连接符 14362"/>
            <p:cNvSpPr/>
            <p:nvPr/>
          </p:nvSpPr>
          <p:spPr>
            <a:xfrm flipH="1">
              <a:off x="1910" y="3043"/>
              <a:ext cx="0" cy="156"/>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0" name="直接连接符 14363"/>
            <p:cNvSpPr/>
            <p:nvPr/>
          </p:nvSpPr>
          <p:spPr>
            <a:xfrm flipH="1">
              <a:off x="1910" y="2405"/>
              <a:ext cx="487" cy="794"/>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1" name="直接连接符 14364"/>
            <p:cNvSpPr/>
            <p:nvPr/>
          </p:nvSpPr>
          <p:spPr>
            <a:xfrm flipH="1">
              <a:off x="560" y="2864"/>
              <a:ext cx="112" cy="179"/>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2" name="任意多边形 14365"/>
            <p:cNvSpPr/>
            <p:nvPr/>
          </p:nvSpPr>
          <p:spPr>
            <a:xfrm>
              <a:off x="1606" y="1802"/>
              <a:ext cx="443" cy="447"/>
            </a:xfrm>
            <a:custGeom>
              <a:rect l="l" t="t" r="r" b="b"/>
              <a:pathLst>
                <a:path w="150" h="152">
                  <a:moveTo>
                    <a:pt x="0" y="0"/>
                  </a:moveTo>
                  <a:lnTo>
                    <a:pt x="150" y="0"/>
                  </a:lnTo>
                  <a:lnTo>
                    <a:pt x="150" y="152"/>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63" name="直接连接符 14366"/>
            <p:cNvSpPr/>
            <p:nvPr/>
          </p:nvSpPr>
          <p:spPr>
            <a:xfrm flipH="1">
              <a:off x="1606" y="1802"/>
              <a:ext cx="0" cy="447"/>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4" name="直接连接符 14367"/>
            <p:cNvSpPr/>
            <p:nvPr/>
          </p:nvSpPr>
          <p:spPr>
            <a:xfrm>
              <a:off x="1656" y="1720"/>
              <a:ext cx="443"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5" name="直接连接符 14368"/>
            <p:cNvSpPr/>
            <p:nvPr/>
          </p:nvSpPr>
          <p:spPr>
            <a:xfrm flipH="1">
              <a:off x="1606" y="1720"/>
              <a:ext cx="50" cy="82"/>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6" name="直接连接符 14369"/>
            <p:cNvSpPr/>
            <p:nvPr/>
          </p:nvSpPr>
          <p:spPr>
            <a:xfrm flipH="1">
              <a:off x="2049" y="1720"/>
              <a:ext cx="50" cy="82"/>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7" name="直接连接符 14370"/>
            <p:cNvSpPr/>
            <p:nvPr/>
          </p:nvSpPr>
          <p:spPr>
            <a:xfrm flipH="1">
              <a:off x="2049" y="2161"/>
              <a:ext cx="50" cy="88"/>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8" name="直接连接符 14371"/>
            <p:cNvSpPr/>
            <p:nvPr/>
          </p:nvSpPr>
          <p:spPr>
            <a:xfrm flipH="1">
              <a:off x="2099" y="1720"/>
              <a:ext cx="0" cy="441"/>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69" name="直接连接符 14372"/>
            <p:cNvSpPr/>
            <p:nvPr/>
          </p:nvSpPr>
          <p:spPr>
            <a:xfrm flipH="1">
              <a:off x="811" y="2008"/>
              <a:ext cx="484" cy="797"/>
            </a:xfrm>
            <a:prstGeom prst="line">
              <a:avLst/>
            </a:prstGeom>
            <a:ln w="9525" cap="flat" cmpd="sng">
              <a:solidFill>
                <a:srgbClr val="FF0000"/>
              </a:solidFill>
              <a:prstDash val="sysDashDot"/>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0" name="直接连接符 14373"/>
            <p:cNvSpPr/>
            <p:nvPr/>
          </p:nvSpPr>
          <p:spPr>
            <a:xfrm flipH="1">
              <a:off x="1160" y="2088"/>
              <a:ext cx="0" cy="270"/>
            </a:xfrm>
            <a:prstGeom prst="line">
              <a:avLst/>
            </a:prstGeom>
            <a:ln w="9525" cap="flat" cmpd="sng">
              <a:solidFill>
                <a:srgbClr val="FF0000"/>
              </a:solidFill>
              <a:prstDash val="sysDashDot"/>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1" name="直接连接符 14374"/>
            <p:cNvSpPr/>
            <p:nvPr/>
          </p:nvSpPr>
          <p:spPr>
            <a:xfrm flipH="1">
              <a:off x="911" y="2464"/>
              <a:ext cx="0" cy="341"/>
            </a:xfrm>
            <a:prstGeom prst="line">
              <a:avLst/>
            </a:prstGeom>
            <a:ln w="9525" cap="flat" cmpd="sng">
              <a:solidFill>
                <a:srgbClr val="FF0000"/>
              </a:solidFill>
              <a:prstDash val="sysDashDot"/>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2" name="任意多边形 14375"/>
            <p:cNvSpPr/>
            <p:nvPr/>
          </p:nvSpPr>
          <p:spPr>
            <a:xfrm>
              <a:off x="1727" y="2005"/>
              <a:ext cx="156" cy="91"/>
            </a:xfrm>
            <a:custGeom>
              <a:rect l="l" t="t" r="r" b="b"/>
              <a:pathLst>
                <a:path w="52" h="31">
                  <a:moveTo>
                    <a:pt x="0" y="15"/>
                  </a:moveTo>
                  <a:lnTo>
                    <a:pt x="0" y="18"/>
                  </a:lnTo>
                  <a:lnTo>
                    <a:pt x="2" y="22"/>
                  </a:lnTo>
                  <a:lnTo>
                    <a:pt x="5" y="25"/>
                  </a:lnTo>
                  <a:lnTo>
                    <a:pt x="9" y="26"/>
                  </a:lnTo>
                  <a:lnTo>
                    <a:pt x="17" y="29"/>
                  </a:lnTo>
                  <a:lnTo>
                    <a:pt x="28" y="31"/>
                  </a:lnTo>
                  <a:lnTo>
                    <a:pt x="38" y="29"/>
                  </a:lnTo>
                  <a:lnTo>
                    <a:pt x="46" y="26"/>
                  </a:lnTo>
                  <a:lnTo>
                    <a:pt x="48" y="25"/>
                  </a:lnTo>
                  <a:lnTo>
                    <a:pt x="51" y="22"/>
                  </a:lnTo>
                  <a:lnTo>
                    <a:pt x="53" y="18"/>
                  </a:lnTo>
                  <a:lnTo>
                    <a:pt x="53" y="15"/>
                  </a:lnTo>
                  <a:lnTo>
                    <a:pt x="53" y="12"/>
                  </a:lnTo>
                  <a:lnTo>
                    <a:pt x="51" y="9"/>
                  </a:lnTo>
                  <a:lnTo>
                    <a:pt x="48" y="7"/>
                  </a:lnTo>
                  <a:lnTo>
                    <a:pt x="46" y="4"/>
                  </a:lnTo>
                  <a:lnTo>
                    <a:pt x="38" y="1"/>
                  </a:lnTo>
                  <a:lnTo>
                    <a:pt x="28" y="0"/>
                  </a:lnTo>
                  <a:lnTo>
                    <a:pt x="17" y="1"/>
                  </a:lnTo>
                  <a:lnTo>
                    <a:pt x="9" y="4"/>
                  </a:lnTo>
                  <a:lnTo>
                    <a:pt x="5" y="7"/>
                  </a:lnTo>
                  <a:lnTo>
                    <a:pt x="2" y="9"/>
                  </a:lnTo>
                  <a:lnTo>
                    <a:pt x="0" y="12"/>
                  </a:lnTo>
                  <a:lnTo>
                    <a:pt x="0" y="15"/>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73" name="直接连接符 14376"/>
            <p:cNvSpPr/>
            <p:nvPr/>
          </p:nvSpPr>
          <p:spPr>
            <a:xfrm flipH="1">
              <a:off x="1889" y="2008"/>
              <a:ext cx="24" cy="41"/>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4" name="直接连接符 14377"/>
            <p:cNvSpPr/>
            <p:nvPr/>
          </p:nvSpPr>
          <p:spPr>
            <a:xfrm flipH="1">
              <a:off x="1756" y="2249"/>
              <a:ext cx="12" cy="18"/>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5" name="直接连接符 14378"/>
            <p:cNvSpPr/>
            <p:nvPr/>
          </p:nvSpPr>
          <p:spPr>
            <a:xfrm flipH="1">
              <a:off x="1727" y="1982"/>
              <a:ext cx="41" cy="64"/>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6" name="任意多边形 14379"/>
            <p:cNvSpPr/>
            <p:nvPr/>
          </p:nvSpPr>
          <p:spPr>
            <a:xfrm>
              <a:off x="1762" y="1952"/>
              <a:ext cx="157" cy="65"/>
            </a:xfrm>
            <a:custGeom>
              <a:rect l="l" t="t" r="r" b="b"/>
              <a:pathLst>
                <a:path w="52" h="22">
                  <a:moveTo>
                    <a:pt x="50" y="22"/>
                  </a:moveTo>
                  <a:lnTo>
                    <a:pt x="51" y="19"/>
                  </a:lnTo>
                  <a:lnTo>
                    <a:pt x="53" y="16"/>
                  </a:lnTo>
                  <a:lnTo>
                    <a:pt x="53" y="13"/>
                  </a:lnTo>
                  <a:lnTo>
                    <a:pt x="51" y="10"/>
                  </a:lnTo>
                  <a:lnTo>
                    <a:pt x="48" y="7"/>
                  </a:lnTo>
                  <a:lnTo>
                    <a:pt x="44" y="5"/>
                  </a:lnTo>
                  <a:lnTo>
                    <a:pt x="36" y="0"/>
                  </a:lnTo>
                  <a:lnTo>
                    <a:pt x="26" y="0"/>
                  </a:lnTo>
                  <a:lnTo>
                    <a:pt x="17" y="0"/>
                  </a:lnTo>
                  <a:lnTo>
                    <a:pt x="10" y="4"/>
                  </a:lnTo>
                  <a:lnTo>
                    <a:pt x="5" y="7"/>
                  </a:lnTo>
                  <a:lnTo>
                    <a:pt x="0" y="11"/>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77" name="任意多边形 14380"/>
            <p:cNvSpPr/>
            <p:nvPr/>
          </p:nvSpPr>
          <p:spPr>
            <a:xfrm>
              <a:off x="1367" y="2343"/>
              <a:ext cx="138" cy="71"/>
            </a:xfrm>
            <a:custGeom>
              <a:rect l="l" t="t" r="r" b="b"/>
              <a:pathLst>
                <a:path w="47" h="24">
                  <a:moveTo>
                    <a:pt x="47" y="11"/>
                  </a:moveTo>
                  <a:lnTo>
                    <a:pt x="47" y="10"/>
                  </a:lnTo>
                  <a:lnTo>
                    <a:pt x="46" y="8"/>
                  </a:lnTo>
                  <a:lnTo>
                    <a:pt x="44" y="5"/>
                  </a:lnTo>
                  <a:lnTo>
                    <a:pt x="41" y="3"/>
                  </a:lnTo>
                  <a:lnTo>
                    <a:pt x="32" y="2"/>
                  </a:lnTo>
                  <a:lnTo>
                    <a:pt x="23" y="0"/>
                  </a:lnTo>
                  <a:lnTo>
                    <a:pt x="15" y="2"/>
                  </a:lnTo>
                  <a:lnTo>
                    <a:pt x="6" y="3"/>
                  </a:lnTo>
                  <a:lnTo>
                    <a:pt x="3" y="5"/>
                  </a:lnTo>
                  <a:lnTo>
                    <a:pt x="1" y="8"/>
                  </a:lnTo>
                  <a:lnTo>
                    <a:pt x="0" y="10"/>
                  </a:lnTo>
                  <a:lnTo>
                    <a:pt x="0" y="11"/>
                  </a:lnTo>
                  <a:lnTo>
                    <a:pt x="0" y="14"/>
                  </a:lnTo>
                  <a:lnTo>
                    <a:pt x="1" y="16"/>
                  </a:lnTo>
                  <a:lnTo>
                    <a:pt x="3" y="19"/>
                  </a:lnTo>
                  <a:lnTo>
                    <a:pt x="6" y="21"/>
                  </a:lnTo>
                  <a:lnTo>
                    <a:pt x="15" y="22"/>
                  </a:lnTo>
                  <a:lnTo>
                    <a:pt x="23" y="24"/>
                  </a:lnTo>
                  <a:lnTo>
                    <a:pt x="32" y="22"/>
                  </a:lnTo>
                  <a:lnTo>
                    <a:pt x="41" y="21"/>
                  </a:lnTo>
                  <a:lnTo>
                    <a:pt x="44" y="19"/>
                  </a:lnTo>
                  <a:lnTo>
                    <a:pt x="46" y="16"/>
                  </a:lnTo>
                  <a:lnTo>
                    <a:pt x="47" y="14"/>
                  </a:lnTo>
                  <a:lnTo>
                    <a:pt x="47" y="11"/>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78" name="直接连接符 14381"/>
            <p:cNvSpPr/>
            <p:nvPr/>
          </p:nvSpPr>
          <p:spPr>
            <a:xfrm flipH="1">
              <a:off x="1367" y="2376"/>
              <a:ext cx="0" cy="79"/>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79" name="直接连接符 14382"/>
            <p:cNvSpPr/>
            <p:nvPr/>
          </p:nvSpPr>
          <p:spPr>
            <a:xfrm flipH="1">
              <a:off x="1505" y="2376"/>
              <a:ext cx="0" cy="79"/>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80" name="任意多边形 14383"/>
            <p:cNvSpPr/>
            <p:nvPr/>
          </p:nvSpPr>
          <p:spPr>
            <a:xfrm>
              <a:off x="1367" y="2455"/>
              <a:ext cx="138" cy="35"/>
            </a:xfrm>
            <a:custGeom>
              <a:rect l="l" t="t" r="r" b="b"/>
              <a:pathLst>
                <a:path w="47" h="12">
                  <a:moveTo>
                    <a:pt x="0" y="0"/>
                  </a:moveTo>
                  <a:lnTo>
                    <a:pt x="0" y="1"/>
                  </a:lnTo>
                  <a:lnTo>
                    <a:pt x="1" y="5"/>
                  </a:lnTo>
                  <a:lnTo>
                    <a:pt x="3" y="6"/>
                  </a:lnTo>
                  <a:lnTo>
                    <a:pt x="6" y="8"/>
                  </a:lnTo>
                  <a:lnTo>
                    <a:pt x="15" y="11"/>
                  </a:lnTo>
                  <a:lnTo>
                    <a:pt x="23" y="12"/>
                  </a:lnTo>
                  <a:lnTo>
                    <a:pt x="32" y="11"/>
                  </a:lnTo>
                  <a:lnTo>
                    <a:pt x="41" y="8"/>
                  </a:lnTo>
                  <a:lnTo>
                    <a:pt x="44" y="6"/>
                  </a:lnTo>
                  <a:lnTo>
                    <a:pt x="46" y="5"/>
                  </a:lnTo>
                  <a:lnTo>
                    <a:pt x="47" y="1"/>
                  </a:lnTo>
                  <a:lnTo>
                    <a:pt x="47" y="0"/>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81" name="任意多边形 14384"/>
            <p:cNvSpPr/>
            <p:nvPr/>
          </p:nvSpPr>
          <p:spPr>
            <a:xfrm>
              <a:off x="1975" y="2343"/>
              <a:ext cx="145" cy="71"/>
            </a:xfrm>
            <a:custGeom>
              <a:rect l="l" t="t" r="r" b="b"/>
              <a:pathLst>
                <a:path w="49" h="24">
                  <a:moveTo>
                    <a:pt x="49" y="11"/>
                  </a:moveTo>
                  <a:lnTo>
                    <a:pt x="47" y="10"/>
                  </a:lnTo>
                  <a:lnTo>
                    <a:pt x="46" y="8"/>
                  </a:lnTo>
                  <a:lnTo>
                    <a:pt x="44" y="5"/>
                  </a:lnTo>
                  <a:lnTo>
                    <a:pt x="41" y="3"/>
                  </a:lnTo>
                  <a:lnTo>
                    <a:pt x="34" y="2"/>
                  </a:lnTo>
                  <a:lnTo>
                    <a:pt x="24" y="0"/>
                  </a:lnTo>
                  <a:lnTo>
                    <a:pt x="15" y="2"/>
                  </a:lnTo>
                  <a:lnTo>
                    <a:pt x="7" y="3"/>
                  </a:lnTo>
                  <a:lnTo>
                    <a:pt x="5" y="5"/>
                  </a:lnTo>
                  <a:lnTo>
                    <a:pt x="1" y="8"/>
                  </a:lnTo>
                  <a:lnTo>
                    <a:pt x="1" y="10"/>
                  </a:lnTo>
                  <a:lnTo>
                    <a:pt x="0" y="11"/>
                  </a:lnTo>
                  <a:lnTo>
                    <a:pt x="1" y="14"/>
                  </a:lnTo>
                  <a:lnTo>
                    <a:pt x="1" y="16"/>
                  </a:lnTo>
                  <a:lnTo>
                    <a:pt x="5" y="19"/>
                  </a:lnTo>
                  <a:lnTo>
                    <a:pt x="7" y="21"/>
                  </a:lnTo>
                  <a:lnTo>
                    <a:pt x="15" y="22"/>
                  </a:lnTo>
                  <a:lnTo>
                    <a:pt x="24" y="24"/>
                  </a:lnTo>
                  <a:lnTo>
                    <a:pt x="34" y="22"/>
                  </a:lnTo>
                  <a:lnTo>
                    <a:pt x="41" y="21"/>
                  </a:lnTo>
                  <a:lnTo>
                    <a:pt x="44" y="19"/>
                  </a:lnTo>
                  <a:lnTo>
                    <a:pt x="46" y="16"/>
                  </a:lnTo>
                  <a:lnTo>
                    <a:pt x="47" y="14"/>
                  </a:lnTo>
                  <a:lnTo>
                    <a:pt x="49" y="11"/>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82" name="直接连接符 14385"/>
            <p:cNvSpPr/>
            <p:nvPr/>
          </p:nvSpPr>
          <p:spPr>
            <a:xfrm flipH="1">
              <a:off x="1975" y="2376"/>
              <a:ext cx="0" cy="79"/>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83" name="直接连接符 14386"/>
            <p:cNvSpPr/>
            <p:nvPr/>
          </p:nvSpPr>
          <p:spPr>
            <a:xfrm flipH="1">
              <a:off x="2120" y="2376"/>
              <a:ext cx="0" cy="79"/>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84" name="任意多边形 14387"/>
            <p:cNvSpPr/>
            <p:nvPr/>
          </p:nvSpPr>
          <p:spPr>
            <a:xfrm>
              <a:off x="1975" y="2455"/>
              <a:ext cx="145" cy="35"/>
            </a:xfrm>
            <a:custGeom>
              <a:rect l="l" t="t" r="r" b="b"/>
              <a:pathLst>
                <a:path w="49" h="12">
                  <a:moveTo>
                    <a:pt x="0" y="0"/>
                  </a:moveTo>
                  <a:lnTo>
                    <a:pt x="1" y="1"/>
                  </a:lnTo>
                  <a:lnTo>
                    <a:pt x="1" y="5"/>
                  </a:lnTo>
                  <a:lnTo>
                    <a:pt x="5" y="6"/>
                  </a:lnTo>
                  <a:lnTo>
                    <a:pt x="7" y="8"/>
                  </a:lnTo>
                  <a:lnTo>
                    <a:pt x="15" y="11"/>
                  </a:lnTo>
                  <a:lnTo>
                    <a:pt x="24" y="12"/>
                  </a:lnTo>
                  <a:lnTo>
                    <a:pt x="34" y="11"/>
                  </a:lnTo>
                  <a:lnTo>
                    <a:pt x="41" y="8"/>
                  </a:lnTo>
                  <a:lnTo>
                    <a:pt x="44" y="6"/>
                  </a:lnTo>
                  <a:lnTo>
                    <a:pt x="46" y="5"/>
                  </a:lnTo>
                  <a:lnTo>
                    <a:pt x="47" y="1"/>
                  </a:lnTo>
                  <a:lnTo>
                    <a:pt x="49" y="0"/>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85" name="任意多边形 14388"/>
            <p:cNvSpPr/>
            <p:nvPr/>
          </p:nvSpPr>
          <p:spPr>
            <a:xfrm>
              <a:off x="1396" y="2758"/>
              <a:ext cx="141" cy="70"/>
            </a:xfrm>
            <a:custGeom>
              <a:rect l="l" t="t" r="r" b="b"/>
              <a:pathLst>
                <a:path w="48" h="24">
                  <a:moveTo>
                    <a:pt x="48" y="11"/>
                  </a:moveTo>
                  <a:lnTo>
                    <a:pt x="48" y="9"/>
                  </a:lnTo>
                  <a:lnTo>
                    <a:pt x="46" y="6"/>
                  </a:lnTo>
                  <a:lnTo>
                    <a:pt x="44" y="5"/>
                  </a:lnTo>
                  <a:lnTo>
                    <a:pt x="41" y="3"/>
                  </a:lnTo>
                  <a:lnTo>
                    <a:pt x="32" y="0"/>
                  </a:lnTo>
                  <a:lnTo>
                    <a:pt x="24" y="0"/>
                  </a:lnTo>
                  <a:lnTo>
                    <a:pt x="13" y="0"/>
                  </a:lnTo>
                  <a:lnTo>
                    <a:pt x="7" y="3"/>
                  </a:lnTo>
                  <a:lnTo>
                    <a:pt x="3" y="5"/>
                  </a:lnTo>
                  <a:lnTo>
                    <a:pt x="2" y="6"/>
                  </a:lnTo>
                  <a:lnTo>
                    <a:pt x="0" y="9"/>
                  </a:lnTo>
                  <a:lnTo>
                    <a:pt x="0" y="11"/>
                  </a:lnTo>
                  <a:lnTo>
                    <a:pt x="0" y="14"/>
                  </a:lnTo>
                  <a:lnTo>
                    <a:pt x="2" y="16"/>
                  </a:lnTo>
                  <a:lnTo>
                    <a:pt x="3" y="17"/>
                  </a:lnTo>
                  <a:lnTo>
                    <a:pt x="7" y="20"/>
                  </a:lnTo>
                  <a:lnTo>
                    <a:pt x="13" y="22"/>
                  </a:lnTo>
                  <a:lnTo>
                    <a:pt x="24" y="24"/>
                  </a:lnTo>
                  <a:lnTo>
                    <a:pt x="32" y="22"/>
                  </a:lnTo>
                  <a:lnTo>
                    <a:pt x="41" y="20"/>
                  </a:lnTo>
                  <a:lnTo>
                    <a:pt x="44" y="17"/>
                  </a:lnTo>
                  <a:lnTo>
                    <a:pt x="46" y="16"/>
                  </a:lnTo>
                  <a:lnTo>
                    <a:pt x="48" y="14"/>
                  </a:lnTo>
                  <a:lnTo>
                    <a:pt x="48" y="11"/>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86" name="直接连接符 14389"/>
            <p:cNvSpPr/>
            <p:nvPr/>
          </p:nvSpPr>
          <p:spPr>
            <a:xfrm flipH="1">
              <a:off x="1396" y="2790"/>
              <a:ext cx="0" cy="8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87" name="直接连接符 14390"/>
            <p:cNvSpPr/>
            <p:nvPr/>
          </p:nvSpPr>
          <p:spPr>
            <a:xfrm flipH="1">
              <a:off x="1537" y="2790"/>
              <a:ext cx="0" cy="8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88" name="任意多边形 14391"/>
            <p:cNvSpPr/>
            <p:nvPr/>
          </p:nvSpPr>
          <p:spPr>
            <a:xfrm>
              <a:off x="1396" y="2870"/>
              <a:ext cx="141" cy="32"/>
            </a:xfrm>
            <a:custGeom>
              <a:rect l="l" t="t" r="r" b="b"/>
              <a:pathLst>
                <a:path w="48" h="11">
                  <a:moveTo>
                    <a:pt x="0" y="0"/>
                  </a:moveTo>
                  <a:lnTo>
                    <a:pt x="0" y="1"/>
                  </a:lnTo>
                  <a:lnTo>
                    <a:pt x="2" y="4"/>
                  </a:lnTo>
                  <a:lnTo>
                    <a:pt x="3" y="6"/>
                  </a:lnTo>
                  <a:lnTo>
                    <a:pt x="7" y="7"/>
                  </a:lnTo>
                  <a:lnTo>
                    <a:pt x="13" y="11"/>
                  </a:lnTo>
                  <a:lnTo>
                    <a:pt x="24" y="11"/>
                  </a:lnTo>
                  <a:lnTo>
                    <a:pt x="32" y="11"/>
                  </a:lnTo>
                  <a:lnTo>
                    <a:pt x="41" y="7"/>
                  </a:lnTo>
                  <a:lnTo>
                    <a:pt x="44" y="6"/>
                  </a:lnTo>
                  <a:lnTo>
                    <a:pt x="46" y="4"/>
                  </a:lnTo>
                  <a:lnTo>
                    <a:pt x="48" y="1"/>
                  </a:lnTo>
                  <a:lnTo>
                    <a:pt x="48" y="0"/>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89" name="直接连接符 14392"/>
            <p:cNvSpPr/>
            <p:nvPr/>
          </p:nvSpPr>
          <p:spPr>
            <a:xfrm>
              <a:off x="1115" y="2229"/>
              <a:ext cx="89" cy="0"/>
            </a:xfrm>
            <a:prstGeom prst="line">
              <a:avLst/>
            </a:prstGeom>
            <a:ln w="9525" cap="flat" cmpd="sng">
              <a:solidFill>
                <a:srgbClr val="FF0000"/>
              </a:solidFill>
              <a:prstDash val="sysDashDot"/>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90" name="任意多边形 14393"/>
            <p:cNvSpPr/>
            <p:nvPr/>
          </p:nvSpPr>
          <p:spPr>
            <a:xfrm>
              <a:off x="1198" y="2179"/>
              <a:ext cx="83" cy="106"/>
            </a:xfrm>
            <a:custGeom>
              <a:rect l="l" t="t" r="r" b="b"/>
              <a:pathLst>
                <a:path w="28" h="36">
                  <a:moveTo>
                    <a:pt x="24" y="0"/>
                  </a:moveTo>
                  <a:lnTo>
                    <a:pt x="23" y="0"/>
                  </a:lnTo>
                  <a:lnTo>
                    <a:pt x="21" y="0"/>
                  </a:lnTo>
                  <a:lnTo>
                    <a:pt x="14" y="2"/>
                  </a:lnTo>
                  <a:lnTo>
                    <a:pt x="9" y="6"/>
                  </a:lnTo>
                  <a:lnTo>
                    <a:pt x="4" y="13"/>
                  </a:lnTo>
                  <a:lnTo>
                    <a:pt x="0" y="20"/>
                  </a:lnTo>
                  <a:lnTo>
                    <a:pt x="0" y="27"/>
                  </a:lnTo>
                  <a:lnTo>
                    <a:pt x="0" y="33"/>
                  </a:lnTo>
                  <a:lnTo>
                    <a:pt x="2" y="34"/>
                  </a:lnTo>
                  <a:lnTo>
                    <a:pt x="4" y="36"/>
                  </a:lnTo>
                  <a:lnTo>
                    <a:pt x="6" y="36"/>
                  </a:lnTo>
                  <a:lnTo>
                    <a:pt x="7" y="36"/>
                  </a:lnTo>
                  <a:lnTo>
                    <a:pt x="12" y="34"/>
                  </a:lnTo>
                  <a:lnTo>
                    <a:pt x="19" y="30"/>
                  </a:lnTo>
                  <a:lnTo>
                    <a:pt x="23" y="22"/>
                  </a:lnTo>
                  <a:lnTo>
                    <a:pt x="26" y="16"/>
                  </a:lnTo>
                  <a:lnTo>
                    <a:pt x="28" y="9"/>
                  </a:lnTo>
                  <a:lnTo>
                    <a:pt x="28" y="3"/>
                  </a:lnTo>
                  <a:lnTo>
                    <a:pt x="26" y="2"/>
                  </a:lnTo>
                  <a:lnTo>
                    <a:pt x="24" y="0"/>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91" name="直接连接符 14394"/>
            <p:cNvSpPr/>
            <p:nvPr/>
          </p:nvSpPr>
          <p:spPr>
            <a:xfrm>
              <a:off x="1184" y="2179"/>
              <a:ext cx="82"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92" name="直接连接符 14395"/>
            <p:cNvSpPr/>
            <p:nvPr/>
          </p:nvSpPr>
          <p:spPr>
            <a:xfrm>
              <a:off x="1133" y="2285"/>
              <a:ext cx="83"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93" name="任意多边形 14396"/>
            <p:cNvSpPr/>
            <p:nvPr/>
          </p:nvSpPr>
          <p:spPr>
            <a:xfrm>
              <a:off x="1118" y="2179"/>
              <a:ext cx="66" cy="106"/>
            </a:xfrm>
            <a:custGeom>
              <a:rect l="l" t="t" r="r" b="b"/>
              <a:pathLst>
                <a:path w="22" h="36">
                  <a:moveTo>
                    <a:pt x="22" y="0"/>
                  </a:moveTo>
                  <a:lnTo>
                    <a:pt x="17" y="0"/>
                  </a:lnTo>
                  <a:lnTo>
                    <a:pt x="14" y="3"/>
                  </a:lnTo>
                  <a:lnTo>
                    <a:pt x="9" y="8"/>
                  </a:lnTo>
                  <a:lnTo>
                    <a:pt x="4" y="13"/>
                  </a:lnTo>
                  <a:lnTo>
                    <a:pt x="0" y="20"/>
                  </a:lnTo>
                  <a:lnTo>
                    <a:pt x="0" y="27"/>
                  </a:lnTo>
                  <a:lnTo>
                    <a:pt x="0" y="33"/>
                  </a:lnTo>
                  <a:lnTo>
                    <a:pt x="2" y="34"/>
                  </a:lnTo>
                  <a:lnTo>
                    <a:pt x="4" y="36"/>
                  </a:lnTo>
                  <a:lnTo>
                    <a:pt x="5" y="36"/>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94" name="直接连接符 14397"/>
            <p:cNvSpPr/>
            <p:nvPr/>
          </p:nvSpPr>
          <p:spPr>
            <a:xfrm>
              <a:off x="867" y="2626"/>
              <a:ext cx="92" cy="0"/>
            </a:xfrm>
            <a:prstGeom prst="line">
              <a:avLst/>
            </a:prstGeom>
            <a:ln w="9525" cap="flat" cmpd="sng">
              <a:solidFill>
                <a:srgbClr val="FF0000"/>
              </a:solidFill>
              <a:prstDash val="sysDashDot"/>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95" name="任意多边形 14398"/>
            <p:cNvSpPr/>
            <p:nvPr/>
          </p:nvSpPr>
          <p:spPr>
            <a:xfrm>
              <a:off x="953" y="2570"/>
              <a:ext cx="85" cy="109"/>
            </a:xfrm>
            <a:custGeom>
              <a:rect l="l" t="t" r="r" b="b"/>
              <a:pathLst>
                <a:path w="28" h="37">
                  <a:moveTo>
                    <a:pt x="24" y="2"/>
                  </a:moveTo>
                  <a:lnTo>
                    <a:pt x="22" y="0"/>
                  </a:lnTo>
                  <a:lnTo>
                    <a:pt x="20" y="2"/>
                  </a:lnTo>
                  <a:lnTo>
                    <a:pt x="15" y="3"/>
                  </a:lnTo>
                  <a:lnTo>
                    <a:pt x="10" y="8"/>
                  </a:lnTo>
                  <a:lnTo>
                    <a:pt x="5" y="14"/>
                  </a:lnTo>
                  <a:lnTo>
                    <a:pt x="2" y="20"/>
                  </a:lnTo>
                  <a:lnTo>
                    <a:pt x="0" y="28"/>
                  </a:lnTo>
                  <a:lnTo>
                    <a:pt x="0" y="33"/>
                  </a:lnTo>
                  <a:lnTo>
                    <a:pt x="2" y="34"/>
                  </a:lnTo>
                  <a:lnTo>
                    <a:pt x="3" y="36"/>
                  </a:lnTo>
                  <a:lnTo>
                    <a:pt x="5" y="37"/>
                  </a:lnTo>
                  <a:lnTo>
                    <a:pt x="7" y="37"/>
                  </a:lnTo>
                  <a:lnTo>
                    <a:pt x="14" y="34"/>
                  </a:lnTo>
                  <a:lnTo>
                    <a:pt x="19" y="30"/>
                  </a:lnTo>
                  <a:lnTo>
                    <a:pt x="24" y="23"/>
                  </a:lnTo>
                  <a:lnTo>
                    <a:pt x="27" y="17"/>
                  </a:lnTo>
                  <a:lnTo>
                    <a:pt x="29" y="9"/>
                  </a:lnTo>
                  <a:lnTo>
                    <a:pt x="27" y="5"/>
                  </a:lnTo>
                  <a:lnTo>
                    <a:pt x="26" y="3"/>
                  </a:lnTo>
                  <a:lnTo>
                    <a:pt x="24" y="2"/>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96" name="直接连接符 14399"/>
            <p:cNvSpPr/>
            <p:nvPr/>
          </p:nvSpPr>
          <p:spPr>
            <a:xfrm>
              <a:off x="938" y="2570"/>
              <a:ext cx="80"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97" name="直接连接符 14400"/>
            <p:cNvSpPr/>
            <p:nvPr/>
          </p:nvSpPr>
          <p:spPr>
            <a:xfrm>
              <a:off x="887" y="2679"/>
              <a:ext cx="87" cy="0"/>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398" name="任意多边形 14401"/>
            <p:cNvSpPr/>
            <p:nvPr/>
          </p:nvSpPr>
          <p:spPr>
            <a:xfrm>
              <a:off x="873" y="2570"/>
              <a:ext cx="65" cy="109"/>
            </a:xfrm>
            <a:custGeom>
              <a:rect l="l" t="t" r="r" b="b"/>
              <a:pathLst>
                <a:path w="22" h="37">
                  <a:moveTo>
                    <a:pt x="22" y="0"/>
                  </a:moveTo>
                  <a:lnTo>
                    <a:pt x="18" y="2"/>
                  </a:lnTo>
                  <a:lnTo>
                    <a:pt x="13" y="5"/>
                  </a:lnTo>
                  <a:lnTo>
                    <a:pt x="8" y="8"/>
                  </a:lnTo>
                  <a:lnTo>
                    <a:pt x="5" y="14"/>
                  </a:lnTo>
                  <a:lnTo>
                    <a:pt x="1" y="20"/>
                  </a:lnTo>
                  <a:lnTo>
                    <a:pt x="0" y="28"/>
                  </a:lnTo>
                  <a:lnTo>
                    <a:pt x="0" y="33"/>
                  </a:lnTo>
                  <a:lnTo>
                    <a:pt x="1" y="34"/>
                  </a:lnTo>
                  <a:lnTo>
                    <a:pt x="3" y="36"/>
                  </a:lnTo>
                  <a:lnTo>
                    <a:pt x="5" y="37"/>
                  </a:lnTo>
                </a:path>
              </a:pathLst>
            </a:custGeom>
            <a:noFill/>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99" name="直接连接符 14402"/>
            <p:cNvSpPr/>
            <p:nvPr/>
          </p:nvSpPr>
          <p:spPr>
            <a:xfrm flipV="1">
              <a:off x="1487" y="2740"/>
              <a:ext cx="131" cy="41"/>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00" name="任意多边形 14403"/>
            <p:cNvSpPr/>
            <p:nvPr/>
          </p:nvSpPr>
          <p:spPr>
            <a:xfrm>
              <a:off x="1487" y="2764"/>
              <a:ext cx="44" cy="17"/>
            </a:xfrm>
            <a:custGeom>
              <a:rect l="l" t="t" r="r" b="b"/>
              <a:pathLst>
                <a:path w="44" h="17">
                  <a:moveTo>
                    <a:pt x="39" y="0"/>
                  </a:moveTo>
                  <a:lnTo>
                    <a:pt x="44" y="9"/>
                  </a:lnTo>
                  <a:lnTo>
                    <a:pt x="0" y="17"/>
                  </a:lnTo>
                  <a:lnTo>
                    <a:pt x="39" y="0"/>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01" name="直接连接符 14404"/>
            <p:cNvSpPr/>
            <p:nvPr/>
          </p:nvSpPr>
          <p:spPr>
            <a:xfrm flipH="1">
              <a:off x="1618" y="2740"/>
              <a:ext cx="85"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02" name="矩形 14405"/>
            <p:cNvSpPr/>
            <p:nvPr/>
          </p:nvSpPr>
          <p:spPr>
            <a:xfrm>
              <a:off x="1662" y="2579"/>
              <a:ext cx="26" cy="105"/>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03" name="矩形 14406"/>
            <p:cNvSpPr/>
            <p:nvPr/>
          </p:nvSpPr>
          <p:spPr>
            <a:xfrm>
              <a:off x="1656" y="2579"/>
              <a:ext cx="52"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1</a:t>
              </a:r>
              <a:endParaRPr lang="en-US" altLang="zh-CN">
                <a:latin typeface="Arial" pitchFamily="34" charset="0"/>
                <a:ea typeface="宋体" panose="02010600030101010101" pitchFamily="2" charset="-122"/>
              </a:endParaRPr>
            </a:p>
          </p:txBody>
        </p:sp>
        <p:sp>
          <p:nvSpPr>
            <p:cNvPr id="14404" name="直接连接符 14407"/>
            <p:cNvSpPr/>
            <p:nvPr/>
          </p:nvSpPr>
          <p:spPr>
            <a:xfrm flipV="1">
              <a:off x="1440" y="2417"/>
              <a:ext cx="157" cy="56"/>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05" name="任意多边形 14408"/>
            <p:cNvSpPr/>
            <p:nvPr/>
          </p:nvSpPr>
          <p:spPr>
            <a:xfrm>
              <a:off x="1440" y="2449"/>
              <a:ext cx="47" cy="24"/>
            </a:xfrm>
            <a:custGeom>
              <a:rect l="l" t="t" r="r" b="b"/>
              <a:pathLst>
                <a:path w="47" h="24">
                  <a:moveTo>
                    <a:pt x="41" y="0"/>
                  </a:moveTo>
                  <a:lnTo>
                    <a:pt x="47" y="9"/>
                  </a:lnTo>
                  <a:lnTo>
                    <a:pt x="0" y="24"/>
                  </a:lnTo>
                  <a:lnTo>
                    <a:pt x="41" y="0"/>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06" name="直接连接符 14409"/>
            <p:cNvSpPr/>
            <p:nvPr/>
          </p:nvSpPr>
          <p:spPr>
            <a:xfrm flipH="1">
              <a:off x="1597" y="2417"/>
              <a:ext cx="85"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07" name="矩形 14410"/>
            <p:cNvSpPr/>
            <p:nvPr/>
          </p:nvSpPr>
          <p:spPr>
            <a:xfrm>
              <a:off x="1641" y="2261"/>
              <a:ext cx="27" cy="103"/>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08" name="矩形 14411"/>
            <p:cNvSpPr/>
            <p:nvPr/>
          </p:nvSpPr>
          <p:spPr>
            <a:xfrm>
              <a:off x="1638" y="2261"/>
              <a:ext cx="52"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2</a:t>
              </a:r>
              <a:endParaRPr lang="en-US" altLang="zh-CN">
                <a:latin typeface="Arial" pitchFamily="34" charset="0"/>
                <a:ea typeface="宋体" panose="02010600030101010101" pitchFamily="2" charset="-122"/>
              </a:endParaRPr>
            </a:p>
          </p:txBody>
        </p:sp>
        <p:sp>
          <p:nvSpPr>
            <p:cNvPr id="14409" name="直接连接符 14412"/>
            <p:cNvSpPr/>
            <p:nvPr/>
          </p:nvSpPr>
          <p:spPr>
            <a:xfrm flipV="1">
              <a:off x="2055" y="2414"/>
              <a:ext cx="126" cy="44"/>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10" name="任意多边形 14413"/>
            <p:cNvSpPr/>
            <p:nvPr/>
          </p:nvSpPr>
          <p:spPr>
            <a:xfrm>
              <a:off x="2055" y="2440"/>
              <a:ext cx="44" cy="18"/>
            </a:xfrm>
            <a:custGeom>
              <a:rect l="l" t="t" r="r" b="b"/>
              <a:pathLst>
                <a:path w="44" h="18">
                  <a:moveTo>
                    <a:pt x="41" y="0"/>
                  </a:moveTo>
                  <a:lnTo>
                    <a:pt x="44" y="9"/>
                  </a:lnTo>
                  <a:lnTo>
                    <a:pt x="0" y="18"/>
                  </a:lnTo>
                  <a:lnTo>
                    <a:pt x="41" y="0"/>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11" name="直接连接符 14414"/>
            <p:cNvSpPr/>
            <p:nvPr/>
          </p:nvSpPr>
          <p:spPr>
            <a:xfrm flipH="1">
              <a:off x="2181" y="2414"/>
              <a:ext cx="84"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12" name="矩形 14415"/>
            <p:cNvSpPr/>
            <p:nvPr/>
          </p:nvSpPr>
          <p:spPr>
            <a:xfrm>
              <a:off x="2232" y="2258"/>
              <a:ext cx="18" cy="106"/>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13" name="矩形 14416"/>
            <p:cNvSpPr/>
            <p:nvPr/>
          </p:nvSpPr>
          <p:spPr>
            <a:xfrm>
              <a:off x="2220" y="2258"/>
              <a:ext cx="53"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3</a:t>
              </a:r>
              <a:endParaRPr lang="en-US" altLang="zh-CN">
                <a:latin typeface="Arial" pitchFamily="34" charset="0"/>
                <a:ea typeface="宋体" panose="02010600030101010101" pitchFamily="2" charset="-122"/>
              </a:endParaRPr>
            </a:p>
          </p:txBody>
        </p:sp>
        <p:sp>
          <p:nvSpPr>
            <p:cNvPr id="14414" name="直接连接符 14417"/>
            <p:cNvSpPr/>
            <p:nvPr/>
          </p:nvSpPr>
          <p:spPr>
            <a:xfrm flipH="1" flipV="1">
              <a:off x="788" y="2496"/>
              <a:ext cx="215" cy="115"/>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15" name="任意多边形 14418"/>
            <p:cNvSpPr/>
            <p:nvPr/>
          </p:nvSpPr>
          <p:spPr>
            <a:xfrm>
              <a:off x="962" y="2587"/>
              <a:ext cx="41" cy="24"/>
            </a:xfrm>
            <a:custGeom>
              <a:rect l="l" t="t" r="r" b="b"/>
              <a:pathLst>
                <a:path w="41" h="24">
                  <a:moveTo>
                    <a:pt x="0" y="9"/>
                  </a:moveTo>
                  <a:lnTo>
                    <a:pt x="6" y="0"/>
                  </a:lnTo>
                  <a:lnTo>
                    <a:pt x="41" y="24"/>
                  </a:lnTo>
                  <a:lnTo>
                    <a:pt x="0" y="9"/>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16" name="直接连接符 14419"/>
            <p:cNvSpPr/>
            <p:nvPr/>
          </p:nvSpPr>
          <p:spPr>
            <a:xfrm>
              <a:off x="701" y="2496"/>
              <a:ext cx="87"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17" name="矩形 14420"/>
            <p:cNvSpPr/>
            <p:nvPr/>
          </p:nvSpPr>
          <p:spPr>
            <a:xfrm>
              <a:off x="716" y="2335"/>
              <a:ext cx="24" cy="105"/>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18" name="矩形 14421"/>
            <p:cNvSpPr/>
            <p:nvPr/>
          </p:nvSpPr>
          <p:spPr>
            <a:xfrm>
              <a:off x="710" y="2335"/>
              <a:ext cx="53"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4</a:t>
              </a:r>
              <a:endParaRPr lang="en-US" altLang="zh-CN">
                <a:latin typeface="Arial" pitchFamily="34" charset="0"/>
                <a:ea typeface="宋体" panose="02010600030101010101" pitchFamily="2" charset="-122"/>
              </a:endParaRPr>
            </a:p>
          </p:txBody>
        </p:sp>
        <p:sp>
          <p:nvSpPr>
            <p:cNvPr id="14419" name="直接连接符 14422"/>
            <p:cNvSpPr/>
            <p:nvPr/>
          </p:nvSpPr>
          <p:spPr>
            <a:xfrm flipH="1" flipV="1">
              <a:off x="959" y="2058"/>
              <a:ext cx="222" cy="147"/>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20" name="任意多边形 14423"/>
            <p:cNvSpPr/>
            <p:nvPr/>
          </p:nvSpPr>
          <p:spPr>
            <a:xfrm>
              <a:off x="1138" y="2179"/>
              <a:ext cx="43" cy="26"/>
            </a:xfrm>
            <a:custGeom>
              <a:rect l="l" t="t" r="r" b="b"/>
              <a:pathLst>
                <a:path w="42" h="26">
                  <a:moveTo>
                    <a:pt x="0" y="9"/>
                  </a:moveTo>
                  <a:lnTo>
                    <a:pt x="6" y="0"/>
                  </a:lnTo>
                  <a:lnTo>
                    <a:pt x="42" y="26"/>
                  </a:lnTo>
                  <a:lnTo>
                    <a:pt x="0" y="9"/>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21" name="直接连接符 14424"/>
            <p:cNvSpPr/>
            <p:nvPr/>
          </p:nvSpPr>
          <p:spPr>
            <a:xfrm>
              <a:off x="873" y="2058"/>
              <a:ext cx="86"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22" name="矩形 14425"/>
            <p:cNvSpPr/>
            <p:nvPr/>
          </p:nvSpPr>
          <p:spPr>
            <a:xfrm>
              <a:off x="882" y="1902"/>
              <a:ext cx="26" cy="106"/>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23" name="矩形 14426"/>
            <p:cNvSpPr/>
            <p:nvPr/>
          </p:nvSpPr>
          <p:spPr>
            <a:xfrm>
              <a:off x="876" y="1902"/>
              <a:ext cx="52"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5</a:t>
              </a:r>
              <a:endParaRPr lang="en-US" altLang="zh-CN">
                <a:latin typeface="Arial" pitchFamily="34" charset="0"/>
                <a:ea typeface="宋体" panose="02010600030101010101" pitchFamily="2" charset="-122"/>
              </a:endParaRPr>
            </a:p>
          </p:txBody>
        </p:sp>
        <p:sp>
          <p:nvSpPr>
            <p:cNvPr id="14424" name="直接连接符 14427"/>
            <p:cNvSpPr/>
            <p:nvPr/>
          </p:nvSpPr>
          <p:spPr>
            <a:xfrm>
              <a:off x="1839" y="2070"/>
              <a:ext cx="94" cy="118"/>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25" name="任意多边形 14428"/>
            <p:cNvSpPr/>
            <p:nvPr/>
          </p:nvSpPr>
          <p:spPr>
            <a:xfrm>
              <a:off x="1839" y="2070"/>
              <a:ext cx="36" cy="35"/>
            </a:xfrm>
            <a:custGeom>
              <a:rect l="l" t="t" r="r" b="b"/>
              <a:pathLst>
                <a:path w="36" h="35">
                  <a:moveTo>
                    <a:pt x="36" y="29"/>
                  </a:moveTo>
                  <a:lnTo>
                    <a:pt x="24" y="35"/>
                  </a:lnTo>
                  <a:lnTo>
                    <a:pt x="0" y="0"/>
                  </a:lnTo>
                  <a:lnTo>
                    <a:pt x="36" y="29"/>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26" name="直接连接符 14429"/>
            <p:cNvSpPr/>
            <p:nvPr/>
          </p:nvSpPr>
          <p:spPr>
            <a:xfrm flipH="1">
              <a:off x="1933" y="2188"/>
              <a:ext cx="87"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27" name="矩形 14430"/>
            <p:cNvSpPr/>
            <p:nvPr/>
          </p:nvSpPr>
          <p:spPr>
            <a:xfrm>
              <a:off x="1983" y="2026"/>
              <a:ext cx="27" cy="106"/>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28" name="矩形 14431"/>
            <p:cNvSpPr/>
            <p:nvPr/>
          </p:nvSpPr>
          <p:spPr>
            <a:xfrm>
              <a:off x="1975" y="2026"/>
              <a:ext cx="53"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6</a:t>
              </a:r>
              <a:endParaRPr lang="en-US" altLang="zh-CN">
                <a:latin typeface="Arial" pitchFamily="34" charset="0"/>
                <a:ea typeface="宋体" panose="02010600030101010101" pitchFamily="2" charset="-122"/>
              </a:endParaRPr>
            </a:p>
          </p:txBody>
        </p:sp>
        <p:sp>
          <p:nvSpPr>
            <p:cNvPr id="14429" name="直接连接符 14432"/>
            <p:cNvSpPr/>
            <p:nvPr/>
          </p:nvSpPr>
          <p:spPr>
            <a:xfrm flipH="1" flipV="1">
              <a:off x="1281" y="1802"/>
              <a:ext cx="0" cy="33"/>
            </a:xfrm>
            <a:prstGeom prst="line">
              <a:avLst/>
            </a:prstGeom>
            <a:ln w="9525"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30" name="直接连接符 14433"/>
            <p:cNvSpPr/>
            <p:nvPr/>
          </p:nvSpPr>
          <p:spPr>
            <a:xfrm>
              <a:off x="2397" y="2249"/>
              <a:ext cx="632" cy="0"/>
            </a:xfrm>
            <a:prstGeom prst="line">
              <a:avLst/>
            </a:prstGeom>
            <a:ln w="9525"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31" name="直接连接符 14434"/>
            <p:cNvSpPr/>
            <p:nvPr/>
          </p:nvSpPr>
          <p:spPr>
            <a:xfrm flipH="1">
              <a:off x="811" y="2249"/>
              <a:ext cx="484" cy="794"/>
            </a:xfrm>
            <a:prstGeom prst="line">
              <a:avLst/>
            </a:prstGeom>
            <a:ln w="14288"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32" name="任意多边形 14435"/>
            <p:cNvSpPr/>
            <p:nvPr/>
          </p:nvSpPr>
          <p:spPr>
            <a:xfrm>
              <a:off x="2920" y="2235"/>
              <a:ext cx="109" cy="26"/>
            </a:xfrm>
            <a:custGeom>
              <a:rect l="l" t="t" r="r" b="b"/>
              <a:pathLst>
                <a:path w="109" h="26">
                  <a:moveTo>
                    <a:pt x="0" y="0"/>
                  </a:moveTo>
                  <a:lnTo>
                    <a:pt x="0" y="26"/>
                  </a:lnTo>
                  <a:lnTo>
                    <a:pt x="109" y="14"/>
                  </a:lnTo>
                  <a:lnTo>
                    <a:pt x="0" y="0"/>
                  </a:lnTo>
                  <a:close/>
                </a:path>
              </a:pathLst>
            </a:custGeom>
            <a:solidFill>
              <a:srgbClr val="000000"/>
            </a:solidFill>
            <a:ln w="9525"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33" name="矩形 14436"/>
            <p:cNvSpPr/>
            <p:nvPr/>
          </p:nvSpPr>
          <p:spPr>
            <a:xfrm>
              <a:off x="525" y="3408"/>
              <a:ext cx="35" cy="103"/>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34" name="矩形 14437"/>
            <p:cNvSpPr/>
            <p:nvPr/>
          </p:nvSpPr>
          <p:spPr>
            <a:xfrm>
              <a:off x="525" y="3408"/>
              <a:ext cx="52"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X</a:t>
              </a:r>
              <a:endParaRPr lang="en-US" altLang="zh-CN">
                <a:latin typeface="Arial" pitchFamily="34" charset="0"/>
                <a:ea typeface="宋体" panose="02010600030101010101" pitchFamily="2" charset="-122"/>
              </a:endParaRPr>
            </a:p>
          </p:txBody>
        </p:sp>
        <p:sp>
          <p:nvSpPr>
            <p:cNvPr id="14435" name="任意多边形 14438"/>
            <p:cNvSpPr/>
            <p:nvPr/>
          </p:nvSpPr>
          <p:spPr>
            <a:xfrm>
              <a:off x="607" y="3264"/>
              <a:ext cx="65" cy="100"/>
            </a:xfrm>
            <a:custGeom>
              <a:rect l="l" t="t" r="r" b="b"/>
              <a:pathLst>
                <a:path w="65" h="100">
                  <a:moveTo>
                    <a:pt x="65" y="14"/>
                  </a:moveTo>
                  <a:lnTo>
                    <a:pt x="38" y="0"/>
                  </a:lnTo>
                  <a:lnTo>
                    <a:pt x="0" y="100"/>
                  </a:lnTo>
                  <a:lnTo>
                    <a:pt x="65" y="14"/>
                  </a:lnTo>
                  <a:close/>
                </a:path>
              </a:pathLst>
            </a:custGeom>
            <a:solidFill>
              <a:srgbClr val="000000"/>
            </a:solidFill>
            <a:ln w="9525"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36" name="直接连接符 14439"/>
            <p:cNvSpPr/>
            <p:nvPr/>
          </p:nvSpPr>
          <p:spPr>
            <a:xfrm flipV="1">
              <a:off x="1295" y="1582"/>
              <a:ext cx="6" cy="220"/>
            </a:xfrm>
            <a:prstGeom prst="line">
              <a:avLst/>
            </a:prstGeom>
            <a:ln w="9525"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37" name="任意多边形 14440"/>
            <p:cNvSpPr/>
            <p:nvPr/>
          </p:nvSpPr>
          <p:spPr>
            <a:xfrm>
              <a:off x="1283" y="1582"/>
              <a:ext cx="33" cy="106"/>
            </a:xfrm>
            <a:custGeom>
              <a:rect l="l" t="t" r="r" b="b"/>
              <a:pathLst>
                <a:path w="33" h="105">
                  <a:moveTo>
                    <a:pt x="0" y="106"/>
                  </a:moveTo>
                  <a:lnTo>
                    <a:pt x="33" y="106"/>
                  </a:lnTo>
                  <a:lnTo>
                    <a:pt x="18" y="0"/>
                  </a:lnTo>
                  <a:lnTo>
                    <a:pt x="0" y="106"/>
                  </a:lnTo>
                  <a:close/>
                </a:path>
              </a:pathLst>
            </a:custGeom>
            <a:solidFill>
              <a:srgbClr val="000000"/>
            </a:solidFill>
            <a:ln w="9525" cap="flat" cmpd="sng">
              <a:solidFill>
                <a:srgbClr val="00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38" name="矩形 14441"/>
            <p:cNvSpPr/>
            <p:nvPr/>
          </p:nvSpPr>
          <p:spPr>
            <a:xfrm>
              <a:off x="1260" y="1461"/>
              <a:ext cx="29" cy="106"/>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39" name="矩形 14442"/>
            <p:cNvSpPr/>
            <p:nvPr/>
          </p:nvSpPr>
          <p:spPr>
            <a:xfrm>
              <a:off x="1254" y="1461"/>
              <a:ext cx="52"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Z</a:t>
              </a:r>
              <a:endParaRPr lang="en-US" altLang="zh-CN">
                <a:latin typeface="Arial" pitchFamily="34" charset="0"/>
                <a:ea typeface="宋体" panose="02010600030101010101" pitchFamily="2" charset="-122"/>
              </a:endParaRPr>
            </a:p>
          </p:txBody>
        </p:sp>
        <p:sp>
          <p:nvSpPr>
            <p:cNvPr id="14440" name="直接连接符 14443"/>
            <p:cNvSpPr/>
            <p:nvPr/>
          </p:nvSpPr>
          <p:spPr>
            <a:xfrm>
              <a:off x="2040" y="2464"/>
              <a:ext cx="517" cy="611"/>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41" name="任意多边形 14444"/>
            <p:cNvSpPr/>
            <p:nvPr/>
          </p:nvSpPr>
          <p:spPr>
            <a:xfrm>
              <a:off x="2040" y="2464"/>
              <a:ext cx="44" cy="50"/>
            </a:xfrm>
            <a:custGeom>
              <a:rect l="l" t="t" r="r" b="b"/>
              <a:pathLst>
                <a:path w="44" h="50">
                  <a:moveTo>
                    <a:pt x="44" y="41"/>
                  </a:moveTo>
                  <a:lnTo>
                    <a:pt x="30" y="50"/>
                  </a:lnTo>
                  <a:lnTo>
                    <a:pt x="0" y="0"/>
                  </a:lnTo>
                  <a:lnTo>
                    <a:pt x="44" y="41"/>
                  </a:lnTo>
                  <a:close/>
                </a:path>
              </a:pathLst>
            </a:custGeom>
            <a:solidFill>
              <a:srgbClr val="00FF00"/>
            </a:solidFill>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442" name="直接连接符 14445"/>
            <p:cNvSpPr/>
            <p:nvPr/>
          </p:nvSpPr>
          <p:spPr>
            <a:xfrm flipH="1">
              <a:off x="2557" y="3075"/>
              <a:ext cx="437" cy="0"/>
            </a:xfrm>
            <a:prstGeom prst="line">
              <a:avLst/>
            </a:prstGeom>
            <a:ln w="9525" cap="flat" cmpd="sng">
              <a:solidFill>
                <a:srgbClr val="FF33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4443" name="矩形 14446"/>
            <p:cNvSpPr/>
            <p:nvPr/>
          </p:nvSpPr>
          <p:spPr>
            <a:xfrm>
              <a:off x="2592" y="2890"/>
              <a:ext cx="387" cy="127"/>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44" name="矩形 14447"/>
            <p:cNvSpPr/>
            <p:nvPr/>
          </p:nvSpPr>
          <p:spPr>
            <a:xfrm>
              <a:off x="2583" y="2890"/>
              <a:ext cx="129" cy="154"/>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600" b="1">
                  <a:latin typeface="仿宋_GB2312" pitchFamily="49" charset="-122"/>
                  <a:ea typeface="仿宋_GB2312" pitchFamily="49" charset="-122"/>
                </a:rPr>
                <a:t>支</a:t>
              </a:r>
              <a:endParaRPr lang="zh-CN" altLang="en-US" b="1">
                <a:latin typeface="Arial" pitchFamily="34" charset="0"/>
                <a:ea typeface="宋体" panose="02010600030101010101" pitchFamily="2" charset="-122"/>
              </a:endParaRPr>
            </a:p>
          </p:txBody>
        </p:sp>
        <p:sp>
          <p:nvSpPr>
            <p:cNvPr id="14445" name="矩形 14448"/>
            <p:cNvSpPr/>
            <p:nvPr/>
          </p:nvSpPr>
          <p:spPr>
            <a:xfrm>
              <a:off x="2690" y="2890"/>
              <a:ext cx="128" cy="154"/>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600" b="1">
                  <a:latin typeface="仿宋_GB2312" pitchFamily="49" charset="-122"/>
                  <a:ea typeface="仿宋_GB2312" pitchFamily="49" charset="-122"/>
                </a:rPr>
                <a:t>承</a:t>
              </a:r>
              <a:endParaRPr lang="zh-CN" altLang="en-US" b="1">
                <a:latin typeface="Arial" pitchFamily="34" charset="0"/>
                <a:ea typeface="宋体" panose="02010600030101010101" pitchFamily="2" charset="-122"/>
              </a:endParaRPr>
            </a:p>
          </p:txBody>
        </p:sp>
        <p:sp>
          <p:nvSpPr>
            <p:cNvPr id="14446" name="矩形 14449"/>
            <p:cNvSpPr/>
            <p:nvPr/>
          </p:nvSpPr>
          <p:spPr>
            <a:xfrm>
              <a:off x="2793" y="2890"/>
              <a:ext cx="129" cy="154"/>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600" b="1">
                  <a:latin typeface="仿宋_GB2312" pitchFamily="49" charset="-122"/>
                  <a:ea typeface="仿宋_GB2312" pitchFamily="49" charset="-122"/>
                </a:rPr>
                <a:t>元</a:t>
              </a:r>
              <a:endParaRPr lang="zh-CN" altLang="en-US" b="1">
                <a:latin typeface="Arial" pitchFamily="34" charset="0"/>
                <a:ea typeface="宋体" panose="02010600030101010101" pitchFamily="2" charset="-122"/>
              </a:endParaRPr>
            </a:p>
          </p:txBody>
        </p:sp>
        <p:sp>
          <p:nvSpPr>
            <p:cNvPr id="14447" name="矩形 14450"/>
            <p:cNvSpPr/>
            <p:nvPr/>
          </p:nvSpPr>
          <p:spPr>
            <a:xfrm>
              <a:off x="2894" y="2890"/>
              <a:ext cx="128" cy="154"/>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600" b="1">
                  <a:latin typeface="仿宋_GB2312" pitchFamily="49" charset="-122"/>
                  <a:ea typeface="仿宋_GB2312" pitchFamily="49" charset="-122"/>
                </a:rPr>
                <a:t>件</a:t>
              </a:r>
              <a:endParaRPr lang="zh-CN" altLang="en-US" b="1">
                <a:latin typeface="Arial" pitchFamily="34" charset="0"/>
                <a:ea typeface="宋体" panose="02010600030101010101" pitchFamily="2" charset="-122"/>
              </a:endParaRPr>
            </a:p>
          </p:txBody>
        </p:sp>
        <p:sp>
          <p:nvSpPr>
            <p:cNvPr id="14448" name="矩形 14451"/>
            <p:cNvSpPr/>
            <p:nvPr/>
          </p:nvSpPr>
          <p:spPr>
            <a:xfrm>
              <a:off x="3163" y="2188"/>
              <a:ext cx="29" cy="105"/>
            </a:xfrm>
            <a:prstGeom prst="rect">
              <a:avLst/>
            </a:prstGeom>
            <a:solidFill>
              <a:srgbClr val="FFFFFF"/>
            </a:solidFill>
            <a:ln w="9525" cap="flat" cmpd="sng">
              <a:solidFill>
                <a:srgbClr val="FFFFFF"/>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4449" name="矩形 14452"/>
            <p:cNvSpPr/>
            <p:nvPr/>
          </p:nvSpPr>
          <p:spPr>
            <a:xfrm>
              <a:off x="3157" y="2188"/>
              <a:ext cx="52" cy="125"/>
            </a:xfrm>
            <a:prstGeom prst="rect">
              <a:avLst/>
            </a:prstGeom>
            <a:noFill/>
            <a:ln w="9525">
              <a:noFill/>
            </a:ln>
          </p:spPr>
          <p:txBody>
            <a:bodyPr wrap="non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300">
                  <a:latin typeface="仿宋_GB2312" pitchFamily="49" charset="-122"/>
                  <a:ea typeface="仿宋_GB2312" pitchFamily="49" charset="-122"/>
                </a:rPr>
                <a:t>Y</a:t>
              </a:r>
              <a:endParaRPr lang="en-US" altLang="zh-CN">
                <a:latin typeface="Arial" pitchFamily="34" charset="0"/>
                <a:ea typeface="宋体" panose="02010600030101010101" pitchFamily="2" charset="-122"/>
              </a:endParaRPr>
            </a:p>
          </p:txBody>
        </p:sp>
        <p:sp>
          <p:nvSpPr>
            <p:cNvPr id="14450" name="直接连接符 14455"/>
            <p:cNvSpPr/>
            <p:nvPr/>
          </p:nvSpPr>
          <p:spPr>
            <a:xfrm flipH="1">
              <a:off x="647" y="2931"/>
              <a:ext cx="237" cy="363"/>
            </a:xfrm>
            <a:prstGeom prst="line">
              <a:avLst/>
            </a:prstGeom>
            <a:ln w="9525" cap="flat" cmpd="sng">
              <a:solidFill>
                <a:schemeClr val="tx1"/>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4451"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10</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anim calcmode="lin" valueType="num">
                                      <p:cBhvr additive="base">
                                        <p:cTn id="11"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标题 17409"/>
          <p:cNvSpPr>
            <a:spLocks noGrp="1"/>
          </p:cNvSpPr>
          <p:nvPr>
            <p:ph type="title"/>
          </p:nvPr>
        </p:nvSpPr>
        <p:spPr>
          <a:xfrm>
            <a:off x="179388" y="-26987"/>
            <a:ext cx="8015287" cy="914400"/>
          </a:xfrm>
        </p:spPr>
        <p:txBody>
          <a:bodyPr anchor="ctr" anchorCtr="0"/>
          <a:lstStyle/>
          <a:p>
            <a:r>
              <a:rPr lang="en-US" altLang="zh-CN" sz="3200" b="1">
                <a:solidFill>
                  <a:schemeClr val="tx1"/>
                </a:solidFill>
                <a:ea typeface="华文中宋" panose="02010600040101010101" pitchFamily="2" charset="-122"/>
              </a:rPr>
              <a:t> </a:t>
            </a:r>
            <a:r>
              <a:rPr lang="zh-CN" altLang="en-US" sz="3200" b="1">
                <a:solidFill>
                  <a:schemeClr val="tx1"/>
                </a:solidFill>
                <a:ea typeface="华文中宋" panose="02010600040101010101" pitchFamily="2" charset="-122"/>
              </a:rPr>
              <a:t>以工件外圆定位</a:t>
            </a:r>
            <a:endParaRPr lang="zh-CN" altLang="en-US" sz="3200" b="1">
              <a:solidFill>
                <a:schemeClr val="tx1"/>
              </a:solidFill>
              <a:ea typeface="华文中宋" panose="02010600040101010101" pitchFamily="2" charset="-122"/>
            </a:endParaRPr>
          </a:p>
        </p:txBody>
      </p:sp>
      <p:sp>
        <p:nvSpPr>
          <p:cNvPr id="17411" name="文本占位符 17410"/>
          <p:cNvSpPr/>
          <p:nvPr>
            <p:ph type="body" sz="half" idx="1"/>
          </p:nvPr>
        </p:nvSpPr>
        <p:spPr>
          <a:xfrm>
            <a:off x="323850" y="1341438"/>
            <a:ext cx="8459788" cy="4606925"/>
          </a:xfrm>
          <a:prstGeom prst="rect">
            <a:avLst/>
          </a:prstGeom>
          <a:solidFill>
            <a:srgbClr val="FFFFFF"/>
          </a:solidFill>
          <a:ln>
            <a:solidFill>
              <a:srgbClr val="000000"/>
            </a:solidFill>
            <a:miter/>
          </a:ln>
        </p:spPr>
        <p:txBody>
          <a:bodyPr anchor="t" anchorCtr="0"/>
          <a:lstStyle/>
          <a:p>
            <a:pPr marL="533400" indent="-533400">
              <a:buClr>
                <a:schemeClr val="hlink"/>
              </a:buClr>
              <a:buSzPct val="150000"/>
              <a:buFont typeface="Wingdings" panose="05000000000000000000" pitchFamily="2" charset="2"/>
              <a:buNone/>
            </a:pPr>
            <a:r>
              <a:rPr lang="en-US" altLang="zh-CN" sz="2800" b="1">
                <a:solidFill>
                  <a:srgbClr val="1328ED"/>
                </a:solidFill>
                <a:ea typeface="华文中宋" panose="02010600040101010101" pitchFamily="2" charset="-122"/>
              </a:rPr>
              <a:t>     ① V</a:t>
            </a:r>
            <a:r>
              <a:rPr lang="zh-CN" altLang="en-US" sz="2800" b="1">
                <a:solidFill>
                  <a:srgbClr val="1328ED"/>
                </a:solidFill>
                <a:ea typeface="华文中宋" panose="02010600040101010101" pitchFamily="2" charset="-122"/>
              </a:rPr>
              <a:t>形块</a:t>
            </a:r>
            <a:endParaRPr lang="zh-CN" altLang="en-US" sz="2800" b="1">
              <a:solidFill>
                <a:srgbClr val="1328ED"/>
              </a:solidFill>
              <a:ea typeface="华文中宋" panose="02010600040101010101" pitchFamily="2" charset="-122"/>
            </a:endParaRPr>
          </a:p>
          <a:p>
            <a:pPr marL="533400" indent="-533400">
              <a:lnSpc>
                <a:spcPct val="120000"/>
              </a:lnSpc>
              <a:buClr>
                <a:srgbClr val="FA0C06"/>
              </a:buClr>
              <a:buSzPct val="120000"/>
              <a:buFont typeface="Wingdings" panose="05000000000000000000" pitchFamily="2" charset="2"/>
              <a:buNone/>
            </a:pPr>
            <a:r>
              <a:rPr lang="zh-CN" altLang="en-US" sz="2400" b="1">
                <a:solidFill>
                  <a:srgbClr val="1328ED"/>
                </a:solidFill>
                <a:ea typeface="华文中宋" panose="02010600040101010101" pitchFamily="2" charset="-122"/>
              </a:rPr>
              <a:t>           </a:t>
            </a:r>
            <a:r>
              <a:rPr lang="zh-CN" altLang="en-US" sz="2400" b="1">
                <a:latin typeface="华文中宋" panose="02010600040101010101" pitchFamily="2" charset="-122"/>
                <a:ea typeface="华文中宋" panose="02010600040101010101" pitchFamily="2" charset="-122"/>
              </a:rPr>
              <a:t>用</a:t>
            </a:r>
            <a:r>
              <a:rPr lang="en-US" altLang="zh-CN" sz="2400" b="1">
                <a:latin typeface="华文中宋" panose="02010600040101010101" pitchFamily="2" charset="-122"/>
                <a:ea typeface="华文中宋" panose="02010600040101010101" pitchFamily="2" charset="-122"/>
              </a:rPr>
              <a:t>V</a:t>
            </a:r>
            <a:r>
              <a:rPr lang="zh-CN" altLang="en-US" sz="2400" b="1">
                <a:latin typeface="华文中宋" panose="02010600040101010101" pitchFamily="2" charset="-122"/>
                <a:ea typeface="华文中宋" panose="02010600040101010101" pitchFamily="2" charset="-122"/>
              </a:rPr>
              <a:t>形块定位，工件的定位基准始终处在</a:t>
            </a:r>
            <a:r>
              <a:rPr lang="en-US" altLang="zh-CN" sz="2400" b="1">
                <a:latin typeface="华文中宋" panose="02010600040101010101" pitchFamily="2" charset="-122"/>
                <a:ea typeface="华文中宋" panose="02010600040101010101" pitchFamily="2" charset="-122"/>
              </a:rPr>
              <a:t>V</a:t>
            </a:r>
            <a:r>
              <a:rPr lang="zh-CN" altLang="en-US" sz="2400" b="1">
                <a:latin typeface="华文中宋" panose="02010600040101010101" pitchFamily="2" charset="-122"/>
                <a:ea typeface="华文中宋" panose="02010600040101010101" pitchFamily="2" charset="-122"/>
              </a:rPr>
              <a:t>形块两定位面的对称面中，</a:t>
            </a:r>
            <a:r>
              <a:rPr lang="zh-CN" altLang="en-US" sz="2400" b="1">
                <a:solidFill>
                  <a:srgbClr val="FF3300"/>
                </a:solidFill>
                <a:latin typeface="华文中宋" panose="02010600040101010101" pitchFamily="2" charset="-122"/>
                <a:ea typeface="华文中宋" panose="02010600040101010101" pitchFamily="2" charset="-122"/>
              </a:rPr>
              <a:t>对中性好</a:t>
            </a:r>
            <a:r>
              <a:rPr lang="zh-CN" altLang="en-US" sz="2400" b="1">
                <a:latin typeface="华文中宋" panose="02010600040101010101" pitchFamily="2" charset="-122"/>
                <a:ea typeface="华文中宋" panose="02010600040101010101" pitchFamily="2" charset="-122"/>
              </a:rPr>
              <a:t>。</a:t>
            </a:r>
            <a:endParaRPr lang="zh-CN" altLang="en-US" sz="2400" b="1">
              <a:latin typeface="华文中宋" panose="02010600040101010101" pitchFamily="2" charset="-122"/>
              <a:ea typeface="华文中宋" panose="02010600040101010101" pitchFamily="2" charset="-122"/>
            </a:endParaRPr>
          </a:p>
          <a:p>
            <a:pPr marL="533400" indent="-533400">
              <a:spcBef>
                <a:spcPct val="45000"/>
              </a:spcBef>
              <a:buClrTx/>
              <a:buSzTx/>
              <a:buFont typeface="Wingdings" panose="05000000000000000000" pitchFamily="2" charset="2"/>
              <a:buNone/>
            </a:pPr>
            <a:r>
              <a:rPr lang="zh-CN" altLang="en-US" sz="2400" b="1">
                <a:solidFill>
                  <a:srgbClr val="000099"/>
                </a:solidFill>
              </a:rPr>
              <a:t>           </a:t>
            </a:r>
            <a:r>
              <a:rPr lang="zh-CN" altLang="en-US" sz="2400" b="1">
                <a:latin typeface="华文中宋" panose="02010600040101010101" pitchFamily="2" charset="-122"/>
                <a:ea typeface="华文中宋" panose="02010600040101010101" pitchFamily="2" charset="-122"/>
              </a:rPr>
              <a:t>结构尺寸已标准化，斜面夹角有</a:t>
            </a:r>
            <a:r>
              <a:rPr lang="en-US" altLang="zh-CN" sz="2400" b="1">
                <a:latin typeface="华文中宋" panose="02010600040101010101" pitchFamily="2" charset="-122"/>
                <a:ea typeface="华文中宋" panose="02010600040101010101" pitchFamily="2" charset="-122"/>
              </a:rPr>
              <a:t>60°90°120°</a:t>
            </a:r>
            <a:endParaRPr lang="en-US" altLang="zh-CN" sz="2400" b="1">
              <a:latin typeface="华文中宋" panose="02010600040101010101" pitchFamily="2" charset="-122"/>
              <a:ea typeface="华文中宋" panose="02010600040101010101" pitchFamily="2" charset="-122"/>
            </a:endParaRPr>
          </a:p>
          <a:p>
            <a:pPr marL="533400" indent="-533400">
              <a:buClr>
                <a:srgbClr val="FA0C06"/>
              </a:buClr>
              <a:buSzPct val="120000"/>
              <a:buFont typeface="Wingdings" panose="05000000000000000000" pitchFamily="2" charset="2"/>
              <a:buNone/>
            </a:pPr>
            <a:endParaRPr lang="en-US" altLang="zh-CN" sz="2400" b="1">
              <a:ea typeface="华文中宋" panose="02010600040101010101" pitchFamily="2" charset="-122"/>
            </a:endParaRPr>
          </a:p>
          <a:p>
            <a:pPr marL="533400" indent="-533400">
              <a:buClr>
                <a:srgbClr val="FA0C06"/>
              </a:buClr>
              <a:buSzPct val="120000"/>
              <a:buFont typeface="Wingdings" panose="05000000000000000000" pitchFamily="2" charset="2"/>
              <a:buNone/>
            </a:pPr>
            <a:r>
              <a:rPr lang="en-US" altLang="zh-CN" sz="2400" b="1">
                <a:ea typeface="华文中宋" panose="02010600040101010101" pitchFamily="2" charset="-122"/>
              </a:rPr>
              <a:t>	</a:t>
            </a:r>
            <a:r>
              <a:rPr lang="zh-CN" altLang="en-US" sz="2400" b="1">
                <a:solidFill>
                  <a:srgbClr val="FF3300"/>
                </a:solidFill>
                <a:ea typeface="华文中宋" panose="02010600040101010101" pitchFamily="2" charset="-122"/>
              </a:rPr>
              <a:t>如下图所示：</a:t>
            </a:r>
            <a:endParaRPr lang="zh-CN" altLang="en-US" sz="2400" b="1">
              <a:solidFill>
                <a:srgbClr val="FF3300"/>
              </a:solidFill>
              <a:ea typeface="华文中宋" panose="02010600040101010101" pitchFamily="2" charset="-122"/>
            </a:endParaRPr>
          </a:p>
          <a:p>
            <a:pPr marL="533400" indent="-533400">
              <a:buClr>
                <a:srgbClr val="FA0C06"/>
              </a:buClr>
              <a:buSzPct val="120000"/>
              <a:buFont typeface="Wingdings" panose="05000000000000000000" pitchFamily="2" charset="2"/>
              <a:buNone/>
            </a:pPr>
            <a:r>
              <a:rPr lang="zh-CN" altLang="en-US" sz="2400" b="1">
                <a:solidFill>
                  <a:srgbClr val="0000FF"/>
                </a:solidFill>
                <a:ea typeface="华文中宋" panose="02010600040101010101" pitchFamily="2" charset="-122"/>
              </a:rPr>
              <a:t>      长</a:t>
            </a:r>
            <a:r>
              <a:rPr lang="en-US" altLang="zh-CN" sz="2400" b="1">
                <a:solidFill>
                  <a:srgbClr val="0000FF"/>
                </a:solidFill>
                <a:ea typeface="华文中宋" panose="02010600040101010101" pitchFamily="2" charset="-122"/>
              </a:rPr>
              <a:t>V</a:t>
            </a:r>
            <a:r>
              <a:rPr lang="zh-CN" altLang="en-US" sz="2400" b="1">
                <a:solidFill>
                  <a:srgbClr val="0000FF"/>
                </a:solidFill>
                <a:ea typeface="华文中宋" panose="02010600040101010101" pitchFamily="2" charset="-122"/>
              </a:rPr>
              <a:t>形块定位限制工件四个自由度：</a:t>
            </a:r>
            <a:endParaRPr lang="zh-CN" altLang="en-US" sz="2400" b="1">
              <a:solidFill>
                <a:srgbClr val="0000FF"/>
              </a:solidFill>
              <a:ea typeface="华文中宋" panose="02010600040101010101" pitchFamily="2" charset="-122"/>
            </a:endParaRPr>
          </a:p>
          <a:p>
            <a:pPr marL="533400" indent="-533400">
              <a:lnSpc>
                <a:spcPct val="150000"/>
              </a:lnSpc>
              <a:buClr>
                <a:srgbClr val="FA0C06"/>
              </a:buClr>
              <a:buSzPct val="120000"/>
              <a:buFont typeface="Wingdings" panose="05000000000000000000" pitchFamily="2" charset="2"/>
              <a:buNone/>
            </a:pPr>
            <a:r>
              <a:rPr lang="zh-CN" altLang="en-US" sz="2400" b="1">
                <a:solidFill>
                  <a:srgbClr val="0000FF"/>
                </a:solidFill>
                <a:ea typeface="华文中宋" panose="02010600040101010101" pitchFamily="2" charset="-122"/>
              </a:rPr>
              <a:t>      短</a:t>
            </a:r>
            <a:r>
              <a:rPr lang="en-US" altLang="zh-CN" sz="2400" b="1">
                <a:solidFill>
                  <a:srgbClr val="0000FF"/>
                </a:solidFill>
                <a:ea typeface="华文中宋" panose="02010600040101010101" pitchFamily="2" charset="-122"/>
              </a:rPr>
              <a:t>V</a:t>
            </a:r>
            <a:r>
              <a:rPr lang="zh-CN" altLang="en-US" sz="2400" b="1">
                <a:solidFill>
                  <a:srgbClr val="0000FF"/>
                </a:solidFill>
                <a:ea typeface="华文中宋" panose="02010600040101010101" pitchFamily="2" charset="-122"/>
              </a:rPr>
              <a:t>形块定位限制工件二个自由度：</a:t>
            </a:r>
            <a:endParaRPr lang="zh-CN" altLang="en-US" sz="2400" b="1">
              <a:solidFill>
                <a:srgbClr val="0000FF"/>
              </a:solidFill>
              <a:ea typeface="华文中宋" panose="02010600040101010101" pitchFamily="2" charset="-122"/>
            </a:endParaRPr>
          </a:p>
        </p:txBody>
      </p:sp>
      <p:graphicFrame>
        <p:nvGraphicFramePr>
          <p:cNvPr id="15363" name="内容占位符 17411"/>
          <p:cNvGraphicFramePr>
            <a:graphicFrameLocks noChangeAspect="1"/>
          </p:cNvGraphicFramePr>
          <p:nvPr>
            <p:ph sz="quarter"/>
          </p:nvPr>
        </p:nvGraphicFramePr>
        <p:xfrm>
          <a:off x="5508625" y="4076700"/>
          <a:ext cx="1871663" cy="563563"/>
        </p:xfrm>
        <a:graphic>
          <a:graphicData uri="http://schemas.openxmlformats.org/presentationml/2006/ole">
            <mc:AlternateContent>
              <mc:Choice xmlns:v="urn:schemas-microsoft-com:vml" Requires="v">
                <p:oleObj spid="_x0000_s1042" r:id="rId2" imgW="2908300" imgH="876300" progId="Equation.DSMT4">
                  <p:embed/>
                </p:oleObj>
              </mc:Choice>
              <mc:Fallback>
                <p:oleObj r:id="rId2" imgW="2908300" imgH="876300" progId="Equation.DSMT4">
                  <p:embed/>
                  <p:pic>
                    <p:nvPicPr>
                      <p:cNvPr id="0" name="OLE substitute image"/>
                      <p:cNvPicPr/>
                      <p:nvPr/>
                    </p:nvPicPr>
                    <p:blipFill>
                      <a:blip r:embed="rId3"/>
                      <a:stretch>
                        <a:fillRect/>
                      </a:stretch>
                    </p:blipFill>
                    <p:spPr>
                      <a:xfrm>
                        <a:off x="5508625" y="4076700"/>
                        <a:ext cx="1871663" cy="563563"/>
                      </a:xfrm>
                      <a:prstGeom prst="rect">
                        <a:avLst/>
                      </a:prstGeom>
                      <a:noFill/>
                      <a:ln w="38100">
                        <a:noFill/>
                        <a:miter/>
                      </a:ln>
                    </p:spPr>
                  </p:pic>
                </p:oleObj>
              </mc:Fallback>
            </mc:AlternateContent>
          </a:graphicData>
        </a:graphic>
      </p:graphicFrame>
      <p:sp>
        <p:nvSpPr>
          <p:cNvPr id="15364" name="矩形 17412"/>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5365" name="矩形 17413"/>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5366" name="矩形 17414"/>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graphicFrame>
        <p:nvGraphicFramePr>
          <p:cNvPr id="15367" name="内容占位符 17415"/>
          <p:cNvGraphicFramePr>
            <a:graphicFrameLocks noChangeAspect="1"/>
          </p:cNvGraphicFramePr>
          <p:nvPr>
            <p:ph sz="quarter"/>
          </p:nvPr>
        </p:nvGraphicFramePr>
        <p:xfrm>
          <a:off x="5651500" y="4652963"/>
          <a:ext cx="863600" cy="584200"/>
        </p:xfrm>
        <a:graphic>
          <a:graphicData uri="http://schemas.openxmlformats.org/presentationml/2006/ole">
            <mc:AlternateContent>
              <mc:Choice xmlns:v="urn:schemas-microsoft-com:vml" Requires="v">
                <p:oleObj spid="_x0000_s1043" r:id="rId4" imgW="1295400" imgH="876300" progId="Equation.DSMT4">
                  <p:embed/>
                </p:oleObj>
              </mc:Choice>
              <mc:Fallback>
                <p:oleObj r:id="rId4" imgW="1295400" imgH="876300" progId="Equation.DSMT4">
                  <p:embed/>
                  <p:pic>
                    <p:nvPicPr>
                      <p:cNvPr id="0" name="OLE substitute image"/>
                      <p:cNvPicPr/>
                      <p:nvPr/>
                    </p:nvPicPr>
                    <p:blipFill>
                      <a:blip r:embed="rId5"/>
                      <a:stretch>
                        <a:fillRect/>
                      </a:stretch>
                    </p:blipFill>
                    <p:spPr>
                      <a:xfrm>
                        <a:off x="5651500" y="4652963"/>
                        <a:ext cx="863600" cy="584200"/>
                      </a:xfrm>
                      <a:prstGeom prst="rect">
                        <a:avLst/>
                      </a:prstGeom>
                      <a:noFill/>
                      <a:ln w="38100">
                        <a:noFill/>
                        <a:miter/>
                      </a:ln>
                    </p:spPr>
                  </p:pic>
                </p:oleObj>
              </mc:Fallback>
            </mc:AlternateContent>
          </a:graphicData>
        </a:graphic>
      </p:graphicFrame>
      <p:sp>
        <p:nvSpPr>
          <p:cNvPr id="15368"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11</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anim calcmode="lin" valueType="num">
                                      <p:cBhvr additive="base">
                                        <p:cTn id="11"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741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anim calcmode="lin" valueType="num">
                                      <p:cBhvr additive="base">
                                        <p:cTn id="15"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741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 calcmode="lin" valueType="num">
                                      <p:cBhvr additive="base">
                                        <p:cTn id="19" dur="5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411">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17411">
                                            <p:txEl>
                                              <p:pRg st="5" end="5"/>
                                            </p:txEl>
                                          </p:spTgt>
                                        </p:tgtEl>
                                        <p:attrNameLst>
                                          <p:attrName>style.visibility</p:attrName>
                                        </p:attrNameLst>
                                      </p:cBhvr>
                                      <p:to>
                                        <p:strVal val="visible"/>
                                      </p:to>
                                    </p:set>
                                    <p:anim calcmode="lin" valueType="num">
                                      <p:cBhvr additive="base">
                                        <p:cTn id="23" dur="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7411">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17411">
                                            <p:txEl>
                                              <p:pRg st="6" end="6"/>
                                            </p:txEl>
                                          </p:spTgt>
                                        </p:tgtEl>
                                        <p:attrNameLst>
                                          <p:attrName>style.visibility</p:attrName>
                                        </p:attrNameLst>
                                      </p:cBhvr>
                                      <p:to>
                                        <p:strVal val="visible"/>
                                      </p:to>
                                    </p:set>
                                    <p:anim calcmode="lin" valueType="num">
                                      <p:cBhvr additive="base">
                                        <p:cTn id="27" dur="500" fill="hold"/>
                                        <p:tgtEl>
                                          <p:spTgt spid="17411">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741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18433"/>
          <p:cNvSpPr>
            <a:spLocks noGrp="1"/>
          </p:cNvSpPr>
          <p:nvPr>
            <p:ph type="title"/>
          </p:nvPr>
        </p:nvSpPr>
        <p:spPr>
          <a:xfrm>
            <a:off x="250825" y="44450"/>
            <a:ext cx="8015288" cy="914400"/>
          </a:xfrm>
        </p:spPr>
        <p:txBody>
          <a:bodyPr anchor="ctr" anchorCtr="0"/>
          <a:lstStyle/>
          <a:p>
            <a:r>
              <a:rPr lang="en-US" altLang="zh-CN" sz="3200" b="1">
                <a:solidFill>
                  <a:schemeClr val="tx1"/>
                </a:solidFill>
                <a:latin typeface="Times New Roman" panose="02020603050405020304" pitchFamily="18" charset="0"/>
                <a:ea typeface="华文中宋" panose="02010600040101010101" pitchFamily="2" charset="-122"/>
              </a:rPr>
              <a:t>   V</a:t>
            </a:r>
            <a:r>
              <a:rPr lang="zh-CN" altLang="en-US" sz="3200" b="1">
                <a:solidFill>
                  <a:schemeClr val="tx1"/>
                </a:solidFill>
                <a:latin typeface="Times New Roman" panose="02020603050405020304" pitchFamily="18" charset="0"/>
                <a:ea typeface="华文中宋" panose="02010600040101010101" pitchFamily="2" charset="-122"/>
              </a:rPr>
              <a:t>形块定位</a:t>
            </a:r>
            <a:endParaRPr lang="zh-CN" altLang="en-US" sz="3200" b="1">
              <a:solidFill>
                <a:schemeClr val="tx1"/>
              </a:solidFill>
              <a:latin typeface="Times New Roman" panose="02020603050405020304" pitchFamily="18" charset="0"/>
              <a:ea typeface="华文中宋" panose="02010600040101010101" pitchFamily="2" charset="-122"/>
            </a:endParaRPr>
          </a:p>
        </p:txBody>
      </p:sp>
      <p:sp>
        <p:nvSpPr>
          <p:cNvPr id="16386" name="矩形 18434"/>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6387" name="矩形 18435"/>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6388" name="矩形 18436"/>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pic>
        <p:nvPicPr>
          <p:cNvPr id="16389" name="内容占位符 18439" descr="4-15"/>
          <p:cNvPicPr>
            <a:picLocks noChangeAspect="1"/>
          </p:cNvPicPr>
          <p:nvPr>
            <p:ph/>
          </p:nvPr>
        </p:nvPicPr>
        <p:blipFill>
          <a:blip r:embed="rId2"/>
          <a:stretch>
            <a:fillRect/>
          </a:stretch>
        </p:blipFill>
        <p:spPr>
          <a:xfrm>
            <a:off x="1042988" y="1168400"/>
            <a:ext cx="6769100" cy="4983163"/>
          </a:xfrm>
          <a:prstGeom prst="rect">
            <a:avLst/>
          </a:prstGeom>
          <a:solidFill>
            <a:srgbClr val="FFFFFF"/>
          </a:solidFill>
          <a:ln w="9525">
            <a:noFill/>
          </a:ln>
        </p:spPr>
      </p:pic>
      <p:sp>
        <p:nvSpPr>
          <p:cNvPr id="16390"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12</a:t>
            </a:fld>
            <a:endParaRPr lang="zh-CN" altLang="en-US" sz="1200">
              <a:latin typeface="Arial Black" panose="020b0a04020102020204"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标题 203780"/>
          <p:cNvSpPr>
            <a:spLocks noGrp="1"/>
          </p:cNvSpPr>
          <p:nvPr>
            <p:ph type="title"/>
          </p:nvPr>
        </p:nvSpPr>
        <p:spPr>
          <a:xfrm>
            <a:off x="250825" y="-6350"/>
            <a:ext cx="8015288" cy="914400"/>
          </a:xfrm>
        </p:spPr>
        <p:txBody>
          <a:bodyPr anchor="ctr" anchorCtr="0"/>
          <a:lstStyle/>
          <a:p>
            <a:r>
              <a:rPr lang="zh-CN" altLang="en-US" sz="3600" b="1">
                <a:solidFill>
                  <a:schemeClr val="tx1"/>
                </a:solidFill>
                <a:latin typeface="华文中宋" panose="02010600040101010101" pitchFamily="2" charset="-122"/>
                <a:ea typeface="华文中宋" panose="02010600040101010101" pitchFamily="2" charset="-122"/>
              </a:rPr>
              <a:t>活动</a:t>
            </a:r>
            <a:r>
              <a:rPr lang="en-US" altLang="zh-CN" sz="3600" b="1">
                <a:solidFill>
                  <a:schemeClr val="tx1"/>
                </a:solidFill>
                <a:latin typeface="华文中宋" panose="02010600040101010101" pitchFamily="2" charset="-122"/>
                <a:ea typeface="华文中宋" panose="02010600040101010101" pitchFamily="2" charset="-122"/>
              </a:rPr>
              <a:t>V</a:t>
            </a:r>
            <a:r>
              <a:rPr lang="zh-CN" altLang="en-US" sz="3600" b="1">
                <a:solidFill>
                  <a:schemeClr val="tx1"/>
                </a:solidFill>
                <a:latin typeface="华文中宋" panose="02010600040101010101" pitchFamily="2" charset="-122"/>
                <a:ea typeface="华文中宋" panose="02010600040101010101" pitchFamily="2" charset="-122"/>
              </a:rPr>
              <a:t>形块的应用</a:t>
            </a:r>
            <a:endParaRPr lang="zh-CN" altLang="en-US" sz="3600" b="1">
              <a:solidFill>
                <a:schemeClr val="tx1"/>
              </a:solidFill>
              <a:latin typeface="华文中宋" panose="02010600040101010101" pitchFamily="2" charset="-122"/>
              <a:ea typeface="华文中宋" panose="02010600040101010101" pitchFamily="2" charset="-122"/>
            </a:endParaRPr>
          </a:p>
        </p:txBody>
      </p:sp>
      <p:graphicFrame>
        <p:nvGraphicFramePr>
          <p:cNvPr id="17410" name="内容占位符 203779"/>
          <p:cNvGraphicFramePr>
            <a:graphicFrameLocks noChangeAspect="1"/>
          </p:cNvGraphicFramePr>
          <p:nvPr>
            <p:ph/>
          </p:nvPr>
        </p:nvGraphicFramePr>
        <p:xfrm>
          <a:off x="569913" y="1484313"/>
          <a:ext cx="7747000" cy="4143375"/>
        </p:xfrm>
        <a:graphic>
          <a:graphicData uri="http://schemas.openxmlformats.org/presentationml/2006/ole">
            <mc:AlternateContent>
              <mc:Choice xmlns:v="urn:schemas-microsoft-com:vml" Requires="v">
                <p:oleObj spid="_x0000_s1044" r:id="rId2" imgW="7287260" imgH="3897630" progId="图像.文件">
                  <p:embed/>
                </p:oleObj>
              </mc:Choice>
              <mc:Fallback>
                <p:oleObj r:id="rId2" imgW="7287260" imgH="3897630" progId="图像.文件">
                  <p:embed/>
                  <p:pic>
                    <p:nvPicPr>
                      <p:cNvPr id="0" name="OLE substitute image"/>
                      <p:cNvPicPr/>
                      <p:nvPr/>
                    </p:nvPicPr>
                    <p:blipFill>
                      <a:blip r:embed="rId3"/>
                      <a:srcRect t="3612" r="1770"/>
                      <a:stretch>
                        <a:fillRect/>
                      </a:stretch>
                    </p:blipFill>
                    <p:spPr>
                      <a:xfrm>
                        <a:off x="569913" y="1484313"/>
                        <a:ext cx="7747000" cy="4143375"/>
                      </a:xfrm>
                      <a:prstGeom prst="rect">
                        <a:avLst/>
                      </a:prstGeom>
                      <a:solidFill>
                        <a:srgbClr val="FFFFFF"/>
                      </a:solidFill>
                      <a:ln w="38100">
                        <a:noFill/>
                        <a:miter/>
                      </a:ln>
                    </p:spPr>
                  </p:pic>
                </p:oleObj>
              </mc:Fallback>
            </mc:AlternateContent>
          </a:graphicData>
        </a:graphic>
      </p:graphicFrame>
      <p:sp>
        <p:nvSpPr>
          <p:cNvPr id="17411"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13</a:t>
            </a:fld>
            <a:endParaRPr lang="zh-CN" altLang="en-US" sz="1200">
              <a:latin typeface="Arial Black" panose="020b0a04020102020204"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标题 19457"/>
          <p:cNvSpPr>
            <a:spLocks noGrp="1"/>
          </p:cNvSpPr>
          <p:nvPr>
            <p:ph type="title"/>
          </p:nvPr>
        </p:nvSpPr>
        <p:spPr>
          <a:xfrm>
            <a:off x="323850" y="44450"/>
            <a:ext cx="8015288" cy="914400"/>
          </a:xfrm>
        </p:spPr>
        <p:txBody>
          <a:bodyPr anchor="ctr" anchorCtr="0"/>
          <a:lstStyle/>
          <a:p>
            <a:r>
              <a:rPr lang="en-US" altLang="zh-CN" sz="3200" b="1">
                <a:solidFill>
                  <a:schemeClr val="tx1"/>
                </a:solidFill>
                <a:ea typeface="华文中宋" panose="02010600040101010101" pitchFamily="2" charset="-122"/>
              </a:rPr>
              <a:t>  </a:t>
            </a:r>
            <a:r>
              <a:rPr lang="zh-CN" altLang="en-US" sz="3200" b="1">
                <a:solidFill>
                  <a:schemeClr val="tx1"/>
                </a:solidFill>
                <a:ea typeface="华文中宋" panose="02010600040101010101" pitchFamily="2" charset="-122"/>
              </a:rPr>
              <a:t>用定位套定位</a:t>
            </a:r>
            <a:endParaRPr lang="zh-CN" altLang="en-US" sz="3200" b="1">
              <a:solidFill>
                <a:schemeClr val="tx1"/>
              </a:solidFill>
              <a:ea typeface="华文中宋" panose="02010600040101010101" pitchFamily="2" charset="-122"/>
            </a:endParaRPr>
          </a:p>
        </p:txBody>
      </p:sp>
      <p:graphicFrame>
        <p:nvGraphicFramePr>
          <p:cNvPr id="18434" name="内容占位符 19459"/>
          <p:cNvGraphicFramePr>
            <a:graphicFrameLocks noChangeAspect="1"/>
          </p:cNvGraphicFramePr>
          <p:nvPr>
            <p:ph sz="quarter"/>
          </p:nvPr>
        </p:nvGraphicFramePr>
        <p:xfrm>
          <a:off x="4714875" y="4797425"/>
          <a:ext cx="1439863" cy="415925"/>
        </p:xfrm>
        <a:graphic>
          <a:graphicData uri="http://schemas.openxmlformats.org/presentationml/2006/ole">
            <mc:AlternateContent>
              <mc:Choice xmlns:v="urn:schemas-microsoft-com:vml" Requires="v">
                <p:oleObj spid="_x0000_s1045" r:id="rId2" imgW="3035300" imgH="876300" progId="Equation.DSMT4">
                  <p:embed/>
                </p:oleObj>
              </mc:Choice>
              <mc:Fallback>
                <p:oleObj r:id="rId2" imgW="3035300" imgH="876300" progId="Equation.DSMT4">
                  <p:embed/>
                  <p:pic>
                    <p:nvPicPr>
                      <p:cNvPr id="0" name="OLE substitute image"/>
                      <p:cNvPicPr/>
                      <p:nvPr/>
                    </p:nvPicPr>
                    <p:blipFill>
                      <a:blip r:embed="rId3"/>
                      <a:stretch>
                        <a:fillRect/>
                      </a:stretch>
                    </p:blipFill>
                    <p:spPr>
                      <a:xfrm>
                        <a:off x="4714875" y="4797425"/>
                        <a:ext cx="1439863" cy="415925"/>
                      </a:xfrm>
                      <a:prstGeom prst="rect">
                        <a:avLst/>
                      </a:prstGeom>
                      <a:noFill/>
                      <a:ln w="38100">
                        <a:noFill/>
                        <a:miter/>
                      </a:ln>
                    </p:spPr>
                  </p:pic>
                </p:oleObj>
              </mc:Fallback>
            </mc:AlternateContent>
          </a:graphicData>
        </a:graphic>
      </p:graphicFrame>
      <p:sp>
        <p:nvSpPr>
          <p:cNvPr id="18435" name="矩形 19460"/>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8436" name="矩形 19461"/>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8437" name="矩形 19462"/>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8438" name="矩形 19463"/>
          <p:cNvSpPr/>
          <p:nvPr/>
        </p:nvSpPr>
        <p:spPr>
          <a:xfrm>
            <a:off x="466725" y="4797425"/>
            <a:ext cx="4535488"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Arial" pitchFamily="34" charset="0"/>
                <a:ea typeface="华文中宋" panose="02010600040101010101" pitchFamily="2" charset="-122"/>
              </a:rPr>
              <a:t>长定位套</a:t>
            </a:r>
            <a:r>
              <a:rPr lang="zh-CN" altLang="en-US" sz="2400" b="1">
                <a:solidFill>
                  <a:srgbClr val="0000FF"/>
                </a:solidFill>
                <a:latin typeface="Arial" pitchFamily="34" charset="0"/>
                <a:ea typeface="华文中宋" panose="02010600040101010101" pitchFamily="2" charset="-122"/>
              </a:rPr>
              <a:t>限制工件四个自由度：</a:t>
            </a:r>
            <a:r>
              <a:rPr lang="zh-CN" altLang="en-US" sz="2400">
                <a:latin typeface="Arial" pitchFamily="34" charset="0"/>
                <a:ea typeface="宋体" panose="02010600030101010101" pitchFamily="2" charset="-122"/>
              </a:rPr>
              <a:t> </a:t>
            </a:r>
            <a:endParaRPr lang="zh-CN" altLang="en-US" sz="2400">
              <a:latin typeface="Arial" pitchFamily="34" charset="0"/>
              <a:ea typeface="宋体" panose="02010600030101010101" pitchFamily="2" charset="-122"/>
            </a:endParaRPr>
          </a:p>
        </p:txBody>
      </p:sp>
      <p:sp>
        <p:nvSpPr>
          <p:cNvPr id="18439" name="矩形 19464"/>
          <p:cNvSpPr/>
          <p:nvPr/>
        </p:nvSpPr>
        <p:spPr>
          <a:xfrm>
            <a:off x="466725" y="5300663"/>
            <a:ext cx="4535488"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Arial" pitchFamily="34" charset="0"/>
                <a:ea typeface="华文中宋" panose="02010600040101010101" pitchFamily="2" charset="-122"/>
              </a:rPr>
              <a:t>短定位套</a:t>
            </a:r>
            <a:r>
              <a:rPr lang="zh-CN" altLang="en-US" sz="2400" b="1">
                <a:solidFill>
                  <a:srgbClr val="0000FF"/>
                </a:solidFill>
                <a:latin typeface="Arial" pitchFamily="34" charset="0"/>
                <a:ea typeface="华文中宋" panose="02010600040101010101" pitchFamily="2" charset="-122"/>
              </a:rPr>
              <a:t>限制工件二个自由度： </a:t>
            </a:r>
            <a:endParaRPr lang="zh-CN" altLang="en-US" sz="2400" b="1">
              <a:solidFill>
                <a:srgbClr val="0000FF"/>
              </a:solidFill>
              <a:latin typeface="Arial" pitchFamily="34" charset="0"/>
              <a:ea typeface="华文中宋" panose="02010600040101010101" pitchFamily="2" charset="-122"/>
            </a:endParaRPr>
          </a:p>
        </p:txBody>
      </p:sp>
      <p:pic>
        <p:nvPicPr>
          <p:cNvPr id="18440" name="图片 19465" descr="定位套定位"/>
          <p:cNvPicPr>
            <a:picLocks noChangeAspect="1"/>
          </p:cNvPicPr>
          <p:nvPr/>
        </p:nvPicPr>
        <p:blipFill>
          <a:blip r:embed="rId4"/>
          <a:stretch>
            <a:fillRect/>
          </a:stretch>
        </p:blipFill>
        <p:spPr>
          <a:xfrm>
            <a:off x="971550" y="1628775"/>
            <a:ext cx="5688013" cy="2997200"/>
          </a:xfrm>
          <a:prstGeom prst="rect">
            <a:avLst/>
          </a:prstGeom>
          <a:noFill/>
          <a:ln w="9525">
            <a:noFill/>
          </a:ln>
        </p:spPr>
      </p:pic>
      <p:graphicFrame>
        <p:nvGraphicFramePr>
          <p:cNvPr id="18441" name="内容占位符 19467"/>
          <p:cNvGraphicFramePr>
            <a:graphicFrameLocks noChangeAspect="1"/>
          </p:cNvGraphicFramePr>
          <p:nvPr>
            <p:ph sz="quarter"/>
          </p:nvPr>
        </p:nvGraphicFramePr>
        <p:xfrm>
          <a:off x="4859338" y="5300663"/>
          <a:ext cx="647700" cy="417512"/>
        </p:xfrm>
        <a:graphic>
          <a:graphicData uri="http://schemas.openxmlformats.org/presentationml/2006/ole">
            <mc:AlternateContent>
              <mc:Choice xmlns:v="urn:schemas-microsoft-com:vml" Requires="v">
                <p:oleObj spid="_x0000_s1046" r:id="rId5" imgW="1358900" imgH="876300" progId="Equation.DSMT4">
                  <p:embed/>
                </p:oleObj>
              </mc:Choice>
              <mc:Fallback>
                <p:oleObj r:id="rId5" imgW="1358900" imgH="876300" progId="Equation.DSMT4">
                  <p:embed/>
                  <p:pic>
                    <p:nvPicPr>
                      <p:cNvPr id="0" name="OLE substitute image"/>
                      <p:cNvPicPr/>
                      <p:nvPr/>
                    </p:nvPicPr>
                    <p:blipFill>
                      <a:blip r:embed="rId6"/>
                      <a:stretch>
                        <a:fillRect/>
                      </a:stretch>
                    </p:blipFill>
                    <p:spPr>
                      <a:xfrm>
                        <a:off x="4859338" y="5300663"/>
                        <a:ext cx="647700" cy="417512"/>
                      </a:xfrm>
                      <a:prstGeom prst="rect">
                        <a:avLst/>
                      </a:prstGeom>
                      <a:noFill/>
                      <a:ln w="38100">
                        <a:noFill/>
                        <a:miter/>
                      </a:ln>
                    </p:spPr>
                  </p:pic>
                </p:oleObj>
              </mc:Fallback>
            </mc:AlternateContent>
          </a:graphicData>
        </a:graphic>
      </p:graphicFrame>
      <p:sp>
        <p:nvSpPr>
          <p:cNvPr id="18442" name="文本框 19468"/>
          <p:cNvSpPr txBox="1"/>
          <p:nvPr/>
        </p:nvSpPr>
        <p:spPr>
          <a:xfrm>
            <a:off x="539750" y="1046163"/>
            <a:ext cx="3671888" cy="457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latin typeface="Arial" pitchFamily="34" charset="0"/>
                <a:ea typeface="宋体" panose="02010600030101010101" pitchFamily="2" charset="-122"/>
              </a:rPr>
              <a:t>定位套限制的自由度：</a:t>
            </a:r>
            <a:endParaRPr lang="zh-CN" altLang="en-US" sz="2400" b="1">
              <a:latin typeface="Arial" pitchFamily="34" charset="0"/>
              <a:ea typeface="宋体" panose="02010600030101010101" pitchFamily="2" charset="-122"/>
            </a:endParaRPr>
          </a:p>
        </p:txBody>
      </p:sp>
      <p:sp>
        <p:nvSpPr>
          <p:cNvPr id="18443"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14</a:t>
            </a:fld>
            <a:endParaRPr lang="zh-CN" altLang="en-US" sz="1200">
              <a:latin typeface="Arial Black" panose="020b0a04020102020204"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标题 81924"/>
          <p:cNvSpPr>
            <a:spLocks noGrp="1"/>
          </p:cNvSpPr>
          <p:nvPr>
            <p:ph type="title"/>
          </p:nvPr>
        </p:nvSpPr>
        <p:spPr>
          <a:xfrm>
            <a:off x="323850" y="44450"/>
            <a:ext cx="8015288" cy="914400"/>
          </a:xfrm>
        </p:spPr>
        <p:txBody>
          <a:bodyPr anchor="ctr" anchorCtr="0"/>
          <a:lstStyle/>
          <a:p>
            <a:r>
              <a:rPr lang="en-US" altLang="zh-CN" sz="3200" b="1">
                <a:solidFill>
                  <a:schemeClr val="tx1"/>
                </a:solidFill>
                <a:ea typeface="华文中宋" panose="02010600040101010101" pitchFamily="2" charset="-122"/>
              </a:rPr>
              <a:t> </a:t>
            </a:r>
            <a:r>
              <a:rPr lang="zh-CN" altLang="en-US" sz="3200" b="1">
                <a:solidFill>
                  <a:schemeClr val="tx1"/>
                </a:solidFill>
                <a:ea typeface="华文中宋" panose="02010600040101010101" pitchFamily="2" charset="-122"/>
              </a:rPr>
              <a:t>半圆定位座</a:t>
            </a:r>
            <a:endParaRPr lang="zh-CN" altLang="en-US" sz="3200" b="1">
              <a:solidFill>
                <a:schemeClr val="tx1"/>
              </a:solidFill>
              <a:ea typeface="华文中宋" panose="02010600040101010101" pitchFamily="2" charset="-122"/>
            </a:endParaRPr>
          </a:p>
        </p:txBody>
      </p:sp>
      <p:sp>
        <p:nvSpPr>
          <p:cNvPr id="19458" name="文本占位符 81922"/>
          <p:cNvSpPr/>
          <p:nvPr>
            <p:ph type="body" sz="half" idx="1"/>
          </p:nvPr>
        </p:nvSpPr>
        <p:spPr>
          <a:xfrm>
            <a:off x="609600" y="1412875"/>
            <a:ext cx="7923213" cy="4606925"/>
          </a:xfrm>
          <a:prstGeom prst="rect">
            <a:avLst/>
          </a:prstGeom>
          <a:solidFill>
            <a:srgbClr val="FFFFFF"/>
          </a:solidFill>
          <a:ln>
            <a:solidFill>
              <a:srgbClr val="000000"/>
            </a:solidFill>
            <a:miter/>
          </a:ln>
        </p:spPr>
        <p:txBody>
          <a:bodyPr anchor="t" anchorCtr="0"/>
          <a:lstStyle/>
          <a:p>
            <a:pPr>
              <a:buClr>
                <a:schemeClr val="hlink"/>
              </a:buClr>
              <a:buSzPct val="80000"/>
              <a:buFont typeface="Wingdings" panose="05000000000000000000" pitchFamily="2" charset="2"/>
              <a:buNone/>
            </a:pPr>
            <a:r>
              <a:rPr lang="zh-CN" altLang="en-US" sz="2400" b="1">
                <a:ea typeface="华文中宋" panose="02010600040101010101" pitchFamily="2" charset="-122"/>
              </a:rPr>
              <a:t>常用于大型工件的定位，其定位原理与定位套相同。</a:t>
            </a:r>
            <a:endParaRPr lang="zh-CN" altLang="en-US" sz="2400" b="1">
              <a:ea typeface="华文中宋" panose="02010600040101010101" pitchFamily="2" charset="-122"/>
            </a:endParaRPr>
          </a:p>
        </p:txBody>
      </p:sp>
      <p:pic>
        <p:nvPicPr>
          <p:cNvPr id="19459" name="内容占位符 81923" descr="4-17"/>
          <p:cNvPicPr>
            <a:picLocks noChangeAspect="1"/>
          </p:cNvPicPr>
          <p:nvPr>
            <p:ph sz="half"/>
          </p:nvPr>
        </p:nvPicPr>
        <p:blipFill>
          <a:blip r:embed="rId2"/>
          <a:stretch>
            <a:fillRect/>
          </a:stretch>
        </p:blipFill>
        <p:spPr>
          <a:xfrm>
            <a:off x="1403350" y="2205038"/>
            <a:ext cx="6481763" cy="3670300"/>
          </a:xfrm>
          <a:prstGeom prst="rect">
            <a:avLst/>
          </a:prstGeom>
          <a:solidFill>
            <a:srgbClr val="FFFFFF"/>
          </a:solidFill>
          <a:ln w="9525">
            <a:noFill/>
          </a:ln>
        </p:spPr>
      </p:pic>
      <p:sp>
        <p:nvSpPr>
          <p:cNvPr id="19460"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15</a:t>
            </a:fld>
            <a:endParaRPr lang="zh-CN" altLang="en-US" sz="1200">
              <a:latin typeface="Arial Black" panose="020b0a04020102020204"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标题 20481"/>
          <p:cNvSpPr>
            <a:spLocks noGrp="1"/>
          </p:cNvSpPr>
          <p:nvPr>
            <p:ph type="title"/>
          </p:nvPr>
        </p:nvSpPr>
        <p:spPr>
          <a:xfrm>
            <a:off x="323850" y="44450"/>
            <a:ext cx="8015288" cy="914400"/>
          </a:xfrm>
        </p:spPr>
        <p:txBody>
          <a:bodyPr anchor="ctr" anchorCtr="0"/>
          <a:lstStyle/>
          <a:p>
            <a:r>
              <a:rPr lang="en-US" altLang="zh-CN" sz="3200" b="1">
                <a:solidFill>
                  <a:schemeClr val="tx1"/>
                </a:solidFill>
                <a:latin typeface="Times New Roman" panose="02020603050405020304" pitchFamily="18" charset="0"/>
                <a:ea typeface="华文中宋" panose="02010600040101010101" pitchFamily="2" charset="-122"/>
              </a:rPr>
              <a:t>  </a:t>
            </a:r>
            <a:r>
              <a:rPr lang="zh-CN" altLang="en-US" sz="3200" b="1">
                <a:solidFill>
                  <a:schemeClr val="tx1"/>
                </a:solidFill>
                <a:latin typeface="Times New Roman" panose="02020603050405020304" pitchFamily="18" charset="0"/>
                <a:ea typeface="华文中宋" panose="02010600040101010101" pitchFamily="2" charset="-122"/>
              </a:rPr>
              <a:t>三爪卡盘</a:t>
            </a:r>
            <a:endParaRPr lang="zh-CN" altLang="en-US" sz="3200" b="1">
              <a:solidFill>
                <a:schemeClr val="tx1"/>
              </a:solidFill>
              <a:latin typeface="Times New Roman" panose="02020603050405020304" pitchFamily="18" charset="0"/>
              <a:ea typeface="华文中宋" panose="02010600040101010101" pitchFamily="2" charset="-122"/>
            </a:endParaRPr>
          </a:p>
        </p:txBody>
      </p:sp>
      <p:sp>
        <p:nvSpPr>
          <p:cNvPr id="20483" name="文本占位符 20482"/>
          <p:cNvSpPr/>
          <p:nvPr>
            <p:ph type="body" sz="half" idx="1"/>
          </p:nvPr>
        </p:nvSpPr>
        <p:spPr>
          <a:xfrm>
            <a:off x="468313" y="908050"/>
            <a:ext cx="7923212" cy="4419600"/>
          </a:xfrm>
          <a:prstGeom prst="rect">
            <a:avLst/>
          </a:prstGeom>
          <a:solidFill>
            <a:srgbClr val="FFFFFF"/>
          </a:solidFill>
          <a:ln>
            <a:solidFill>
              <a:srgbClr val="000000"/>
            </a:solidFill>
            <a:miter/>
          </a:ln>
        </p:spPr>
        <p:txBody>
          <a:bodyPr anchor="t" anchorCtr="0"/>
          <a:lstStyle/>
          <a:p>
            <a:pPr marL="533400" indent="-533400">
              <a:buClr>
                <a:srgbClr val="FA0C06"/>
              </a:buClr>
              <a:buSzPct val="120000"/>
              <a:buFont typeface="Wingdings" panose="05000000000000000000" pitchFamily="2" charset="2"/>
              <a:buChar char="Ø"/>
            </a:pPr>
            <a:r>
              <a:rPr lang="zh-CN" altLang="en-US" sz="2400" b="1">
                <a:ea typeface="华文中宋" panose="02010600040101010101" pitchFamily="2" charset="-122"/>
              </a:rPr>
              <a:t>用三爪卡盘定位的定位分析，</a:t>
            </a:r>
            <a:r>
              <a:rPr lang="zh-CN" altLang="en-US" sz="2400" b="1">
                <a:solidFill>
                  <a:srgbClr val="FF3300"/>
                </a:solidFill>
                <a:ea typeface="华文中宋" panose="02010600040101010101" pitchFamily="2" charset="-122"/>
              </a:rPr>
              <a:t>主要看工件的定位表面与三爪卡盘的相对长度的多少：</a:t>
            </a:r>
            <a:endParaRPr lang="zh-CN" altLang="en-US" sz="2400" b="1">
              <a:solidFill>
                <a:srgbClr val="FF3300"/>
              </a:solidFill>
              <a:ea typeface="华文中宋" panose="02010600040101010101" pitchFamily="2" charset="-122"/>
            </a:endParaRPr>
          </a:p>
          <a:p>
            <a:pPr marL="533400" indent="-533400">
              <a:buClr>
                <a:schemeClr val="hlink"/>
              </a:buClr>
              <a:buSzPct val="80000"/>
              <a:buFont typeface="Wingdings" panose="05000000000000000000" pitchFamily="2" charset="2"/>
              <a:buNone/>
            </a:pPr>
            <a:endParaRPr lang="zh-CN" altLang="en-US" sz="2400" b="1">
              <a:solidFill>
                <a:srgbClr val="FF3300"/>
              </a:solidFill>
              <a:ea typeface="华文中宋" panose="02010600040101010101" pitchFamily="2" charset="-122"/>
            </a:endParaRPr>
          </a:p>
        </p:txBody>
      </p:sp>
      <p:graphicFrame>
        <p:nvGraphicFramePr>
          <p:cNvPr id="2" name="内容占位符 20483"/>
          <p:cNvGraphicFramePr>
            <a:graphicFrameLocks noChangeAspect="1"/>
          </p:cNvGraphicFramePr>
          <p:nvPr>
            <p:ph sz="quarter"/>
          </p:nvPr>
        </p:nvGraphicFramePr>
        <p:xfrm>
          <a:off x="6792913" y="5157788"/>
          <a:ext cx="1595437" cy="481012"/>
        </p:xfrm>
        <a:graphic>
          <a:graphicData uri="http://schemas.openxmlformats.org/presentationml/2006/ole">
            <mc:AlternateContent>
              <mc:Choice xmlns:v="urn:schemas-microsoft-com:vml" Requires="v">
                <p:oleObj spid="_x0000_s1047" r:id="rId2" imgW="2908300" imgH="876300" progId="Equation.DSMT4">
                  <p:embed/>
                </p:oleObj>
              </mc:Choice>
              <mc:Fallback>
                <p:oleObj r:id="rId2" imgW="2908300" imgH="876300" progId="Equation.DSMT4">
                  <p:embed/>
                  <p:pic>
                    <p:nvPicPr>
                      <p:cNvPr id="0" name="OLE substitute image"/>
                      <p:cNvPicPr/>
                      <p:nvPr/>
                    </p:nvPicPr>
                    <p:blipFill>
                      <a:blip r:embed="rId3"/>
                      <a:stretch>
                        <a:fillRect/>
                      </a:stretch>
                    </p:blipFill>
                    <p:spPr>
                      <a:xfrm>
                        <a:off x="6792913" y="5157788"/>
                        <a:ext cx="1595437" cy="481012"/>
                      </a:xfrm>
                      <a:prstGeom prst="rect">
                        <a:avLst/>
                      </a:prstGeom>
                      <a:noFill/>
                      <a:ln w="38100">
                        <a:noFill/>
                        <a:miter/>
                      </a:ln>
                    </p:spPr>
                  </p:pic>
                </p:oleObj>
              </mc:Fallback>
            </mc:AlternateContent>
          </a:graphicData>
        </a:graphic>
      </p:graphicFrame>
      <p:sp>
        <p:nvSpPr>
          <p:cNvPr id="20484" name="矩形 20484"/>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0485" name="矩形 20485"/>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0486" name="矩形 20486"/>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pic>
        <p:nvPicPr>
          <p:cNvPr id="20487" name="图片 20487" descr="三爪卡盘定位"/>
          <p:cNvPicPr>
            <a:picLocks noChangeAspect="1"/>
          </p:cNvPicPr>
          <p:nvPr/>
        </p:nvPicPr>
        <p:blipFill>
          <a:blip r:embed="rId4"/>
          <a:srcRect l="15662" r="16008"/>
          <a:stretch>
            <a:fillRect/>
          </a:stretch>
        </p:blipFill>
        <p:spPr>
          <a:xfrm>
            <a:off x="1187450" y="1844675"/>
            <a:ext cx="4392613" cy="2976563"/>
          </a:xfrm>
          <a:prstGeom prst="rect">
            <a:avLst/>
          </a:prstGeom>
          <a:noFill/>
          <a:ln w="9525">
            <a:noFill/>
          </a:ln>
        </p:spPr>
      </p:pic>
      <p:sp>
        <p:nvSpPr>
          <p:cNvPr id="20488" name="文本框 20488"/>
          <p:cNvSpPr txBox="1"/>
          <p:nvPr/>
        </p:nvSpPr>
        <p:spPr>
          <a:xfrm>
            <a:off x="250825" y="5229225"/>
            <a:ext cx="6364288" cy="82232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latin typeface="Arial" pitchFamily="34" charset="0"/>
                <a:ea typeface="华文中宋" panose="02010600040101010101" pitchFamily="2" charset="-122"/>
              </a:rPr>
              <a:t>当相对夹持长度长时，限制工件四个自由度： </a:t>
            </a:r>
            <a:endParaRPr lang="zh-CN" altLang="en-US" sz="2400" b="1">
              <a:solidFill>
                <a:srgbClr val="0000FF"/>
              </a:solidFill>
              <a:latin typeface="Arial" pitchFamily="34" charset="0"/>
              <a:ea typeface="华文中宋" panose="02010600040101010101" pitchFamily="2" charset="-122"/>
            </a:endParaRPr>
          </a:p>
          <a:p>
            <a:r>
              <a:rPr lang="zh-CN" altLang="en-US" sz="2400" b="1">
                <a:solidFill>
                  <a:srgbClr val="0000FF"/>
                </a:solidFill>
                <a:latin typeface="Arial" pitchFamily="34" charset="0"/>
                <a:ea typeface="华文中宋" panose="02010600040101010101" pitchFamily="2" charset="-122"/>
              </a:rPr>
              <a:t>当相对夹持长度短时，限制工件二个自由度：</a:t>
            </a:r>
            <a:endParaRPr lang="zh-CN" altLang="en-US" sz="2400" b="1">
              <a:solidFill>
                <a:srgbClr val="0000FF"/>
              </a:solidFill>
              <a:latin typeface="Arial" pitchFamily="34" charset="0"/>
              <a:ea typeface="华文中宋" panose="02010600040101010101" pitchFamily="2" charset="-122"/>
            </a:endParaRPr>
          </a:p>
        </p:txBody>
      </p:sp>
      <p:graphicFrame>
        <p:nvGraphicFramePr>
          <p:cNvPr id="20489" name="内容占位符 20489"/>
          <p:cNvGraphicFramePr>
            <a:graphicFrameLocks noChangeAspect="1"/>
          </p:cNvGraphicFramePr>
          <p:nvPr>
            <p:ph sz="quarter"/>
          </p:nvPr>
        </p:nvGraphicFramePr>
        <p:xfrm>
          <a:off x="7081838" y="5589588"/>
          <a:ext cx="647700" cy="438150"/>
        </p:xfrm>
        <a:graphic>
          <a:graphicData uri="http://schemas.openxmlformats.org/presentationml/2006/ole">
            <mc:AlternateContent>
              <mc:Choice xmlns:v="urn:schemas-microsoft-com:vml" Requires="v">
                <p:oleObj spid="_x0000_s1048" r:id="rId5" imgW="1295400" imgH="876300" progId="Equation.DSMT4">
                  <p:embed/>
                </p:oleObj>
              </mc:Choice>
              <mc:Fallback>
                <p:oleObj r:id="rId5" imgW="1295400" imgH="876300" progId="Equation.DSMT4">
                  <p:embed/>
                  <p:pic>
                    <p:nvPicPr>
                      <p:cNvPr id="0" name="OLE substitute image"/>
                      <p:cNvPicPr/>
                      <p:nvPr/>
                    </p:nvPicPr>
                    <p:blipFill>
                      <a:blip r:embed="rId6"/>
                      <a:stretch>
                        <a:fillRect/>
                      </a:stretch>
                    </p:blipFill>
                    <p:spPr>
                      <a:xfrm>
                        <a:off x="7081838" y="5589588"/>
                        <a:ext cx="647700" cy="438150"/>
                      </a:xfrm>
                      <a:prstGeom prst="rect">
                        <a:avLst/>
                      </a:prstGeom>
                      <a:noFill/>
                      <a:ln w="38100">
                        <a:noFill/>
                        <a:miter/>
                      </a:ln>
                    </p:spPr>
                  </p:pic>
                </p:oleObj>
              </mc:Fallback>
            </mc:AlternateContent>
          </a:graphicData>
        </a:graphic>
      </p:graphicFrame>
      <p:sp>
        <p:nvSpPr>
          <p:cNvPr id="20490" name="文本框 20490"/>
          <p:cNvSpPr txBox="1"/>
          <p:nvPr/>
        </p:nvSpPr>
        <p:spPr>
          <a:xfrm>
            <a:off x="5651500" y="2347913"/>
            <a:ext cx="2160588" cy="1441450"/>
          </a:xfrm>
          <a:prstGeom prst="rect">
            <a:avLst/>
          </a:prstGeom>
          <a:solidFill>
            <a:srgbClr val="FFFFFF"/>
          </a:solidFill>
          <a:ln w="9525" cap="flat" cmpd="sng">
            <a:solidFill>
              <a:srgbClr val="FFFFFF"/>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a:latin typeface="Times New Roman" panose="02020603050405020304" pitchFamily="18" charset="0"/>
                <a:ea typeface="华文中宋" panose="02010600040101010101" pitchFamily="2" charset="-122"/>
              </a:rPr>
              <a:t> </a:t>
            </a:r>
            <a:r>
              <a:rPr lang="zh-CN" altLang="en-US">
                <a:latin typeface="Times New Roman" panose="02020603050405020304" pitchFamily="18" charset="0"/>
                <a:ea typeface="华文中宋" panose="02010600040101010101" pitchFamily="2" charset="-122"/>
              </a:rPr>
              <a:t>生产中常采用在三爪与工件之间设置一钢丝圆环，以减少相对夹持长度。  </a:t>
            </a:r>
            <a:endParaRPr lang="zh-CN" altLang="en-US">
              <a:latin typeface="Times New Roman" panose="02020603050405020304" pitchFamily="18" charset="0"/>
              <a:ea typeface="华文中宋" panose="02010600040101010101" pitchFamily="2" charset="-122"/>
            </a:endParaRPr>
          </a:p>
        </p:txBody>
      </p:sp>
      <p:sp>
        <p:nvSpPr>
          <p:cNvPr id="20491"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16</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标题 83969"/>
          <p:cNvSpPr>
            <a:spLocks noGrp="1"/>
          </p:cNvSpPr>
          <p:nvPr>
            <p:ph type="title"/>
          </p:nvPr>
        </p:nvSpPr>
        <p:spPr>
          <a:xfrm>
            <a:off x="323850" y="44450"/>
            <a:ext cx="8015288" cy="914400"/>
          </a:xfrm>
        </p:spPr>
        <p:txBody>
          <a:bodyPr anchor="ctr" anchorCtr="0"/>
          <a:lstStyle/>
          <a:p>
            <a:r>
              <a:rPr lang="zh-CN" altLang="en-US" sz="3200" b="1">
                <a:solidFill>
                  <a:schemeClr val="tx1"/>
                </a:solidFill>
                <a:ea typeface="华文中宋" panose="02010600040101010101" pitchFamily="2" charset="-122"/>
              </a:rPr>
              <a:t>以工件内孔定位</a:t>
            </a:r>
            <a:endParaRPr lang="zh-CN" altLang="en-US" sz="3200" b="1">
              <a:solidFill>
                <a:schemeClr val="tx1"/>
              </a:solidFill>
              <a:ea typeface="华文中宋" panose="02010600040101010101" pitchFamily="2" charset="-122"/>
            </a:endParaRPr>
          </a:p>
        </p:txBody>
      </p:sp>
      <p:sp>
        <p:nvSpPr>
          <p:cNvPr id="21506" name="文本占位符 83970"/>
          <p:cNvSpPr/>
          <p:nvPr>
            <p:ph type="body" sz="half" idx="1"/>
          </p:nvPr>
        </p:nvSpPr>
        <p:spPr>
          <a:xfrm>
            <a:off x="539750" y="1125538"/>
            <a:ext cx="7994650" cy="4606925"/>
          </a:xfrm>
          <a:prstGeom prst="rect">
            <a:avLst/>
          </a:prstGeom>
          <a:solidFill>
            <a:srgbClr val="FFFFFF"/>
          </a:solidFill>
          <a:ln>
            <a:solidFill>
              <a:srgbClr val="000000"/>
            </a:solidFill>
            <a:miter/>
          </a:ln>
        </p:spPr>
        <p:txBody>
          <a:bodyPr anchor="t" anchorCtr="0"/>
          <a:lstStyle/>
          <a:p>
            <a:pPr>
              <a:buClr>
                <a:schemeClr val="hlink"/>
              </a:buClr>
              <a:buSzPct val="80000"/>
              <a:buFont typeface="Wingdings" panose="05000000000000000000" pitchFamily="2" charset="2"/>
              <a:buNone/>
            </a:pPr>
            <a:r>
              <a:rPr lang="zh-CN" altLang="en-US" sz="2800">
                <a:solidFill>
                  <a:srgbClr val="1328ED"/>
                </a:solidFill>
                <a:ea typeface="华文中宋" panose="02010600040101010101" pitchFamily="2" charset="-122"/>
              </a:rPr>
              <a:t>定位销</a:t>
            </a:r>
            <a:endParaRPr lang="zh-CN" altLang="en-US" sz="2800">
              <a:solidFill>
                <a:srgbClr val="1328ED"/>
              </a:solidFill>
              <a:ea typeface="华文中宋" panose="02010600040101010101" pitchFamily="2" charset="-122"/>
            </a:endParaRPr>
          </a:p>
          <a:p>
            <a:pPr>
              <a:spcBef>
                <a:spcPct val="50000"/>
              </a:spcBef>
              <a:buClrTx/>
              <a:buSzTx/>
              <a:buFont typeface="Wingdings" panose="05000000000000000000" pitchFamily="2" charset="2"/>
              <a:buNone/>
            </a:pPr>
            <a:r>
              <a:rPr lang="zh-CN" altLang="en-US" sz="2000" b="1">
                <a:solidFill>
                  <a:srgbClr val="110000"/>
                </a:solidFill>
              </a:rPr>
              <a:t>分固定式和可换式，圆柱销和菱形销</a:t>
            </a:r>
            <a:endParaRPr lang="zh-CN" altLang="en-US" sz="2000" b="1">
              <a:solidFill>
                <a:srgbClr val="110000"/>
              </a:solidFill>
            </a:endParaRPr>
          </a:p>
          <a:p>
            <a:pPr>
              <a:buClr>
                <a:schemeClr val="hlink"/>
              </a:buClr>
              <a:buSzPct val="80000"/>
              <a:buFont typeface="Wingdings" panose="05000000000000000000" pitchFamily="2" charset="2"/>
              <a:buNone/>
            </a:pPr>
            <a:endParaRPr lang="zh-CN" altLang="en-US" sz="2800">
              <a:ea typeface="华文中宋" panose="02010600040101010101" pitchFamily="2" charset="-122"/>
            </a:endParaRPr>
          </a:p>
        </p:txBody>
      </p:sp>
      <p:pic>
        <p:nvPicPr>
          <p:cNvPr id="21507" name="内容占位符 83971" descr="4-12"/>
          <p:cNvPicPr>
            <a:picLocks noChangeAspect="1"/>
          </p:cNvPicPr>
          <p:nvPr>
            <p:ph sz="half"/>
          </p:nvPr>
        </p:nvPicPr>
        <p:blipFill>
          <a:blip r:embed="rId2"/>
          <a:stretch>
            <a:fillRect/>
          </a:stretch>
        </p:blipFill>
        <p:spPr>
          <a:xfrm>
            <a:off x="901700" y="2349500"/>
            <a:ext cx="7200900" cy="3516313"/>
          </a:xfrm>
          <a:prstGeom prst="rect">
            <a:avLst/>
          </a:prstGeom>
          <a:solidFill>
            <a:srgbClr val="FFFFFF"/>
          </a:solidFill>
          <a:ln w="9525">
            <a:noFill/>
          </a:ln>
        </p:spPr>
      </p:pic>
      <p:sp>
        <p:nvSpPr>
          <p:cNvPr id="21508"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17</a:t>
            </a:fld>
            <a:endParaRPr lang="zh-CN" altLang="en-US" sz="1200">
              <a:latin typeface="Arial Black" panose="020b0a04020102020204"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标题 21505"/>
          <p:cNvSpPr>
            <a:spLocks noGrp="1"/>
          </p:cNvSpPr>
          <p:nvPr>
            <p:ph type="title"/>
          </p:nvPr>
        </p:nvSpPr>
        <p:spPr>
          <a:xfrm>
            <a:off x="323850" y="44450"/>
            <a:ext cx="8015288" cy="914400"/>
          </a:xfrm>
        </p:spPr>
        <p:txBody>
          <a:bodyPr anchor="ctr" anchorCtr="0"/>
          <a:lstStyle/>
          <a:p>
            <a:r>
              <a:rPr lang="en-US" altLang="zh-CN" sz="3200">
                <a:solidFill>
                  <a:schemeClr val="tx1"/>
                </a:solidFill>
                <a:ea typeface="华文中宋" panose="02010600040101010101" pitchFamily="2" charset="-122"/>
              </a:rPr>
              <a:t>   </a:t>
            </a:r>
            <a:r>
              <a:rPr lang="zh-CN" altLang="en-US" sz="3200">
                <a:solidFill>
                  <a:schemeClr val="tx1"/>
                </a:solidFill>
                <a:ea typeface="华文中宋" panose="02010600040101010101" pitchFamily="2" charset="-122"/>
              </a:rPr>
              <a:t>定位销定位</a:t>
            </a:r>
            <a:endParaRPr lang="zh-CN" altLang="en-US">
              <a:solidFill>
                <a:schemeClr val="tx1"/>
              </a:solidFill>
              <a:ea typeface="华文中宋" panose="02010600040101010101" pitchFamily="2" charset="-122"/>
            </a:endParaRPr>
          </a:p>
        </p:txBody>
      </p:sp>
      <p:sp>
        <p:nvSpPr>
          <p:cNvPr id="21507" name="文本占位符 21506"/>
          <p:cNvSpPr/>
          <p:nvPr>
            <p:ph type="body" sz="half" idx="1"/>
          </p:nvPr>
        </p:nvSpPr>
        <p:spPr>
          <a:xfrm>
            <a:off x="468313" y="1125538"/>
            <a:ext cx="7994650" cy="4752975"/>
          </a:xfrm>
          <a:prstGeom prst="rect">
            <a:avLst/>
          </a:prstGeom>
          <a:solidFill>
            <a:srgbClr val="FFFFFF"/>
          </a:solidFill>
          <a:ln>
            <a:solidFill>
              <a:srgbClr val="000000"/>
            </a:solidFill>
            <a:miter/>
          </a:ln>
        </p:spPr>
        <p:txBody>
          <a:bodyPr anchor="t" anchorCtr="0"/>
          <a:lstStyle/>
          <a:p>
            <a:pPr marL="533400" indent="-533400">
              <a:buClr>
                <a:schemeClr val="hlink"/>
              </a:buClr>
              <a:buSzPct val="150000"/>
              <a:buFont typeface="Wingdings" panose="05000000000000000000" pitchFamily="2" charset="2"/>
              <a:buNone/>
            </a:pPr>
            <a:r>
              <a:rPr lang="en-US" altLang="zh-CN" sz="2400" b="1">
                <a:ea typeface="华文中宋" panose="02010600040101010101" pitchFamily="2" charset="-122"/>
              </a:rPr>
              <a:t>   </a:t>
            </a:r>
            <a:r>
              <a:rPr lang="zh-CN" altLang="en-US" sz="2400" b="1">
                <a:ea typeface="华文中宋" panose="02010600040101010101" pitchFamily="2" charset="-122"/>
              </a:rPr>
              <a:t>定位銷定位限制的自由度：</a:t>
            </a:r>
            <a:endParaRPr lang="zh-CN" altLang="en-US" sz="2400" b="1">
              <a:ea typeface="华文中宋" panose="02010600040101010101" pitchFamily="2" charset="-122"/>
            </a:endParaRPr>
          </a:p>
        </p:txBody>
      </p:sp>
      <p:graphicFrame>
        <p:nvGraphicFramePr>
          <p:cNvPr id="22531" name="内容占位符 21507"/>
          <p:cNvGraphicFramePr>
            <a:graphicFrameLocks noChangeAspect="1"/>
          </p:cNvGraphicFramePr>
          <p:nvPr>
            <p:ph sz="quarter"/>
          </p:nvPr>
        </p:nvGraphicFramePr>
        <p:xfrm>
          <a:off x="5437188" y="4941888"/>
          <a:ext cx="720725" cy="487362"/>
        </p:xfrm>
        <a:graphic>
          <a:graphicData uri="http://schemas.openxmlformats.org/presentationml/2006/ole">
            <mc:AlternateContent>
              <mc:Choice xmlns:v="urn:schemas-microsoft-com:vml" Requires="v">
                <p:oleObj spid="_x0000_s1049" r:id="rId2" imgW="1295400" imgH="876300" progId="Equation.DSMT4">
                  <p:embed/>
                </p:oleObj>
              </mc:Choice>
              <mc:Fallback>
                <p:oleObj r:id="rId2" imgW="1295400" imgH="876300" progId="Equation.DSMT4">
                  <p:embed/>
                  <p:pic>
                    <p:nvPicPr>
                      <p:cNvPr id="0" name="OLE substitute image"/>
                      <p:cNvPicPr/>
                      <p:nvPr/>
                    </p:nvPicPr>
                    <p:blipFill>
                      <a:blip r:embed="rId3"/>
                      <a:stretch>
                        <a:fillRect/>
                      </a:stretch>
                    </p:blipFill>
                    <p:spPr>
                      <a:xfrm>
                        <a:off x="5437188" y="4941888"/>
                        <a:ext cx="720725" cy="487362"/>
                      </a:xfrm>
                      <a:prstGeom prst="rect">
                        <a:avLst/>
                      </a:prstGeom>
                      <a:noFill/>
                      <a:ln w="38100">
                        <a:noFill/>
                        <a:miter/>
                      </a:ln>
                    </p:spPr>
                  </p:pic>
                </p:oleObj>
              </mc:Fallback>
            </mc:AlternateContent>
          </a:graphicData>
        </a:graphic>
      </p:graphicFrame>
      <p:sp>
        <p:nvSpPr>
          <p:cNvPr id="22532" name="矩形 21508"/>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2533" name="矩形 21509"/>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2534" name="矩形 21510"/>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pic>
        <p:nvPicPr>
          <p:cNvPr id="22535" name="图片 21511" descr="定位销定位"/>
          <p:cNvPicPr>
            <a:picLocks noChangeAspect="1"/>
          </p:cNvPicPr>
          <p:nvPr/>
        </p:nvPicPr>
        <p:blipFill>
          <a:blip r:embed="rId4"/>
          <a:srcRect t="2382" r="2333" b="3970"/>
          <a:stretch>
            <a:fillRect/>
          </a:stretch>
        </p:blipFill>
        <p:spPr>
          <a:xfrm>
            <a:off x="1187450" y="1557338"/>
            <a:ext cx="6048375" cy="2808287"/>
          </a:xfrm>
          <a:prstGeom prst="rect">
            <a:avLst/>
          </a:prstGeom>
          <a:noFill/>
          <a:ln w="9525">
            <a:noFill/>
          </a:ln>
        </p:spPr>
      </p:pic>
      <p:sp>
        <p:nvSpPr>
          <p:cNvPr id="22536" name="文本框 21512"/>
          <p:cNvSpPr txBox="1"/>
          <p:nvPr/>
        </p:nvSpPr>
        <p:spPr>
          <a:xfrm>
            <a:off x="684213" y="4894263"/>
            <a:ext cx="4840287" cy="10414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2400" b="1">
                <a:solidFill>
                  <a:srgbClr val="0000FF"/>
                </a:solidFill>
                <a:latin typeface="Arial" pitchFamily="34" charset="0"/>
                <a:ea typeface="华文中宋" panose="02010600040101010101" pitchFamily="2" charset="-122"/>
              </a:rPr>
              <a:t>短銷定位仅限制工件二个自由度： </a:t>
            </a:r>
            <a:endParaRPr lang="zh-CN" altLang="en-US" sz="2400" b="1">
              <a:solidFill>
                <a:srgbClr val="0000FF"/>
              </a:solidFill>
              <a:latin typeface="Arial" pitchFamily="34" charset="0"/>
              <a:ea typeface="华文中宋" panose="02010600040101010101" pitchFamily="2" charset="-122"/>
            </a:endParaRPr>
          </a:p>
          <a:p>
            <a:pPr>
              <a:lnSpc>
                <a:spcPct val="130000"/>
              </a:lnSpc>
            </a:pPr>
            <a:r>
              <a:rPr lang="zh-CN" altLang="en-US" sz="2400" b="1">
                <a:solidFill>
                  <a:srgbClr val="0000FF"/>
                </a:solidFill>
                <a:latin typeface="Arial" pitchFamily="34" charset="0"/>
                <a:ea typeface="华文中宋" panose="02010600040101010101" pitchFamily="2" charset="-122"/>
              </a:rPr>
              <a:t>长銷定位限制工件四个自由度：</a:t>
            </a:r>
            <a:endParaRPr lang="zh-CN" altLang="en-US" sz="2400" b="1">
              <a:solidFill>
                <a:srgbClr val="0000FF"/>
              </a:solidFill>
              <a:latin typeface="Arial" pitchFamily="34" charset="0"/>
              <a:ea typeface="华文中宋" panose="02010600040101010101" pitchFamily="2" charset="-122"/>
            </a:endParaRPr>
          </a:p>
        </p:txBody>
      </p:sp>
      <p:graphicFrame>
        <p:nvGraphicFramePr>
          <p:cNvPr id="22537" name="内容占位符 21513"/>
          <p:cNvGraphicFramePr>
            <a:graphicFrameLocks noChangeAspect="1"/>
          </p:cNvGraphicFramePr>
          <p:nvPr>
            <p:ph sz="quarter"/>
          </p:nvPr>
        </p:nvGraphicFramePr>
        <p:xfrm>
          <a:off x="5292725" y="5446713"/>
          <a:ext cx="1512888" cy="455612"/>
        </p:xfrm>
        <a:graphic>
          <a:graphicData uri="http://schemas.openxmlformats.org/presentationml/2006/ole">
            <mc:AlternateContent>
              <mc:Choice xmlns:v="urn:schemas-microsoft-com:vml" Requires="v">
                <p:oleObj spid="_x0000_s1050" r:id="rId5" imgW="2908300" imgH="876300" progId="Equation.DSMT4">
                  <p:embed/>
                </p:oleObj>
              </mc:Choice>
              <mc:Fallback>
                <p:oleObj r:id="rId5" imgW="2908300" imgH="876300" progId="Equation.DSMT4">
                  <p:embed/>
                  <p:pic>
                    <p:nvPicPr>
                      <p:cNvPr id="0" name="OLE substitute image"/>
                      <p:cNvPicPr/>
                      <p:nvPr/>
                    </p:nvPicPr>
                    <p:blipFill>
                      <a:blip r:embed="rId6"/>
                      <a:stretch>
                        <a:fillRect/>
                      </a:stretch>
                    </p:blipFill>
                    <p:spPr>
                      <a:xfrm>
                        <a:off x="5292725" y="5446713"/>
                        <a:ext cx="1512888" cy="455612"/>
                      </a:xfrm>
                      <a:prstGeom prst="rect">
                        <a:avLst/>
                      </a:prstGeom>
                      <a:noFill/>
                      <a:ln w="38100">
                        <a:noFill/>
                        <a:miter/>
                      </a:ln>
                    </p:spPr>
                  </p:pic>
                </p:oleObj>
              </mc:Fallback>
            </mc:AlternateContent>
          </a:graphicData>
        </a:graphic>
      </p:graphicFrame>
      <p:sp>
        <p:nvSpPr>
          <p:cNvPr id="22538" name="文本框 21515"/>
          <p:cNvSpPr txBox="1"/>
          <p:nvPr/>
        </p:nvSpPr>
        <p:spPr>
          <a:xfrm>
            <a:off x="2411413" y="4221163"/>
            <a:ext cx="3960812" cy="36671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ea typeface="宋体" panose="02010600030101010101" pitchFamily="2" charset="-122"/>
              </a:rPr>
              <a:t>图</a:t>
            </a:r>
            <a:r>
              <a:rPr lang="en-US" altLang="zh-CN" b="1">
                <a:latin typeface="Arial" pitchFamily="34" charset="0"/>
                <a:ea typeface="宋体" panose="02010600030101010101" pitchFamily="2" charset="-122"/>
              </a:rPr>
              <a:t>2</a:t>
            </a:r>
            <a:r>
              <a:rPr lang="zh-CN" altLang="en-US" b="1">
                <a:latin typeface="Arial" pitchFamily="34" charset="0"/>
                <a:ea typeface="宋体" panose="02010600030101010101" pitchFamily="2" charset="-122"/>
              </a:rPr>
              <a:t>－</a:t>
            </a:r>
            <a:r>
              <a:rPr lang="en-US" altLang="zh-CN" b="1">
                <a:latin typeface="Arial" pitchFamily="34" charset="0"/>
                <a:ea typeface="宋体" panose="02010600030101010101" pitchFamily="2" charset="-122"/>
              </a:rPr>
              <a:t>28 </a:t>
            </a:r>
            <a:r>
              <a:rPr lang="zh-CN" altLang="en-US" b="1">
                <a:latin typeface="Arial" pitchFamily="34" charset="0"/>
                <a:ea typeface="宋体" panose="02010600030101010101" pitchFamily="2" charset="-122"/>
              </a:rPr>
              <a:t>定位销定位</a:t>
            </a:r>
            <a:r>
              <a:rPr lang="zh-CN" altLang="en-US">
                <a:latin typeface="Arial" pitchFamily="34" charset="0"/>
                <a:ea typeface="宋体" panose="02010600030101010101" pitchFamily="2" charset="-122"/>
              </a:rPr>
              <a:t>  </a:t>
            </a:r>
            <a:endParaRPr lang="zh-CN" altLang="en-US">
              <a:latin typeface="Arial" pitchFamily="34" charset="0"/>
              <a:ea typeface="宋体" panose="02010600030101010101" pitchFamily="2" charset="-122"/>
            </a:endParaRPr>
          </a:p>
        </p:txBody>
      </p:sp>
      <p:sp>
        <p:nvSpPr>
          <p:cNvPr id="22539"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18</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标题 86020"/>
          <p:cNvSpPr>
            <a:spLocks noGrp="1"/>
          </p:cNvSpPr>
          <p:nvPr>
            <p:ph type="title"/>
          </p:nvPr>
        </p:nvSpPr>
        <p:spPr>
          <a:xfrm>
            <a:off x="323850" y="44450"/>
            <a:ext cx="8015288" cy="914400"/>
          </a:xfrm>
        </p:spPr>
        <p:txBody>
          <a:bodyPr anchor="ctr" anchorCtr="0"/>
          <a:lstStyle/>
          <a:p>
            <a:r>
              <a:rPr lang="zh-CN" altLang="en-US" sz="3200" b="1">
                <a:solidFill>
                  <a:schemeClr val="tx1"/>
                </a:solidFill>
                <a:ea typeface="华文中宋" panose="02010600040101010101" pitchFamily="2" charset="-122"/>
              </a:rPr>
              <a:t>圆锥销</a:t>
            </a:r>
            <a:endParaRPr lang="zh-CN" altLang="en-US" sz="3200" b="1">
              <a:solidFill>
                <a:schemeClr val="tx1"/>
              </a:solidFill>
              <a:ea typeface="华文中宋" panose="02010600040101010101" pitchFamily="2" charset="-122"/>
            </a:endParaRPr>
          </a:p>
        </p:txBody>
      </p:sp>
      <p:sp>
        <p:nvSpPr>
          <p:cNvPr id="23554" name="文本占位符 86018"/>
          <p:cNvSpPr/>
          <p:nvPr>
            <p:ph type="body" sz="half" idx="1"/>
          </p:nvPr>
        </p:nvSpPr>
        <p:spPr>
          <a:xfrm>
            <a:off x="611188" y="1268413"/>
            <a:ext cx="2663825" cy="4419600"/>
          </a:xfrm>
          <a:prstGeom prst="rect">
            <a:avLst/>
          </a:prstGeom>
          <a:solidFill>
            <a:srgbClr val="FFFFFF"/>
          </a:solidFill>
          <a:ln>
            <a:solidFill>
              <a:srgbClr val="000000"/>
            </a:solidFill>
            <a:miter/>
          </a:ln>
        </p:spPr>
        <p:txBody>
          <a:bodyPr anchor="t" anchorCtr="0"/>
          <a:lstStyle/>
          <a:p>
            <a:pPr>
              <a:buClr>
                <a:schemeClr val="hlink"/>
              </a:buClr>
              <a:buSzPct val="80000"/>
              <a:buFont typeface="Wingdings" panose="05000000000000000000" pitchFamily="2" charset="2"/>
              <a:buNone/>
            </a:pPr>
            <a:r>
              <a:rPr lang="en-US" altLang="zh-CN" sz="2400">
                <a:ea typeface="华文中宋" panose="02010600040101010101" pitchFamily="2" charset="-122"/>
              </a:rPr>
              <a:t>         </a:t>
            </a:r>
            <a:r>
              <a:rPr lang="zh-CN" altLang="en-US" sz="2800" b="1">
                <a:ea typeface="华文中宋" panose="02010600040101010101" pitchFamily="2" charset="-122"/>
              </a:rPr>
              <a:t>圆锥销常用于工件孔端的定位，</a:t>
            </a:r>
            <a:r>
              <a:rPr lang="zh-CN" altLang="en-US" sz="2800" b="1">
                <a:solidFill>
                  <a:srgbClr val="FF3300"/>
                </a:solidFill>
                <a:ea typeface="华文中宋" panose="02010600040101010101" pitchFamily="2" charset="-122"/>
              </a:rPr>
              <a:t>可限制三个移动自由度</a:t>
            </a:r>
            <a:r>
              <a:rPr lang="zh-CN" altLang="en-US" sz="2800" b="1">
                <a:solidFill>
                  <a:srgbClr val="FF3300"/>
                </a:solidFill>
              </a:rPr>
              <a:t>。</a:t>
            </a:r>
            <a:endParaRPr lang="zh-CN" altLang="en-US" sz="2800" b="1">
              <a:solidFill>
                <a:srgbClr val="FF3300"/>
              </a:solidFill>
            </a:endParaRPr>
          </a:p>
        </p:txBody>
      </p:sp>
      <p:pic>
        <p:nvPicPr>
          <p:cNvPr id="23555" name="内容占位符 86019" descr="4-13"/>
          <p:cNvPicPr>
            <a:picLocks noChangeAspect="1"/>
          </p:cNvPicPr>
          <p:nvPr>
            <p:ph sz="half"/>
          </p:nvPr>
        </p:nvPicPr>
        <p:blipFill>
          <a:blip r:embed="rId2"/>
          <a:stretch>
            <a:fillRect/>
          </a:stretch>
        </p:blipFill>
        <p:spPr>
          <a:xfrm>
            <a:off x="3562350" y="1296988"/>
            <a:ext cx="4610100" cy="4462462"/>
          </a:xfrm>
          <a:prstGeom prst="rect">
            <a:avLst/>
          </a:prstGeom>
          <a:solidFill>
            <a:srgbClr val="FFFFFF"/>
          </a:solidFill>
          <a:ln w="9525">
            <a:noFill/>
          </a:ln>
        </p:spPr>
      </p:pic>
      <p:sp>
        <p:nvSpPr>
          <p:cNvPr id="23556"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19</a:t>
            </a:fld>
            <a:endParaRPr lang="zh-CN" altLang="en-US" sz="1200">
              <a:latin typeface="Arial Black" panose="020b0a04020102020204" pitchFamily="34"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标题 88068"/>
          <p:cNvSpPr>
            <a:spLocks noGrp="1"/>
          </p:cNvSpPr>
          <p:nvPr>
            <p:ph type="title"/>
          </p:nvPr>
        </p:nvSpPr>
        <p:spPr>
          <a:xfrm>
            <a:off x="323850" y="44450"/>
            <a:ext cx="8015288" cy="914400"/>
          </a:xfrm>
        </p:spPr>
        <p:txBody>
          <a:bodyPr anchor="ctr" anchorCtr="0"/>
          <a:lstStyle/>
          <a:p>
            <a:r>
              <a:rPr lang="zh-CN" altLang="en-US" sz="3200" b="1">
                <a:solidFill>
                  <a:schemeClr val="tx1"/>
                </a:solidFill>
                <a:ea typeface="华文中宋" panose="02010600040101010101" pitchFamily="2" charset="-122"/>
              </a:rPr>
              <a:t>定位心轴</a:t>
            </a:r>
            <a:endParaRPr lang="zh-CN" altLang="en-US" sz="3200" b="1">
              <a:solidFill>
                <a:schemeClr val="tx1"/>
              </a:solidFill>
              <a:ea typeface="华文中宋" panose="02010600040101010101" pitchFamily="2" charset="-122"/>
            </a:endParaRPr>
          </a:p>
        </p:txBody>
      </p:sp>
      <p:sp>
        <p:nvSpPr>
          <p:cNvPr id="24578" name="文本占位符 88066"/>
          <p:cNvSpPr/>
          <p:nvPr>
            <p:ph type="body" sz="half" idx="1"/>
          </p:nvPr>
        </p:nvSpPr>
        <p:spPr>
          <a:xfrm>
            <a:off x="393700" y="1052513"/>
            <a:ext cx="4140200" cy="4994275"/>
          </a:xfrm>
          <a:prstGeom prst="rect">
            <a:avLst/>
          </a:prstGeom>
          <a:solidFill>
            <a:srgbClr val="FFFFFF"/>
          </a:solidFill>
          <a:ln>
            <a:solidFill>
              <a:srgbClr val="000000"/>
            </a:solidFill>
            <a:miter/>
          </a:ln>
        </p:spPr>
        <p:txBody>
          <a:bodyPr anchor="t" anchorCtr="0"/>
          <a:lstStyle/>
          <a:p>
            <a:pPr>
              <a:lnSpc>
                <a:spcPct val="90000"/>
              </a:lnSpc>
              <a:buClr>
                <a:schemeClr val="hlink"/>
              </a:buClr>
              <a:buSzPct val="80000"/>
              <a:buFont typeface="Wingdings" panose="05000000000000000000" pitchFamily="2" charset="2"/>
              <a:buNone/>
            </a:pPr>
            <a:r>
              <a:rPr lang="en-US" altLang="zh-CN" sz="2800" b="1">
                <a:ea typeface="华文中宋" panose="02010600040101010101" pitchFamily="2" charset="-122"/>
              </a:rPr>
              <a:t>   </a:t>
            </a:r>
            <a:r>
              <a:rPr lang="zh-CN" altLang="en-US" sz="2800" b="1">
                <a:ea typeface="华文中宋" panose="02010600040101010101" pitchFamily="2" charset="-122"/>
              </a:rPr>
              <a:t>定位心轴</a:t>
            </a:r>
            <a:endParaRPr lang="zh-CN" altLang="en-US" sz="2800" b="1">
              <a:ea typeface="华文中宋" panose="02010600040101010101" pitchFamily="2" charset="-122"/>
            </a:endParaRPr>
          </a:p>
          <a:p>
            <a:pPr>
              <a:lnSpc>
                <a:spcPct val="90000"/>
              </a:lnSpc>
              <a:buClr>
                <a:schemeClr val="hlink"/>
              </a:buClr>
              <a:buSzPct val="80000"/>
              <a:buFont typeface="Wingdings" panose="05000000000000000000" pitchFamily="2" charset="2"/>
              <a:buNone/>
            </a:pPr>
            <a:r>
              <a:rPr lang="zh-CN" altLang="en-US" sz="2800" b="1">
                <a:ea typeface="华文中宋" panose="02010600040101010101" pitchFamily="2" charset="-122"/>
              </a:rPr>
              <a:t>       </a:t>
            </a:r>
            <a:r>
              <a:rPr lang="zh-CN" altLang="en-US" sz="2400" b="1">
                <a:ea typeface="华文中宋" panose="02010600040101010101" pitchFamily="2" charset="-122"/>
              </a:rPr>
              <a:t>主要用于盘套类零件的定位：</a:t>
            </a:r>
            <a:endParaRPr lang="zh-CN" altLang="en-US" sz="2400" b="1">
              <a:ea typeface="华文中宋" panose="02010600040101010101" pitchFamily="2" charset="-122"/>
            </a:endParaRPr>
          </a:p>
          <a:p>
            <a:pPr>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         长心轴限制工件</a:t>
            </a:r>
            <a:r>
              <a:rPr lang="en-US" altLang="zh-CN" sz="2400" b="1">
                <a:solidFill>
                  <a:srgbClr val="FF3300"/>
                </a:solidFill>
                <a:ea typeface="华文中宋" panose="02010600040101010101" pitchFamily="2" charset="-122"/>
              </a:rPr>
              <a:t>4</a:t>
            </a:r>
            <a:r>
              <a:rPr lang="zh-CN" altLang="en-US" sz="2400" b="1">
                <a:solidFill>
                  <a:srgbClr val="FF3300"/>
                </a:solidFill>
                <a:ea typeface="华文中宋" panose="02010600040101010101" pitchFamily="2" charset="-122"/>
              </a:rPr>
              <a:t>个</a:t>
            </a:r>
            <a:r>
              <a:rPr lang="zh-CN" altLang="en-US" sz="2400" b="1">
                <a:ea typeface="华文中宋" panose="02010600040101010101" pitchFamily="2" charset="-122"/>
              </a:rPr>
              <a:t>自由度（如</a:t>
            </a:r>
            <a:r>
              <a:rPr lang="en-US" altLang="zh-CN" sz="2400" b="1">
                <a:ea typeface="华文中宋" panose="02010600040101010101" pitchFamily="2" charset="-122"/>
              </a:rPr>
              <a:t>b)</a:t>
            </a:r>
            <a:r>
              <a:rPr lang="zh-CN" altLang="en-US" sz="2400" b="1">
                <a:ea typeface="华文中宋" panose="02010600040101010101" pitchFamily="2" charset="-122"/>
              </a:rPr>
              <a:t>图所示）。</a:t>
            </a:r>
            <a:endParaRPr lang="zh-CN" altLang="en-US" sz="2400" b="1">
              <a:ea typeface="华文中宋" panose="02010600040101010101" pitchFamily="2" charset="-122"/>
            </a:endParaRPr>
          </a:p>
          <a:p>
            <a:pPr>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         </a:t>
            </a:r>
            <a:r>
              <a:rPr lang="zh-CN" altLang="en-US" sz="2400" b="1">
                <a:solidFill>
                  <a:srgbClr val="FF3300"/>
                </a:solidFill>
                <a:ea typeface="华文中宋" panose="02010600040101010101" pitchFamily="2" charset="-122"/>
              </a:rPr>
              <a:t>短心轴</a:t>
            </a:r>
            <a:r>
              <a:rPr lang="zh-CN" altLang="en-US" sz="2400" b="1">
                <a:ea typeface="华文中宋" panose="02010600040101010101" pitchFamily="2" charset="-122"/>
              </a:rPr>
              <a:t>限制工件</a:t>
            </a:r>
            <a:r>
              <a:rPr lang="en-US" altLang="zh-CN" sz="2400" b="1">
                <a:solidFill>
                  <a:srgbClr val="FF3300"/>
                </a:solidFill>
                <a:ea typeface="华文中宋" panose="02010600040101010101" pitchFamily="2" charset="-122"/>
              </a:rPr>
              <a:t>2</a:t>
            </a:r>
            <a:r>
              <a:rPr lang="zh-CN" altLang="en-US" sz="2400" b="1">
                <a:solidFill>
                  <a:srgbClr val="FF3300"/>
                </a:solidFill>
                <a:ea typeface="华文中宋" panose="02010600040101010101" pitchFamily="2" charset="-122"/>
              </a:rPr>
              <a:t>个</a:t>
            </a:r>
            <a:r>
              <a:rPr lang="zh-CN" altLang="en-US" sz="2400" b="1">
                <a:ea typeface="华文中宋" panose="02010600040101010101" pitchFamily="2" charset="-122"/>
              </a:rPr>
              <a:t>移动自由度，如</a:t>
            </a:r>
            <a:r>
              <a:rPr lang="en-US" altLang="zh-CN" sz="2400" b="1">
                <a:ea typeface="华文中宋" panose="02010600040101010101" pitchFamily="2" charset="-122"/>
              </a:rPr>
              <a:t>c)</a:t>
            </a:r>
            <a:r>
              <a:rPr lang="zh-CN" altLang="en-US" sz="2400" b="1">
                <a:ea typeface="华文中宋" panose="02010600040101010101" pitchFamily="2" charset="-122"/>
              </a:rPr>
              <a:t>图所示。</a:t>
            </a:r>
            <a:r>
              <a:rPr lang="zh-CN" altLang="en-US" sz="2400" b="1">
                <a:solidFill>
                  <a:srgbClr val="FF3300"/>
                </a:solidFill>
                <a:ea typeface="华文中宋" panose="02010600040101010101" pitchFamily="2" charset="-122"/>
              </a:rPr>
              <a:t>（不能限制转动自由度）</a:t>
            </a:r>
            <a:endParaRPr lang="zh-CN" altLang="en-US" sz="2400" b="1">
              <a:solidFill>
                <a:srgbClr val="FF3300"/>
              </a:solidFill>
              <a:ea typeface="华文中宋" panose="02010600040101010101" pitchFamily="2" charset="-122"/>
            </a:endParaRPr>
          </a:p>
          <a:p>
            <a:pPr>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          </a:t>
            </a:r>
            <a:r>
              <a:rPr lang="en-US" altLang="zh-CN" sz="2400" b="1">
                <a:ea typeface="华文中宋" panose="02010600040101010101" pitchFamily="2" charset="-122"/>
              </a:rPr>
              <a:t>a)</a:t>
            </a:r>
            <a:r>
              <a:rPr lang="zh-CN" altLang="en-US" sz="2400" b="1">
                <a:ea typeface="华文中宋" panose="02010600040101010101" pitchFamily="2" charset="-122"/>
              </a:rPr>
              <a:t>图所示，为带台阶面的定位心轴：限制</a:t>
            </a:r>
            <a:r>
              <a:rPr lang="en-US" altLang="zh-CN" sz="2400" b="1">
                <a:solidFill>
                  <a:srgbClr val="FF3300"/>
                </a:solidFill>
                <a:ea typeface="华文中宋" panose="02010600040101010101" pitchFamily="2" charset="-122"/>
              </a:rPr>
              <a:t>5</a:t>
            </a:r>
            <a:r>
              <a:rPr lang="zh-CN" altLang="en-US" sz="2400" b="1">
                <a:solidFill>
                  <a:srgbClr val="FF3300"/>
                </a:solidFill>
                <a:ea typeface="华文中宋" panose="02010600040101010101" pitchFamily="2" charset="-122"/>
              </a:rPr>
              <a:t>个</a:t>
            </a:r>
            <a:r>
              <a:rPr lang="zh-CN" altLang="en-US" sz="2400" b="1">
                <a:ea typeface="华文中宋" panose="02010600040101010101" pitchFamily="2" charset="-122"/>
              </a:rPr>
              <a:t>自由度。</a:t>
            </a:r>
            <a:endParaRPr lang="zh-CN" altLang="en-US" sz="2400" b="1">
              <a:ea typeface="华文中宋" panose="02010600040101010101" pitchFamily="2" charset="-122"/>
            </a:endParaRPr>
          </a:p>
          <a:p>
            <a:pPr>
              <a:lnSpc>
                <a:spcPct val="90000"/>
              </a:lnSpc>
              <a:buClr>
                <a:schemeClr val="hlink"/>
              </a:buClr>
              <a:buSzPct val="80000"/>
              <a:buFont typeface="Wingdings" panose="05000000000000000000" pitchFamily="2" charset="2"/>
              <a:buNone/>
            </a:pPr>
            <a:endParaRPr lang="zh-CN" altLang="en-US" sz="2400" b="1">
              <a:ea typeface="华文中宋" panose="02010600040101010101" pitchFamily="2" charset="-122"/>
            </a:endParaRPr>
          </a:p>
          <a:p>
            <a:pPr>
              <a:lnSpc>
                <a:spcPct val="90000"/>
              </a:lnSpc>
              <a:buClr>
                <a:schemeClr val="hlink"/>
              </a:buClr>
              <a:buSzPct val="80000"/>
              <a:buFont typeface="Wingdings" panose="05000000000000000000" pitchFamily="2" charset="2"/>
              <a:buNone/>
            </a:pPr>
            <a:r>
              <a:rPr lang="zh-CN" altLang="en-US" sz="2400" b="1">
                <a:ea typeface="华文中宋" panose="02010600040101010101" pitchFamily="2" charset="-122"/>
              </a:rPr>
              <a:t>   </a:t>
            </a:r>
            <a:endParaRPr lang="zh-CN" altLang="en-US" sz="2400" b="1">
              <a:ea typeface="华文中宋" panose="02010600040101010101" pitchFamily="2" charset="-122"/>
            </a:endParaRPr>
          </a:p>
        </p:txBody>
      </p:sp>
      <p:pic>
        <p:nvPicPr>
          <p:cNvPr id="24579" name="内容占位符 88067" descr="4-14"/>
          <p:cNvPicPr>
            <a:picLocks noChangeAspect="1"/>
          </p:cNvPicPr>
          <p:nvPr>
            <p:ph sz="half"/>
          </p:nvPr>
        </p:nvPicPr>
        <p:blipFill>
          <a:blip r:embed="rId2"/>
          <a:stretch>
            <a:fillRect/>
          </a:stretch>
        </p:blipFill>
        <p:spPr>
          <a:xfrm>
            <a:off x="4533900" y="981075"/>
            <a:ext cx="3422650" cy="5284788"/>
          </a:xfrm>
          <a:prstGeom prst="rect">
            <a:avLst/>
          </a:prstGeom>
          <a:solidFill>
            <a:srgbClr val="FFFFFF"/>
          </a:solidFill>
          <a:ln w="9525">
            <a:noFill/>
          </a:ln>
        </p:spPr>
      </p:pic>
      <p:sp>
        <p:nvSpPr>
          <p:cNvPr id="24580"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20</a:t>
            </a:fld>
            <a:endParaRPr lang="zh-CN" altLang="en-US" sz="1200">
              <a:latin typeface="Arial Black" panose="020b0a04020102020204" pitchFamily="34" charset="0"/>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1" name="标题 90120"/>
          <p:cNvSpPr>
            <a:spLocks noGrp="1"/>
          </p:cNvSpPr>
          <p:nvPr>
            <p:ph type="title"/>
          </p:nvPr>
        </p:nvSpPr>
        <p:spPr>
          <a:xfrm>
            <a:off x="323850" y="-6350"/>
            <a:ext cx="8015288" cy="914400"/>
          </a:xfrm>
        </p:spPr>
        <p:txBody>
          <a:bodyPr anchor="ctr" anchorCtr="0"/>
          <a:lstStyle/>
          <a:p>
            <a:r>
              <a:rPr lang="zh-CN" altLang="en-US" sz="3200" b="1">
                <a:solidFill>
                  <a:schemeClr val="tx1"/>
                </a:solidFill>
                <a:ea typeface="华文中宋" panose="02010600040101010101" pitchFamily="2" charset="-122"/>
              </a:rPr>
              <a:t>大锥度心轴定位</a:t>
            </a:r>
            <a:endParaRPr lang="zh-CN" altLang="en-US" sz="3200" b="1">
              <a:solidFill>
                <a:schemeClr val="tx1"/>
              </a:solidFill>
              <a:ea typeface="华文中宋" panose="02010600040101010101" pitchFamily="2" charset="-122"/>
            </a:endParaRPr>
          </a:p>
        </p:txBody>
      </p:sp>
      <p:pic>
        <p:nvPicPr>
          <p:cNvPr id="25602" name="内容占位符 90115" descr="心轴定位"/>
          <p:cNvPicPr>
            <a:picLocks noChangeAspect="1"/>
          </p:cNvPicPr>
          <p:nvPr>
            <p:ph sz="quarter"/>
          </p:nvPr>
        </p:nvPicPr>
        <p:blipFill>
          <a:blip r:embed="rId2"/>
          <a:stretch>
            <a:fillRect/>
          </a:stretch>
        </p:blipFill>
        <p:spPr>
          <a:xfrm>
            <a:off x="1547813" y="1700213"/>
            <a:ext cx="5905500" cy="3152775"/>
          </a:xfrm>
          <a:prstGeom prst="rect">
            <a:avLst/>
          </a:prstGeom>
          <a:solidFill>
            <a:srgbClr val="FFFFFF"/>
          </a:solidFill>
          <a:ln w="9525">
            <a:noFill/>
          </a:ln>
        </p:spPr>
      </p:pic>
      <p:sp>
        <p:nvSpPr>
          <p:cNvPr id="25603" name="矩形 90118"/>
          <p:cNvSpPr/>
          <p:nvPr/>
        </p:nvSpPr>
        <p:spPr>
          <a:xfrm>
            <a:off x="900113" y="5257800"/>
            <a:ext cx="7993062" cy="45720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latin typeface="Arial" pitchFamily="34" charset="0"/>
                <a:ea typeface="华文中宋" panose="02010600040101010101" pitchFamily="2" charset="-122"/>
              </a:rPr>
              <a:t>大锥度心轴定位限制工件五个自由度： </a:t>
            </a:r>
            <a:endParaRPr lang="zh-CN" altLang="en-US" sz="2400" b="1">
              <a:solidFill>
                <a:srgbClr val="0000FF"/>
              </a:solidFill>
              <a:latin typeface="Arial" pitchFamily="34" charset="0"/>
              <a:ea typeface="华文中宋" panose="02010600040101010101" pitchFamily="2" charset="-122"/>
            </a:endParaRPr>
          </a:p>
        </p:txBody>
      </p:sp>
      <p:graphicFrame>
        <p:nvGraphicFramePr>
          <p:cNvPr id="25604" name="内容占位符 90123"/>
          <p:cNvGraphicFramePr>
            <a:graphicFrameLocks noChangeAspect="1"/>
          </p:cNvGraphicFramePr>
          <p:nvPr>
            <p:ph sz="quarter"/>
          </p:nvPr>
        </p:nvGraphicFramePr>
        <p:xfrm>
          <a:off x="6300788" y="5113338"/>
          <a:ext cx="2251075" cy="598487"/>
        </p:xfrm>
        <a:graphic>
          <a:graphicData uri="http://schemas.openxmlformats.org/presentationml/2006/ole">
            <mc:AlternateContent>
              <mc:Choice xmlns:v="urn:schemas-microsoft-com:vml" Requires="v">
                <p:oleObj spid="_x0000_s1051" r:id="rId3" imgW="1192530" imgH="317500" progId="Equation.3">
                  <p:embed/>
                </p:oleObj>
              </mc:Choice>
              <mc:Fallback>
                <p:oleObj r:id="rId3" imgW="1192530" imgH="317500" progId="Equation.3">
                  <p:embed/>
                  <p:pic>
                    <p:nvPicPr>
                      <p:cNvPr id="0" name="OLE substitute image"/>
                      <p:cNvPicPr/>
                      <p:nvPr/>
                    </p:nvPicPr>
                    <p:blipFill>
                      <a:blip r:embed="rId4"/>
                      <a:stretch>
                        <a:fillRect/>
                      </a:stretch>
                    </p:blipFill>
                    <p:spPr>
                      <a:xfrm>
                        <a:off x="6300788" y="5113338"/>
                        <a:ext cx="2251075" cy="598487"/>
                      </a:xfrm>
                      <a:prstGeom prst="rect">
                        <a:avLst/>
                      </a:prstGeom>
                      <a:noFill/>
                      <a:ln w="38100">
                        <a:noFill/>
                        <a:miter/>
                      </a:ln>
                    </p:spPr>
                  </p:pic>
                </p:oleObj>
              </mc:Fallback>
            </mc:AlternateContent>
          </a:graphicData>
        </a:graphic>
      </p:graphicFrame>
      <p:sp>
        <p:nvSpPr>
          <p:cNvPr id="25605" name="文本框 90127"/>
          <p:cNvSpPr txBox="1"/>
          <p:nvPr/>
        </p:nvSpPr>
        <p:spPr>
          <a:xfrm>
            <a:off x="684213" y="981075"/>
            <a:ext cx="4537075" cy="579438"/>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buClr>
                <a:schemeClr val="hlink"/>
              </a:buClr>
              <a:buSzPct val="80000"/>
              <a:buFont typeface="Wingdings" panose="05000000000000000000" pitchFamily="2" charset="2"/>
            </a:pPr>
            <a:r>
              <a:rPr lang="zh-CN" altLang="en-US" sz="3200" b="1">
                <a:latin typeface="Arial" pitchFamily="34" charset="0"/>
                <a:ea typeface="宋体" panose="02010600030101010101" pitchFamily="2" charset="-122"/>
              </a:rPr>
              <a:t>大锥度心轴定位</a:t>
            </a:r>
            <a:endParaRPr lang="zh-CN" altLang="en-US" sz="3200">
              <a:latin typeface="Arial" pitchFamily="34" charset="0"/>
              <a:ea typeface="宋体" panose="02010600030101010101" pitchFamily="2" charset="-122"/>
            </a:endParaRPr>
          </a:p>
        </p:txBody>
      </p:sp>
      <p:sp>
        <p:nvSpPr>
          <p:cNvPr id="25606"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21</a:t>
            </a:fld>
            <a:endParaRPr lang="zh-CN" altLang="en-US" sz="1200">
              <a:latin typeface="Arial Black" panose="020b0a04020102020204" pitchFamily="34"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5" name="标题 22529"/>
          <p:cNvSpPr>
            <a:spLocks noGrp="1"/>
          </p:cNvSpPr>
          <p:nvPr>
            <p:ph type="title"/>
          </p:nvPr>
        </p:nvSpPr>
        <p:spPr>
          <a:xfrm>
            <a:off x="323850" y="44450"/>
            <a:ext cx="8015288" cy="914400"/>
          </a:xfrm>
        </p:spPr>
        <p:txBody>
          <a:bodyPr anchor="ctr" anchorCtr="0"/>
          <a:lstStyle/>
          <a:p>
            <a:r>
              <a:rPr lang="zh-CN" altLang="en-US" sz="3200" b="1">
                <a:solidFill>
                  <a:schemeClr val="tx1"/>
                </a:solidFill>
                <a:ea typeface="华文中宋" panose="02010600040101010101" pitchFamily="2" charset="-122"/>
              </a:rPr>
              <a:t>双顶尖定位</a:t>
            </a:r>
            <a:endParaRPr lang="zh-CN" altLang="en-US" sz="3200" b="1">
              <a:solidFill>
                <a:schemeClr val="tx1"/>
              </a:solidFill>
              <a:ea typeface="华文中宋" panose="02010600040101010101" pitchFamily="2" charset="-122"/>
            </a:endParaRPr>
          </a:p>
        </p:txBody>
      </p:sp>
      <p:graphicFrame>
        <p:nvGraphicFramePr>
          <p:cNvPr id="26626" name="内容占位符 22531"/>
          <p:cNvGraphicFramePr>
            <a:graphicFrameLocks noChangeAspect="1"/>
          </p:cNvGraphicFramePr>
          <p:nvPr>
            <p:ph sz="quarter"/>
          </p:nvPr>
        </p:nvGraphicFramePr>
        <p:xfrm>
          <a:off x="5434013" y="5086350"/>
          <a:ext cx="1009650" cy="419100"/>
        </p:xfrm>
        <a:graphic>
          <a:graphicData uri="http://schemas.openxmlformats.org/presentationml/2006/ole">
            <mc:AlternateContent>
              <mc:Choice xmlns:v="urn:schemas-microsoft-com:vml" Requires="v">
                <p:oleObj spid="_x0000_s1052" r:id="rId2" imgW="2108200" imgH="876300" progId="Equation.DSMT4">
                  <p:embed/>
                </p:oleObj>
              </mc:Choice>
              <mc:Fallback>
                <p:oleObj r:id="rId2" imgW="2108200" imgH="876300" progId="Equation.DSMT4">
                  <p:embed/>
                  <p:pic>
                    <p:nvPicPr>
                      <p:cNvPr id="0" name="OLE substitute image"/>
                      <p:cNvPicPr/>
                      <p:nvPr/>
                    </p:nvPicPr>
                    <p:blipFill>
                      <a:blip r:embed="rId3"/>
                      <a:stretch>
                        <a:fillRect/>
                      </a:stretch>
                    </p:blipFill>
                    <p:spPr>
                      <a:xfrm>
                        <a:off x="5434013" y="5086350"/>
                        <a:ext cx="1009650" cy="419100"/>
                      </a:xfrm>
                      <a:prstGeom prst="rect">
                        <a:avLst/>
                      </a:prstGeom>
                      <a:noFill/>
                      <a:ln w="38100">
                        <a:noFill/>
                        <a:miter/>
                      </a:ln>
                    </p:spPr>
                  </p:pic>
                </p:oleObj>
              </mc:Fallback>
            </mc:AlternateContent>
          </a:graphicData>
        </a:graphic>
      </p:graphicFrame>
      <p:sp>
        <p:nvSpPr>
          <p:cNvPr id="26627" name="矩形 22532"/>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6628" name="矩形 22533"/>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6629" name="矩形 22534"/>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6630" name="矩形 22535"/>
          <p:cNvSpPr/>
          <p:nvPr/>
        </p:nvSpPr>
        <p:spPr>
          <a:xfrm>
            <a:off x="1042988" y="5013325"/>
            <a:ext cx="4535487"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latin typeface="Arial" pitchFamily="34" charset="0"/>
                <a:ea typeface="华文中宋" panose="02010600040101010101" pitchFamily="2" charset="-122"/>
              </a:rPr>
              <a:t>固定顶尖限制工件三个自由度： </a:t>
            </a:r>
            <a:endParaRPr lang="zh-CN" altLang="en-US" sz="2400" b="1">
              <a:solidFill>
                <a:srgbClr val="0000FF"/>
              </a:solidFill>
              <a:latin typeface="Arial" pitchFamily="34" charset="0"/>
              <a:ea typeface="华文中宋" panose="02010600040101010101" pitchFamily="2" charset="-122"/>
            </a:endParaRPr>
          </a:p>
        </p:txBody>
      </p:sp>
      <p:sp>
        <p:nvSpPr>
          <p:cNvPr id="26631" name="矩形 22536"/>
          <p:cNvSpPr/>
          <p:nvPr/>
        </p:nvSpPr>
        <p:spPr>
          <a:xfrm>
            <a:off x="1042988" y="5446713"/>
            <a:ext cx="4230687" cy="4572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latin typeface="Arial" pitchFamily="34" charset="0"/>
                <a:ea typeface="华文中宋" panose="02010600040101010101" pitchFamily="2" charset="-122"/>
              </a:rPr>
              <a:t>活顶尖限制工件二个自由度： </a:t>
            </a:r>
            <a:endParaRPr lang="zh-CN" altLang="en-US" sz="2400" b="1">
              <a:solidFill>
                <a:srgbClr val="0000FF"/>
              </a:solidFill>
              <a:latin typeface="Arial" pitchFamily="34" charset="0"/>
              <a:ea typeface="华文中宋" panose="02010600040101010101" pitchFamily="2" charset="-122"/>
            </a:endParaRPr>
          </a:p>
        </p:txBody>
      </p:sp>
      <p:pic>
        <p:nvPicPr>
          <p:cNvPr id="26632" name="图片 22537" descr="双顶尖定位"/>
          <p:cNvPicPr>
            <a:picLocks noChangeAspect="1"/>
          </p:cNvPicPr>
          <p:nvPr/>
        </p:nvPicPr>
        <p:blipFill>
          <a:blip r:embed="rId4"/>
          <a:stretch>
            <a:fillRect/>
          </a:stretch>
        </p:blipFill>
        <p:spPr>
          <a:xfrm>
            <a:off x="1044575" y="1125538"/>
            <a:ext cx="6480175" cy="2990850"/>
          </a:xfrm>
          <a:prstGeom prst="rect">
            <a:avLst/>
          </a:prstGeom>
          <a:noFill/>
          <a:ln w="9525">
            <a:noFill/>
          </a:ln>
        </p:spPr>
      </p:pic>
      <p:graphicFrame>
        <p:nvGraphicFramePr>
          <p:cNvPr id="26633" name="内容占位符 22538"/>
          <p:cNvGraphicFramePr>
            <a:graphicFrameLocks noChangeAspect="1"/>
          </p:cNvGraphicFramePr>
          <p:nvPr>
            <p:ph sz="quarter"/>
          </p:nvPr>
        </p:nvGraphicFramePr>
        <p:xfrm>
          <a:off x="5580063" y="5489575"/>
          <a:ext cx="574675" cy="388938"/>
        </p:xfrm>
        <a:graphic>
          <a:graphicData uri="http://schemas.openxmlformats.org/presentationml/2006/ole">
            <mc:AlternateContent>
              <mc:Choice xmlns:v="urn:schemas-microsoft-com:vml" Requires="v">
                <p:oleObj spid="_x0000_s1053" r:id="rId5" imgW="1295400" imgH="876300" progId="Equation.DSMT4">
                  <p:embed/>
                </p:oleObj>
              </mc:Choice>
              <mc:Fallback>
                <p:oleObj r:id="rId5" imgW="1295400" imgH="876300" progId="Equation.DSMT4">
                  <p:embed/>
                  <p:pic>
                    <p:nvPicPr>
                      <p:cNvPr id="0" name="OLE substitute image"/>
                      <p:cNvPicPr/>
                      <p:nvPr/>
                    </p:nvPicPr>
                    <p:blipFill>
                      <a:blip r:embed="rId6"/>
                      <a:stretch>
                        <a:fillRect/>
                      </a:stretch>
                    </p:blipFill>
                    <p:spPr>
                      <a:xfrm>
                        <a:off x="5580063" y="5489575"/>
                        <a:ext cx="574675" cy="388938"/>
                      </a:xfrm>
                      <a:prstGeom prst="rect">
                        <a:avLst/>
                      </a:prstGeom>
                      <a:noFill/>
                      <a:ln w="38100">
                        <a:noFill/>
                        <a:miter/>
                      </a:ln>
                    </p:spPr>
                  </p:pic>
                </p:oleObj>
              </mc:Fallback>
            </mc:AlternateContent>
          </a:graphicData>
        </a:graphic>
      </p:graphicFrame>
      <p:sp>
        <p:nvSpPr>
          <p:cNvPr id="26634" name="文本框 22539"/>
          <p:cNvSpPr txBox="1"/>
          <p:nvPr/>
        </p:nvSpPr>
        <p:spPr>
          <a:xfrm>
            <a:off x="2555875" y="4149725"/>
            <a:ext cx="4032250" cy="647700"/>
          </a:xfrm>
          <a:prstGeom prst="rect">
            <a:avLst/>
          </a:prstGeom>
          <a:solidFill>
            <a:srgbClr val="FFFFFF"/>
          </a:solidFill>
          <a:ln w="9525" cap="flat" cmpd="sng">
            <a:solidFill>
              <a:srgbClr val="FFFFFF"/>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a:latin typeface="Times New Roman" panose="02020603050405020304" pitchFamily="18" charset="0"/>
                <a:ea typeface="华文中宋" panose="02010600040101010101" pitchFamily="2" charset="-122"/>
              </a:rPr>
              <a:t> </a:t>
            </a:r>
            <a:r>
              <a:rPr lang="zh-CN" altLang="en-US" sz="2400">
                <a:latin typeface="Times New Roman" panose="02020603050405020304" pitchFamily="18" charset="0"/>
                <a:ea typeface="华文中宋" panose="02010600040101010101" pitchFamily="2" charset="-122"/>
              </a:rPr>
              <a:t>图： 双顶尖定位</a:t>
            </a:r>
            <a:endParaRPr lang="zh-CN" altLang="en-US" sz="2400">
              <a:latin typeface="Times New Roman" panose="02020603050405020304" pitchFamily="18" charset="0"/>
              <a:ea typeface="华文中宋" panose="02010600040101010101" pitchFamily="2" charset="-122"/>
            </a:endParaRPr>
          </a:p>
        </p:txBody>
      </p:sp>
      <p:sp>
        <p:nvSpPr>
          <p:cNvPr id="26635"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22</a:t>
            </a:fld>
            <a:endParaRPr lang="zh-CN" altLang="en-US" sz="1200">
              <a:latin typeface="Arial Black" panose="020b0a04020102020204" pitchFamily="34" charset="0"/>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49" name="标题 1"/>
          <p:cNvSpPr/>
          <p:nvPr/>
        </p:nvSpPr>
        <p:spPr>
          <a:xfrm>
            <a:off x="250825" y="115888"/>
            <a:ext cx="7848600" cy="563562"/>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latin typeface="黑体" panose="02010609060101010101" pitchFamily="2" charset="-122"/>
                <a:ea typeface="黑体" panose="02010609060101010101" pitchFamily="2" charset="-122"/>
              </a:rPr>
              <a:t>夹具设计</a:t>
            </a:r>
            <a:r>
              <a:rPr lang="en-US" altLang="zh-CN" sz="3200" b="1">
                <a:latin typeface="黑体" panose="02010609060101010101" pitchFamily="2" charset="-122"/>
                <a:ea typeface="黑体" panose="02010609060101010101" pitchFamily="2" charset="-122"/>
              </a:rPr>
              <a:t>——</a:t>
            </a:r>
            <a:r>
              <a:rPr lang="zh-CN" altLang="en-US" sz="3200" b="1">
                <a:latin typeface="黑体" panose="02010609060101010101" pitchFamily="2" charset="-122"/>
                <a:ea typeface="黑体" panose="02010609060101010101" pitchFamily="2" charset="-122"/>
              </a:rPr>
              <a:t>定位状态</a:t>
            </a:r>
            <a:endParaRPr lang="zh-CN" altLang="en-US" sz="3200" b="1">
              <a:latin typeface="黑体" panose="02010609060101010101" pitchFamily="2" charset="-122"/>
              <a:ea typeface="黑体" panose="02010609060101010101" pitchFamily="2" charset="-122"/>
            </a:endParaRPr>
          </a:p>
        </p:txBody>
      </p:sp>
      <p:sp>
        <p:nvSpPr>
          <p:cNvPr id="27650" name="内容占位符 2"/>
          <p:cNvSpPr/>
          <p:nvPr/>
        </p:nvSpPr>
        <p:spPr>
          <a:xfrm>
            <a:off x="457200" y="836613"/>
            <a:ext cx="8229600" cy="518160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ct val="20000"/>
              </a:spcBef>
              <a:buClr>
                <a:schemeClr val="hlink"/>
              </a:buClr>
              <a:buSzPct val="80000"/>
              <a:buFont typeface="Wingdings" panose="05000000000000000000" pitchFamily="2" charset="2"/>
              <a:buChar char="p"/>
            </a:pPr>
            <a:r>
              <a:rPr lang="zh-CN" altLang="en-US" b="1">
                <a:solidFill>
                  <a:srgbClr val="002060"/>
                </a:solidFill>
                <a:latin typeface="Arial" pitchFamily="34" charset="0"/>
                <a:ea typeface="宋体" panose="02010600030101010101" pitchFamily="2" charset="-122"/>
              </a:rPr>
              <a:t>完全定位</a:t>
            </a:r>
            <a:endParaRPr lang="zh-CN" altLang="en-US" b="1">
              <a:solidFill>
                <a:srgbClr val="00206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工件的</a:t>
            </a:r>
            <a:r>
              <a:rPr lang="en-US" altLang="zh-CN" sz="1800" b="1" u="none" baseline="0">
                <a:solidFill>
                  <a:schemeClr val="tx1"/>
                </a:solidFill>
                <a:latin typeface="Arial" pitchFamily="34" charset="0"/>
                <a:ea typeface="宋体" panose="02010600030101010101" pitchFamily="2" charset="-122"/>
              </a:rPr>
              <a:t>6</a:t>
            </a:r>
            <a:r>
              <a:rPr lang="zh-CN" altLang="en-US" sz="1800" b="1" u="none" baseline="0">
                <a:solidFill>
                  <a:schemeClr val="tx1"/>
                </a:solidFill>
                <a:latin typeface="Arial" pitchFamily="34" charset="0"/>
                <a:ea typeface="宋体" panose="02010600030101010101" pitchFamily="2" charset="-122"/>
              </a:rPr>
              <a:t>个自由度均被限制，称为“完全定位”。</a:t>
            </a:r>
            <a:endParaRPr lang="zh-CN" altLang="en-US" sz="1800" b="1" u="none" baseline="0">
              <a:solidFill>
                <a:schemeClr val="tx1"/>
              </a:solidFill>
              <a:latin typeface="Arial" pitchFamily="34" charset="0"/>
              <a:ea typeface="宋体" panose="02010600030101010101" pitchFamily="2" charset="-122"/>
            </a:endParaRPr>
          </a:p>
          <a:p>
            <a:pPr marL="342900" indent="-342900">
              <a:spcBef>
                <a:spcPct val="20000"/>
              </a:spcBef>
              <a:buClr>
                <a:schemeClr val="hlink"/>
              </a:buClr>
              <a:buSzPct val="80000"/>
              <a:buFont typeface="Wingdings" panose="05000000000000000000" pitchFamily="2" charset="2"/>
              <a:buChar char="p"/>
            </a:pPr>
            <a:r>
              <a:rPr lang="zh-CN" altLang="en-US" b="1">
                <a:solidFill>
                  <a:srgbClr val="002060"/>
                </a:solidFill>
                <a:latin typeface="Arial" pitchFamily="34" charset="0"/>
                <a:ea typeface="宋体" panose="02010600030101010101" pitchFamily="2" charset="-122"/>
              </a:rPr>
              <a:t>不完全定位（部分定位）</a:t>
            </a:r>
            <a:endParaRPr lang="zh-CN" altLang="en-US" b="1">
              <a:solidFill>
                <a:srgbClr val="00206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工件</a:t>
            </a:r>
            <a:r>
              <a:rPr lang="en-US" altLang="zh-CN" sz="1800" b="1" u="none" baseline="0">
                <a:solidFill>
                  <a:schemeClr val="tx1"/>
                </a:solidFill>
                <a:latin typeface="Arial" pitchFamily="34" charset="0"/>
                <a:ea typeface="宋体" panose="02010600030101010101" pitchFamily="2" charset="-122"/>
              </a:rPr>
              <a:t>6</a:t>
            </a:r>
            <a:r>
              <a:rPr lang="zh-CN" altLang="en-US" sz="1800" b="1" u="none" baseline="0">
                <a:solidFill>
                  <a:schemeClr val="tx1"/>
                </a:solidFill>
                <a:latin typeface="Arial" pitchFamily="34" charset="0"/>
                <a:ea typeface="宋体" panose="02010600030101010101" pitchFamily="2" charset="-122"/>
              </a:rPr>
              <a:t>个自由度中有</a:t>
            </a:r>
            <a:r>
              <a:rPr lang="en-US" altLang="zh-CN" sz="1800" b="1" u="none" baseline="0">
                <a:solidFill>
                  <a:schemeClr val="tx1"/>
                </a:solidFill>
                <a:latin typeface="Arial" pitchFamily="34" charset="0"/>
                <a:ea typeface="宋体" panose="02010600030101010101" pitchFamily="2" charset="-122"/>
              </a:rPr>
              <a:t>1</a:t>
            </a:r>
            <a:r>
              <a:rPr lang="zh-CN" altLang="en-US" sz="1800" b="1" u="none" baseline="0">
                <a:solidFill>
                  <a:schemeClr val="tx1"/>
                </a:solidFill>
                <a:latin typeface="Arial" pitchFamily="34" charset="0"/>
                <a:ea typeface="宋体" panose="02010600030101010101" pitchFamily="2" charset="-122"/>
              </a:rPr>
              <a:t>个或几个自由度未被限制。</a:t>
            </a:r>
            <a:endParaRPr lang="zh-CN" altLang="en-US" sz="1800" b="1" u="none" baseline="0">
              <a:solidFill>
                <a:schemeClr val="tx1"/>
              </a:solidFill>
              <a:latin typeface="Arial" pitchFamily="34" charset="0"/>
              <a:ea typeface="宋体" panose="02010600030101010101" pitchFamily="2" charset="-122"/>
            </a:endParaRPr>
          </a:p>
          <a:p>
            <a:pPr marL="342900" indent="-342900">
              <a:spcBef>
                <a:spcPct val="20000"/>
              </a:spcBef>
              <a:buClr>
                <a:schemeClr val="hlink"/>
              </a:buClr>
              <a:buSzPct val="80000"/>
              <a:buFont typeface="Wingdings" panose="05000000000000000000" pitchFamily="2" charset="2"/>
              <a:buChar char="p"/>
            </a:pPr>
            <a:r>
              <a:rPr lang="zh-CN" altLang="en-US" b="1">
                <a:solidFill>
                  <a:srgbClr val="002060"/>
                </a:solidFill>
                <a:latin typeface="Arial" pitchFamily="34" charset="0"/>
                <a:ea typeface="宋体" panose="02010600030101010101" pitchFamily="2" charset="-122"/>
              </a:rPr>
              <a:t>欠定位</a:t>
            </a:r>
            <a:endParaRPr lang="zh-CN" altLang="en-US" b="1">
              <a:solidFill>
                <a:srgbClr val="00206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工件加工时必须限制的自由度未被完全限制；</a:t>
            </a:r>
            <a:endParaRPr lang="zh-CN" altLang="en-US" sz="1800" b="1" u="none" baseline="0">
              <a:solidFill>
                <a:schemeClr val="tx1"/>
              </a:solidFill>
              <a:latin typeface="Arial" pitchFamily="34" charset="0"/>
              <a:ea typeface="宋体" panose="02010600030101010101" pitchFamily="2" charset="-122"/>
            </a:endParaRPr>
          </a:p>
          <a:p>
            <a:pPr marL="1143000" lvl="2" indent="-228600" algn="l" rtl="0" eaLnBrk="1" fontAlgn="base" latinLnBrk="0" hangingPunct="1">
              <a:lnSpc>
                <a:spcPct val="100000"/>
              </a:lnSpc>
              <a:spcBef>
                <a:spcPct val="20000"/>
              </a:spcBef>
              <a:spcAft>
                <a:spcPct val="0"/>
              </a:spcAft>
              <a:buClr>
                <a:srgbClr val="C00000"/>
              </a:buClr>
              <a:buSzPct val="65000"/>
              <a:buFont typeface="Wingdings" panose="05000000000000000000" pitchFamily="2" charset="2"/>
              <a:buChar char="n"/>
            </a:pPr>
            <a:r>
              <a:rPr lang="zh-CN" altLang="en-US" sz="1800" b="1" u="none" baseline="0">
                <a:solidFill>
                  <a:srgbClr val="0070C0"/>
                </a:solidFill>
                <a:latin typeface="Arial" pitchFamily="34" charset="0"/>
                <a:ea typeface="宋体" panose="02010600030101010101" pitchFamily="2" charset="-122"/>
              </a:rPr>
              <a:t>不能保证工件的正确安装，不允许。</a:t>
            </a:r>
            <a:endParaRPr lang="zh-CN" altLang="en-US" sz="1800" b="1" u="none" baseline="0">
              <a:solidFill>
                <a:srgbClr val="0070C0"/>
              </a:solidFill>
              <a:latin typeface="Arial" pitchFamily="34" charset="0"/>
              <a:ea typeface="宋体" panose="02010600030101010101" pitchFamily="2" charset="-122"/>
            </a:endParaRPr>
          </a:p>
          <a:p>
            <a:pPr marL="342900" indent="-342900">
              <a:spcBef>
                <a:spcPct val="20000"/>
              </a:spcBef>
              <a:buClr>
                <a:schemeClr val="hlink"/>
              </a:buClr>
              <a:buSzPct val="80000"/>
              <a:buFont typeface="Wingdings" panose="05000000000000000000" pitchFamily="2" charset="2"/>
              <a:buChar char="p"/>
            </a:pPr>
            <a:r>
              <a:rPr lang="zh-CN" altLang="en-US" b="1">
                <a:solidFill>
                  <a:srgbClr val="002060"/>
                </a:solidFill>
                <a:latin typeface="Arial" pitchFamily="34" charset="0"/>
                <a:ea typeface="宋体" panose="02010600030101010101" pitchFamily="2" charset="-122"/>
              </a:rPr>
              <a:t>过定位（重复定位）</a:t>
            </a:r>
            <a:endParaRPr lang="zh-CN" altLang="en-US" b="1">
              <a:solidFill>
                <a:srgbClr val="002060"/>
              </a:solidFill>
              <a:latin typeface="Arial" pitchFamily="34" charset="0"/>
              <a:ea typeface="宋体" panose="0201060003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r>
              <a:rPr lang="zh-CN" altLang="en-US" sz="1800" b="1" u="none" baseline="0">
                <a:solidFill>
                  <a:schemeClr val="tx1"/>
                </a:solidFill>
                <a:latin typeface="Arial" pitchFamily="34" charset="0"/>
                <a:ea typeface="宋体" panose="02010600030101010101" pitchFamily="2" charset="-122"/>
              </a:rPr>
              <a:t>工件某一个自由度（或某几个自由度）同时被两个（或两个以上）定位支承点限制。（</a:t>
            </a:r>
            <a:r>
              <a:rPr lang="zh-CN" altLang="en-US" sz="1800" b="1" u="none" baseline="0">
                <a:solidFill>
                  <a:schemeClr val="tx1"/>
                </a:solidFill>
                <a:latin typeface="Times New Roman" panose="02020603050405020304" pitchFamily="18" charset="0"/>
                <a:ea typeface="华文中宋" panose="02010600040101010101" pitchFamily="2" charset="-122"/>
              </a:rPr>
              <a:t>过定位将影响工件的加工精度，有时甚至无法对工件进行安装定位，故应避免）</a:t>
            </a:r>
            <a:endParaRPr lang="zh-CN" altLang="en-US" sz="1800" b="1" u="none" baseline="0">
              <a:solidFill>
                <a:schemeClr val="tx1"/>
              </a:solidFill>
              <a:latin typeface="Times New Roman" panose="02020603050405020304" pitchFamily="18" charset="0"/>
              <a:ea typeface="华文中宋" panose="02010600040101010101" pitchFamily="2" charset="-122"/>
            </a:endParaRPr>
          </a:p>
          <a:p>
            <a:pPr marL="742950" lvl="1" indent="-285750" algn="l" rtl="0" eaLnBrk="1" fontAlgn="base" latinLnBrk="0" hangingPunct="1">
              <a:lnSpc>
                <a:spcPct val="100000"/>
              </a:lnSpc>
              <a:spcBef>
                <a:spcPct val="20000"/>
              </a:spcBef>
              <a:spcAft>
                <a:spcPct val="0"/>
              </a:spcAft>
              <a:buClrTx/>
              <a:buSzPct val="70000"/>
              <a:buFont typeface="Wingdings" panose="05000000000000000000" pitchFamily="2" charset="2"/>
              <a:buChar char="u"/>
            </a:pPr>
            <a:endParaRPr lang="zh-CN" altLang="en-US" sz="1800" b="1" u="none" baseline="0">
              <a:solidFill>
                <a:schemeClr val="tx1"/>
              </a:solidFill>
              <a:latin typeface="Arial" pitchFamily="34" charset="0"/>
              <a:ea typeface="宋体" panose="02010600030101010101" pitchFamily="2" charset="-122"/>
            </a:endParaRPr>
          </a:p>
        </p:txBody>
      </p:sp>
      <p:pic>
        <p:nvPicPr>
          <p:cNvPr id="27651" name="Picture 2"/>
          <p:cNvPicPr>
            <a:picLocks noChangeAspect="1"/>
          </p:cNvPicPr>
          <p:nvPr/>
        </p:nvPicPr>
        <p:blipFill>
          <a:blip r:embed="rId2"/>
          <a:stretch>
            <a:fillRect/>
          </a:stretch>
        </p:blipFill>
        <p:spPr>
          <a:xfrm>
            <a:off x="827088" y="4508500"/>
            <a:ext cx="1728787" cy="1470025"/>
          </a:xfrm>
          <a:prstGeom prst="rect">
            <a:avLst/>
          </a:prstGeom>
          <a:noFill/>
          <a:ln w="9525">
            <a:noFill/>
          </a:ln>
        </p:spPr>
      </p:pic>
      <p:pic>
        <p:nvPicPr>
          <p:cNvPr id="27652" name="Picture 3"/>
          <p:cNvPicPr>
            <a:picLocks noChangeAspect="1"/>
          </p:cNvPicPr>
          <p:nvPr/>
        </p:nvPicPr>
        <p:blipFill>
          <a:blip r:embed="rId3"/>
          <a:stretch>
            <a:fillRect/>
          </a:stretch>
        </p:blipFill>
        <p:spPr>
          <a:xfrm>
            <a:off x="2700338" y="4514850"/>
            <a:ext cx="2720975" cy="1528763"/>
          </a:xfrm>
          <a:prstGeom prst="rect">
            <a:avLst/>
          </a:prstGeom>
          <a:noFill/>
          <a:ln w="9525">
            <a:noFill/>
          </a:ln>
        </p:spPr>
      </p:pic>
      <p:pic>
        <p:nvPicPr>
          <p:cNvPr id="27653" name="Picture 4"/>
          <p:cNvPicPr>
            <a:picLocks noChangeAspect="1"/>
          </p:cNvPicPr>
          <p:nvPr/>
        </p:nvPicPr>
        <p:blipFill>
          <a:blip r:embed="rId4"/>
          <a:stretch>
            <a:fillRect/>
          </a:stretch>
        </p:blipFill>
        <p:spPr>
          <a:xfrm>
            <a:off x="5795963" y="4633913"/>
            <a:ext cx="2324100" cy="1219200"/>
          </a:xfrm>
          <a:prstGeom prst="rect">
            <a:avLst/>
          </a:prstGeom>
          <a:noFill/>
          <a:ln w="9525">
            <a:noFill/>
          </a:ln>
        </p:spPr>
      </p:pic>
      <p:sp>
        <p:nvSpPr>
          <p:cNvPr id="27654"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23</a:t>
            </a:fld>
            <a:endParaRPr lang="zh-CN" altLang="en-US" sz="1200">
              <a:latin typeface="Arial Black" panose="020b0a04020102020204" pitchFamily="34"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标题 26625"/>
          <p:cNvSpPr>
            <a:spLocks noGrp="1"/>
          </p:cNvSpPr>
          <p:nvPr>
            <p:ph type="title"/>
          </p:nvPr>
        </p:nvSpPr>
        <p:spPr>
          <a:xfrm>
            <a:off x="539750" y="-26987"/>
            <a:ext cx="6967538" cy="914400"/>
          </a:xfrm>
        </p:spPr>
        <p:txBody>
          <a:bodyPr anchor="ctr" anchorCtr="0"/>
          <a:lstStyle/>
          <a:p>
            <a:r>
              <a:rPr lang="zh-CN" altLang="en-US" sz="3200" b="1">
                <a:solidFill>
                  <a:schemeClr val="tx1"/>
                </a:solidFill>
                <a:ea typeface="华文中宋" panose="02010600040101010101" pitchFamily="2" charset="-122"/>
              </a:rPr>
              <a:t>部分定位</a:t>
            </a:r>
            <a:endParaRPr lang="zh-CN" altLang="en-US" sz="3200" b="1">
              <a:solidFill>
                <a:schemeClr val="tx1"/>
              </a:solidFill>
              <a:ea typeface="华文中宋" panose="02010600040101010101" pitchFamily="2" charset="-122"/>
            </a:endParaRPr>
          </a:p>
        </p:txBody>
      </p:sp>
      <p:sp>
        <p:nvSpPr>
          <p:cNvPr id="26627" name="文本占位符 26626"/>
          <p:cNvSpPr/>
          <p:nvPr>
            <p:ph type="body" sz="half" idx="1"/>
          </p:nvPr>
        </p:nvSpPr>
        <p:spPr>
          <a:xfrm>
            <a:off x="395288" y="981075"/>
            <a:ext cx="8280400" cy="5040313"/>
          </a:xfrm>
          <a:prstGeom prst="rect">
            <a:avLst/>
          </a:prstGeom>
          <a:solidFill>
            <a:srgbClr val="FFFFFF"/>
          </a:solidFill>
          <a:ln>
            <a:solidFill>
              <a:schemeClr val="tx1"/>
            </a:solidFill>
            <a:miter/>
          </a:ln>
        </p:spPr>
        <p:txBody>
          <a:bodyPr anchor="t" anchorCtr="0"/>
          <a:lstStyle/>
          <a:p>
            <a:pPr marL="533400" indent="-533400">
              <a:buClr>
                <a:schemeClr val="hlink"/>
              </a:buClr>
              <a:buSzPct val="80000"/>
              <a:buFont typeface="Wingdings" panose="05000000000000000000" pitchFamily="2" charset="2"/>
              <a:buNone/>
            </a:pPr>
            <a:r>
              <a:rPr lang="zh-CN" altLang="en-US" sz="2800" b="1">
                <a:solidFill>
                  <a:srgbClr val="1328ED"/>
                </a:solidFill>
                <a:ea typeface="华文中宋" panose="02010600040101010101" pitchFamily="2" charset="-122"/>
              </a:rPr>
              <a:t>重要概念</a:t>
            </a:r>
            <a:r>
              <a:rPr lang="zh-CN" altLang="en-US" b="1">
                <a:solidFill>
                  <a:srgbClr val="1328ED"/>
                </a:solidFill>
                <a:ea typeface="华文中宋" panose="02010600040101010101" pitchFamily="2" charset="-122"/>
              </a:rPr>
              <a:t>：</a:t>
            </a:r>
            <a:endParaRPr lang="zh-CN" altLang="en-US" b="1">
              <a:solidFill>
                <a:srgbClr val="1328ED"/>
              </a:solidFill>
              <a:ea typeface="华文中宋" panose="02010600040101010101" pitchFamily="2" charset="-122"/>
            </a:endParaRPr>
          </a:p>
          <a:p>
            <a:pPr marL="533400" indent="-533400">
              <a:buClr>
                <a:srgbClr val="FA0C06"/>
              </a:buClr>
              <a:buSzPct val="120000"/>
              <a:buFont typeface="Wingdings" panose="05000000000000000000" pitchFamily="2" charset="2"/>
              <a:buChar char="Ø"/>
            </a:pPr>
            <a:r>
              <a:rPr lang="zh-CN" altLang="en-US" sz="2400" b="1">
                <a:ea typeface="华文中宋" panose="02010600040101010101" pitchFamily="2" charset="-122"/>
              </a:rPr>
              <a:t>不能片面地理解为“少于六点定位的定位方法称为部分定位”。因为下面讲到的“欠定位”也是少于六点的定位，两者不能混淆。</a:t>
            </a:r>
            <a:endParaRPr lang="zh-CN" altLang="en-US" sz="2400" b="1">
              <a:ea typeface="华文中宋" panose="02010600040101010101" pitchFamily="2" charset="-122"/>
            </a:endParaRPr>
          </a:p>
          <a:p>
            <a:pPr marL="533400" indent="-533400">
              <a:buClr>
                <a:srgbClr val="FA0C06"/>
              </a:buClr>
              <a:buSzPct val="120000"/>
              <a:buFont typeface="Wingdings" panose="05000000000000000000" pitchFamily="2" charset="2"/>
              <a:buChar char="Ø"/>
            </a:pPr>
            <a:r>
              <a:rPr lang="zh-CN" altLang="en-US" sz="2400" b="1">
                <a:ea typeface="华文中宋" panose="02010600040101010101" pitchFamily="2" charset="-122"/>
              </a:rPr>
              <a:t>影响该加工表面加工精度的自由度也</a:t>
            </a:r>
            <a:r>
              <a:rPr lang="zh-CN" altLang="en-US" sz="2400" b="1">
                <a:solidFill>
                  <a:srgbClr val="FF3300"/>
                </a:solidFill>
                <a:ea typeface="华文中宋" panose="02010600040101010101" pitchFamily="2" charset="-122"/>
              </a:rPr>
              <a:t>称必须限制的自由度</a:t>
            </a:r>
            <a:r>
              <a:rPr lang="zh-CN" altLang="en-US" sz="2400" b="1">
                <a:solidFill>
                  <a:srgbClr val="1328ED"/>
                </a:solidFill>
                <a:ea typeface="华文中宋" panose="02010600040101010101" pitchFamily="2" charset="-122"/>
              </a:rPr>
              <a:t>。</a:t>
            </a:r>
            <a:r>
              <a:rPr lang="zh-CN" altLang="en-US" sz="2400" b="1">
                <a:ea typeface="华文中宋" panose="02010600040101010101" pitchFamily="2" charset="-122"/>
              </a:rPr>
              <a:t>换句话说</a:t>
            </a:r>
            <a:r>
              <a:rPr lang="en-US" altLang="zh-CN" sz="2400" b="1">
                <a:ea typeface="华文中宋" panose="02010600040101010101" pitchFamily="2" charset="-122"/>
              </a:rPr>
              <a:t>, </a:t>
            </a:r>
            <a:r>
              <a:rPr lang="zh-CN" altLang="en-US" sz="2400" b="1">
                <a:ea typeface="华文中宋" panose="02010600040101010101" pitchFamily="2" charset="-122"/>
              </a:rPr>
              <a:t>必须限制的自由度如果不限制的话，必将影响工件的加工精度而出现废品工件，这是绝对不允许的。</a:t>
            </a:r>
            <a:endParaRPr lang="zh-CN" altLang="en-US" sz="2400" b="1">
              <a:ea typeface="华文中宋" panose="02010600040101010101" pitchFamily="2" charset="-122"/>
            </a:endParaRPr>
          </a:p>
          <a:p>
            <a:pPr marL="533400" indent="-533400">
              <a:buClr>
                <a:srgbClr val="FA0C06"/>
              </a:buClr>
              <a:buSzPct val="120000"/>
              <a:buFont typeface="Wingdings" panose="05000000000000000000" pitchFamily="2" charset="2"/>
              <a:buChar char="Ø"/>
            </a:pPr>
            <a:r>
              <a:rPr lang="zh-CN" altLang="en-US" sz="2400" b="1">
                <a:solidFill>
                  <a:srgbClr val="FF3300"/>
                </a:solidFill>
              </a:rPr>
              <a:t>不影响工件加工精度的自由度允许不被限制。</a:t>
            </a:r>
            <a:endParaRPr lang="zh-CN" altLang="en-US" sz="2400" b="1">
              <a:solidFill>
                <a:srgbClr val="FF3300"/>
              </a:solidFill>
            </a:endParaRPr>
          </a:p>
        </p:txBody>
      </p:sp>
      <p:sp>
        <p:nvSpPr>
          <p:cNvPr id="28675" name="矩形 26627"/>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8676" name="矩形 26628"/>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8677" name="矩形 26629"/>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8678" name="矩形 26630"/>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8679"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24</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7" name="标题 24577"/>
          <p:cNvSpPr>
            <a:spLocks noGrp="1"/>
          </p:cNvSpPr>
          <p:nvPr>
            <p:ph type="title"/>
          </p:nvPr>
        </p:nvSpPr>
        <p:spPr>
          <a:xfrm>
            <a:off x="323850" y="44450"/>
            <a:ext cx="8015288" cy="914400"/>
          </a:xfrm>
        </p:spPr>
        <p:txBody>
          <a:bodyPr anchor="ctr" anchorCtr="0"/>
          <a:lstStyle/>
          <a:p>
            <a:r>
              <a:rPr lang="en-US" altLang="zh-CN" sz="3200" b="1">
                <a:solidFill>
                  <a:schemeClr val="tx1"/>
                </a:solidFill>
                <a:latin typeface="Times New Roman" panose="02020603050405020304" pitchFamily="18" charset="0"/>
                <a:ea typeface="华文中宋" panose="02010600040101010101" pitchFamily="2" charset="-122"/>
              </a:rPr>
              <a:t> </a:t>
            </a:r>
            <a:r>
              <a:rPr lang="zh-CN" altLang="en-US" sz="3200" b="1">
                <a:solidFill>
                  <a:schemeClr val="tx1"/>
                </a:solidFill>
                <a:latin typeface="Times New Roman" panose="02020603050405020304" pitchFamily="18" charset="0"/>
                <a:ea typeface="华文中宋" panose="02010600040101010101" pitchFamily="2" charset="-122"/>
              </a:rPr>
              <a:t>生产中的实际定位</a:t>
            </a:r>
            <a:endParaRPr lang="zh-CN" altLang="en-US" sz="3200" b="1">
              <a:solidFill>
                <a:schemeClr val="tx1"/>
              </a:solidFill>
              <a:latin typeface="Times New Roman" panose="02020603050405020304" pitchFamily="18" charset="0"/>
              <a:ea typeface="华文中宋" panose="02010600040101010101" pitchFamily="2" charset="-122"/>
            </a:endParaRPr>
          </a:p>
        </p:txBody>
      </p:sp>
      <p:sp>
        <p:nvSpPr>
          <p:cNvPr id="24579" name="文本占位符 24578"/>
          <p:cNvSpPr/>
          <p:nvPr>
            <p:ph type="body" sz="half" idx="1"/>
          </p:nvPr>
        </p:nvSpPr>
        <p:spPr>
          <a:xfrm>
            <a:off x="215900" y="1125538"/>
            <a:ext cx="8748713" cy="4895850"/>
          </a:xfrm>
          <a:prstGeom prst="rect">
            <a:avLst/>
          </a:prstGeom>
          <a:solidFill>
            <a:srgbClr val="FFFFFF"/>
          </a:solidFill>
          <a:ln>
            <a:solidFill>
              <a:srgbClr val="000000"/>
            </a:solidFill>
            <a:miter/>
          </a:ln>
        </p:spPr>
        <p:txBody>
          <a:bodyPr anchor="t" anchorCtr="0"/>
          <a:lstStyle/>
          <a:p>
            <a:pPr marL="533400" indent="-533400">
              <a:buClr>
                <a:schemeClr val="hlink"/>
              </a:buClr>
              <a:buSzPct val="80000"/>
              <a:buFont typeface="Wingdings" panose="05000000000000000000" pitchFamily="2" charset="2"/>
              <a:buNone/>
            </a:pPr>
            <a:r>
              <a:rPr lang="en-US" altLang="zh-CN" sz="4000" b="1">
                <a:latin typeface="Times New Roman" panose="02020603050405020304" pitchFamily="18" charset="0"/>
                <a:ea typeface="华文中宋" panose="02010600040101010101" pitchFamily="2" charset="-122"/>
              </a:rPr>
              <a:t>    </a:t>
            </a:r>
            <a:r>
              <a:rPr lang="en-US" altLang="zh-CN" sz="2800" b="1">
                <a:solidFill>
                  <a:srgbClr val="1328ED"/>
                </a:solidFill>
                <a:latin typeface="Times New Roman" panose="02020603050405020304" pitchFamily="18" charset="0"/>
                <a:ea typeface="华文中宋" panose="02010600040101010101" pitchFamily="2" charset="-122"/>
              </a:rPr>
              <a:t>⑴ </a:t>
            </a:r>
            <a:r>
              <a:rPr lang="zh-CN" altLang="en-US" sz="2800" b="1">
                <a:solidFill>
                  <a:srgbClr val="1328ED"/>
                </a:solidFill>
                <a:ea typeface="华文中宋" panose="02010600040101010101" pitchFamily="2" charset="-122"/>
              </a:rPr>
              <a:t>完全定位</a:t>
            </a:r>
            <a:r>
              <a:rPr lang="zh-CN" altLang="en-US" sz="2800" b="1">
                <a:solidFill>
                  <a:srgbClr val="1328ED"/>
                </a:solidFill>
              </a:rPr>
              <a:t>    </a:t>
            </a:r>
            <a:endParaRPr lang="zh-CN" altLang="en-US" sz="2800" b="1">
              <a:solidFill>
                <a:srgbClr val="1328ED"/>
              </a:solidFill>
            </a:endParaRPr>
          </a:p>
          <a:p>
            <a:pPr marL="533400" indent="-533400">
              <a:buClr>
                <a:schemeClr val="hlink"/>
              </a:buClr>
              <a:buSzPct val="80000"/>
              <a:buFont typeface="Wingdings" panose="05000000000000000000" pitchFamily="2" charset="2"/>
              <a:buNone/>
            </a:pPr>
            <a:r>
              <a:rPr lang="zh-CN" altLang="en-US" sz="2800" b="1">
                <a:solidFill>
                  <a:srgbClr val="1328ED"/>
                </a:solidFill>
              </a:rPr>
              <a:t>    举例</a:t>
            </a:r>
            <a:r>
              <a:rPr lang="zh-CN" altLang="en-US" sz="2800">
                <a:solidFill>
                  <a:srgbClr val="1328ED"/>
                </a:solidFill>
              </a:rPr>
              <a:t>：</a:t>
            </a:r>
            <a:r>
              <a:rPr lang="zh-CN" altLang="en-US" sz="2800" b="1">
                <a:ea typeface="华文中宋" panose="02010600040101010101" pitchFamily="2" charset="-122"/>
              </a:rPr>
              <a:t>连杆工件在由定位支承板、短銷和挡銷组成的夹具中定位，试对此定位方案进行定位分析。（如下图所示）</a:t>
            </a:r>
            <a:endParaRPr lang="zh-CN" altLang="en-US" sz="2800" b="1">
              <a:ea typeface="华文中宋" panose="02010600040101010101" pitchFamily="2" charset="-122"/>
            </a:endParaRPr>
          </a:p>
          <a:p>
            <a:pPr marL="533400" indent="-533400">
              <a:buClr>
                <a:schemeClr val="hlink"/>
              </a:buClr>
              <a:buSzPct val="80000"/>
              <a:buFont typeface="Wingdings" panose="05000000000000000000" pitchFamily="2" charset="2"/>
              <a:buNone/>
            </a:pPr>
            <a:r>
              <a:rPr lang="zh-CN" altLang="en-US" sz="2800" b="1">
                <a:solidFill>
                  <a:srgbClr val="FF3300"/>
                </a:solidFill>
                <a:ea typeface="华文中宋" panose="02010600040101010101" pitchFamily="2" charset="-122"/>
              </a:rPr>
              <a:t>     解：</a:t>
            </a:r>
            <a:r>
              <a:rPr lang="zh-CN" altLang="en-US" sz="2800" b="1">
                <a:ea typeface="华文中宋" panose="02010600040101010101" pitchFamily="2" charset="-122"/>
              </a:rPr>
              <a:t>写出各定位元件所限制的自由度： </a:t>
            </a:r>
            <a:endParaRPr lang="zh-CN" altLang="en-US" sz="2800" b="1">
              <a:ea typeface="华文中宋" panose="02010600040101010101" pitchFamily="2" charset="-122"/>
            </a:endParaRPr>
          </a:p>
          <a:p>
            <a:pPr marL="533400" indent="-533400">
              <a:buClr>
                <a:schemeClr val="hlink"/>
              </a:buClr>
              <a:buSzPct val="80000"/>
              <a:buFont typeface="Wingdings" panose="05000000000000000000" pitchFamily="2" charset="2"/>
              <a:buNone/>
            </a:pPr>
            <a:r>
              <a:rPr lang="zh-CN" altLang="en-US" sz="2800" b="1">
                <a:ea typeface="华文中宋" panose="02010600040101010101" pitchFamily="2" charset="-122"/>
              </a:rPr>
              <a:t>　　支承板限制工件三个自由度：</a:t>
            </a:r>
            <a:endParaRPr lang="zh-CN" altLang="en-US" sz="2800" b="1">
              <a:ea typeface="华文中宋" panose="02010600040101010101" pitchFamily="2" charset="-122"/>
            </a:endParaRPr>
          </a:p>
          <a:p>
            <a:pPr marL="533400" indent="-533400">
              <a:buClr>
                <a:schemeClr val="hlink"/>
              </a:buClr>
              <a:buSzPct val="80000"/>
              <a:buFont typeface="Wingdings" panose="05000000000000000000" pitchFamily="2" charset="2"/>
              <a:buNone/>
            </a:pPr>
            <a:r>
              <a:rPr lang="zh-CN" altLang="en-US" sz="2800" b="1">
                <a:ea typeface="华文中宋" panose="02010600040101010101" pitchFamily="2" charset="-122"/>
              </a:rPr>
              <a:t>　　短銷限制工件二个自由度：</a:t>
            </a:r>
            <a:endParaRPr lang="zh-CN" altLang="en-US" sz="2800" b="1">
              <a:ea typeface="华文中宋" panose="02010600040101010101" pitchFamily="2" charset="-122"/>
            </a:endParaRPr>
          </a:p>
          <a:p>
            <a:pPr marL="533400" indent="-533400">
              <a:buClr>
                <a:schemeClr val="hlink"/>
              </a:buClr>
              <a:buSzPct val="80000"/>
              <a:buFont typeface="Wingdings" panose="05000000000000000000" pitchFamily="2" charset="2"/>
              <a:buNone/>
            </a:pPr>
            <a:r>
              <a:rPr lang="zh-CN" altLang="en-US" sz="2800" b="1">
                <a:ea typeface="华文中宋" panose="02010600040101010101" pitchFamily="2" charset="-122"/>
              </a:rPr>
              <a:t>　　挡銷限制工件一个自由度：</a:t>
            </a:r>
            <a:endParaRPr lang="zh-CN" altLang="en-US" sz="2800" b="1">
              <a:ea typeface="华文中宋" panose="02010600040101010101" pitchFamily="2" charset="-122"/>
            </a:endParaRPr>
          </a:p>
        </p:txBody>
      </p:sp>
      <p:sp>
        <p:nvSpPr>
          <p:cNvPr id="29699" name="矩形 24580"/>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9700" name="矩形 24581"/>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9701" name="矩形 24582"/>
          <p:cNvSpPr/>
          <p:nvPr/>
        </p:nvSpPr>
        <p:spPr>
          <a:xfrm>
            <a:off x="0" y="0"/>
            <a:ext cx="9144000" cy="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graphicFrame>
        <p:nvGraphicFramePr>
          <p:cNvPr id="29702" name="内容占位符 24585"/>
          <p:cNvGraphicFramePr>
            <a:graphicFrameLocks noChangeAspect="1"/>
          </p:cNvGraphicFramePr>
          <p:nvPr>
            <p:ph sz="quarter"/>
          </p:nvPr>
        </p:nvGraphicFramePr>
        <p:xfrm>
          <a:off x="5291138" y="4725988"/>
          <a:ext cx="649287" cy="439737"/>
        </p:xfrm>
        <a:graphic>
          <a:graphicData uri="http://schemas.openxmlformats.org/presentationml/2006/ole">
            <mc:AlternateContent>
              <mc:Choice xmlns:v="urn:schemas-microsoft-com:vml" Requires="v">
                <p:oleObj spid="_x0000_s1054" r:id="rId2" imgW="1295400" imgH="876300" progId="Equation.DSMT4">
                  <p:embed/>
                </p:oleObj>
              </mc:Choice>
              <mc:Fallback>
                <p:oleObj r:id="rId2" imgW="1295400" imgH="876300" progId="Equation.DSMT4">
                  <p:embed/>
                  <p:pic>
                    <p:nvPicPr>
                      <p:cNvPr id="0" name="OLE substitute image"/>
                      <p:cNvPicPr/>
                      <p:nvPr/>
                    </p:nvPicPr>
                    <p:blipFill>
                      <a:blip r:embed="rId3"/>
                      <a:stretch>
                        <a:fillRect/>
                      </a:stretch>
                    </p:blipFill>
                    <p:spPr>
                      <a:xfrm>
                        <a:off x="5291138" y="4725988"/>
                        <a:ext cx="649287" cy="439737"/>
                      </a:xfrm>
                      <a:prstGeom prst="rect">
                        <a:avLst/>
                      </a:prstGeom>
                      <a:noFill/>
                      <a:ln w="38100">
                        <a:noFill/>
                        <a:miter/>
                      </a:ln>
                    </p:spPr>
                  </p:pic>
                </p:oleObj>
              </mc:Fallback>
            </mc:AlternateContent>
          </a:graphicData>
        </a:graphic>
      </p:graphicFrame>
      <p:graphicFrame>
        <p:nvGraphicFramePr>
          <p:cNvPr id="29703" name="内容占位符 24587"/>
          <p:cNvGraphicFramePr>
            <a:graphicFrameLocks noChangeAspect="1"/>
          </p:cNvGraphicFramePr>
          <p:nvPr>
            <p:ph sz="quarter"/>
          </p:nvPr>
        </p:nvGraphicFramePr>
        <p:xfrm>
          <a:off x="5507038" y="4221163"/>
          <a:ext cx="936625" cy="427037"/>
        </p:xfrm>
        <a:graphic>
          <a:graphicData uri="http://schemas.openxmlformats.org/presentationml/2006/ole">
            <mc:AlternateContent>
              <mc:Choice xmlns:v="urn:schemas-microsoft-com:vml" Requires="v">
                <p:oleObj spid="_x0000_s1055" r:id="rId4" imgW="697865" imgH="317500" progId="Equation.3">
                  <p:embed/>
                </p:oleObj>
              </mc:Choice>
              <mc:Fallback>
                <p:oleObj r:id="rId4" imgW="697865" imgH="317500" progId="Equation.3">
                  <p:embed/>
                  <p:pic>
                    <p:nvPicPr>
                      <p:cNvPr id="0" name="OLE substitute image"/>
                      <p:cNvPicPr/>
                      <p:nvPr/>
                    </p:nvPicPr>
                    <p:blipFill>
                      <a:blip r:embed="rId5"/>
                      <a:stretch>
                        <a:fillRect/>
                      </a:stretch>
                    </p:blipFill>
                    <p:spPr>
                      <a:xfrm>
                        <a:off x="5507038" y="4221163"/>
                        <a:ext cx="936625" cy="427037"/>
                      </a:xfrm>
                      <a:prstGeom prst="rect">
                        <a:avLst/>
                      </a:prstGeom>
                      <a:solidFill>
                        <a:srgbClr val="FFFFFF"/>
                      </a:solidFill>
                      <a:ln w="38100">
                        <a:noFill/>
                        <a:miter/>
                      </a:ln>
                    </p:spPr>
                  </p:pic>
                </p:oleObj>
              </mc:Fallback>
            </mc:AlternateContent>
          </a:graphicData>
        </a:graphic>
      </p:graphicFrame>
      <p:graphicFrame>
        <p:nvGraphicFramePr>
          <p:cNvPr id="29704" name="对象 24588"/>
          <p:cNvGraphicFramePr>
            <a:graphicFrameLocks noChangeAspect="1"/>
          </p:cNvGraphicFramePr>
          <p:nvPr/>
        </p:nvGraphicFramePr>
        <p:xfrm>
          <a:off x="6022975" y="4714875"/>
          <a:ext cx="276225" cy="431800"/>
        </p:xfrm>
        <a:graphic>
          <a:graphicData uri="http://schemas.openxmlformats.org/presentationml/2006/ole">
            <mc:AlternateContent>
              <mc:Choice xmlns:v="urn:schemas-microsoft-com:vml" Requires="v">
                <p:oleObj spid="_x0000_s1056" r:id="rId6" imgW="203200" imgH="317500" progId="Equation.3">
                  <p:embed/>
                </p:oleObj>
              </mc:Choice>
              <mc:Fallback>
                <p:oleObj r:id="rId6" imgW="203200" imgH="317500" progId="Equation.3">
                  <p:embed/>
                  <p:pic>
                    <p:nvPicPr>
                      <p:cNvPr id="0" name="OLE substitute image"/>
                      <p:cNvPicPr/>
                      <p:nvPr/>
                    </p:nvPicPr>
                    <p:blipFill>
                      <a:blip r:embed="rId7"/>
                      <a:stretch>
                        <a:fillRect/>
                      </a:stretch>
                    </p:blipFill>
                    <p:spPr>
                      <a:xfrm>
                        <a:off x="6022975" y="4714875"/>
                        <a:ext cx="276225" cy="431800"/>
                      </a:xfrm>
                      <a:prstGeom prst="rect">
                        <a:avLst/>
                      </a:prstGeom>
                      <a:noFill/>
                      <a:ln w="38100">
                        <a:noFill/>
                        <a:miter/>
                      </a:ln>
                    </p:spPr>
                  </p:pic>
                </p:oleObj>
              </mc:Fallback>
            </mc:AlternateContent>
          </a:graphicData>
        </a:graphic>
      </p:graphicFrame>
      <p:sp>
        <p:nvSpPr>
          <p:cNvPr id="29705" name="灯片编号占位符 1"/>
          <p:cNvSpPr/>
          <p:nvPr>
            <p:ph type="sldNum" sz="quarter" idx="12"/>
          </p:nvPr>
        </p:nvSpPr>
        <p:spPr/>
        <p:txBody>
          <a:bodyPr anchor="b" anchorCtr="0"/>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lgn="r"/>
            <a:fld id="{9A0DB2DC-4C9A-4742-B13C-FB6460FD3503}" type="slidenum">
              <a:rPr lang="zh-CN" altLang="en-US" sz="1200">
                <a:latin typeface="Arial Black" panose="020b0a04020102020204" pitchFamily="34" charset="0"/>
              </a:rPr>
              <a:t>25</a:t>
            </a:fld>
            <a:endParaRPr lang="zh-CN" altLang="en-US" sz="1200">
              <a:latin typeface="Arial Black" panose="020b0a040201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anim calcmode="lin" valueType="num">
                                      <p:cBhvr additive="base">
                                        <p:cTn id="11"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57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anim calcmode="lin" valueType="num">
                                      <p:cBhvr additive="base">
                                        <p:cTn id="15"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457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anim calcmode="lin" valueType="num">
                                      <p:cBhvr additive="base">
                                        <p:cTn id="19"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anim calcmode="lin" valueType="num">
                                      <p:cBhvr additive="base">
                                        <p:cTn id="23" dur="500" fill="hold"/>
                                        <p:tgtEl>
                                          <p:spTgt spid="2457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579">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anim calcmode="lin" valueType="num">
                                      <p:cBhvr additive="base">
                                        <p:cTn id="27" dur="500" fill="hold"/>
                                        <p:tgtEl>
                                          <p:spTgt spid="24579">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457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https://d.book118.com/417133162045006036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Radial">
  <a:themeElements>
    <a:clrScheme name="">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989E5"/>
      </a:accent6>
      <a:hlink>
        <a:srgbClr val="996666"/>
      </a:hlink>
      <a:folHlink>
        <a:srgbClr val="6666CC"/>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989E5"/>
        </a:accent6>
        <a:hlink>
          <a:srgbClr val="996666"/>
        </a:hlink>
        <a:folHlink>
          <a:srgbClr val="6666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FFFF"/>
        </a:dk2>
        <a:lt2>
          <a:srgbClr val="817F3F"/>
        </a:lt2>
        <a:accent1>
          <a:srgbClr val="FFCC00"/>
        </a:accent1>
        <a:accent2>
          <a:srgbClr val="CC9900"/>
        </a:accent2>
        <a:accent3>
          <a:srgbClr val="FFFFFF"/>
        </a:accent3>
        <a:accent4>
          <a:srgbClr val="000000"/>
        </a:accent4>
        <a:accent5>
          <a:srgbClr val="FFE2AA"/>
        </a:accent5>
        <a:accent6>
          <a:srgbClr val="B78900"/>
        </a:accent6>
        <a:hlink>
          <a:srgbClr val="996666"/>
        </a:hlink>
        <a:folHlink>
          <a:srgbClr val="C94503"/>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CC6600"/>
        </a:lt2>
        <a:accent1>
          <a:srgbClr val="FF6600"/>
        </a:accent1>
        <a:accent2>
          <a:srgbClr val="33CCCC"/>
        </a:accent2>
        <a:accent3>
          <a:srgbClr val="C1AAAA"/>
        </a:accent3>
        <a:accent4>
          <a:srgbClr val="DCDCDC"/>
        </a:accent4>
        <a:accent5>
          <a:srgbClr val="FFB9AA"/>
        </a:accent5>
        <a:accent6>
          <a:srgbClr val="2DB7B7"/>
        </a:accent6>
        <a:hlink>
          <a:srgbClr val="99FF33"/>
        </a:hlink>
        <a:folHlink>
          <a:srgbClr val="CC3300"/>
        </a:folHlink>
      </a:clrScheme>
      <a:clrMap bg1="lt1" tx1="dk1" bg2="lt2" tx2="dk2" accent1="accent1" accent2="accent2" accent3="accent3" accent4="accent4" accent5="accent5" accent6="accent6" hlink="hlink" folHlink="folHlink"/>
    </a:extraClrScheme>
    <a:extraClrScheme>
      <a:clrScheme name="">
        <a:dk1>
          <a:srgbClr val="FFFFFF"/>
        </a:dk1>
        <a:lt1>
          <a:srgbClr val="431A01"/>
        </a:lt1>
        <a:dk2>
          <a:srgbClr val="FFFFFF"/>
        </a:dk2>
        <a:lt2>
          <a:srgbClr val="993300"/>
        </a:lt2>
        <a:accent1>
          <a:srgbClr val="FFCC00"/>
        </a:accent1>
        <a:accent2>
          <a:srgbClr val="FF9966"/>
        </a:accent2>
        <a:accent3>
          <a:srgbClr val="B0AAAA"/>
        </a:accent3>
        <a:accent4>
          <a:srgbClr val="DCDCDC"/>
        </a:accent4>
        <a:accent5>
          <a:srgbClr val="FFE2AA"/>
        </a:accent5>
        <a:accent6>
          <a:srgbClr val="E5895B"/>
        </a:accent6>
        <a:hlink>
          <a:srgbClr val="FF6600"/>
        </a:hlink>
        <a:folHlink>
          <a:srgbClr val="CC3300"/>
        </a:folHlink>
      </a:clrScheme>
      <a:clrMap bg1="lt1" tx1="dk1" bg2="lt2" tx2="dk2" accent1="accent1" accent2="accent2" accent3="accent3" accent4="accent4" accent5="accent5" accent6="accent6" hlink="hlink" folHlink="folHlink"/>
    </a:extraClrScheme>
    <a:extraClrScheme>
      <a:clrScheme name="">
        <a:dk1>
          <a:srgbClr val="FFFFFF"/>
        </a:dk1>
        <a:lt1>
          <a:srgbClr val="260000"/>
        </a:lt1>
        <a:dk2>
          <a:srgbClr val="FFFFFF"/>
        </a:dk2>
        <a:lt2>
          <a:srgbClr val="75878B"/>
        </a:lt2>
        <a:accent1>
          <a:srgbClr val="0099CC"/>
        </a:accent1>
        <a:accent2>
          <a:srgbClr val="FF3300"/>
        </a:accent2>
        <a:accent3>
          <a:srgbClr val="ABAAAA"/>
        </a:accent3>
        <a:accent4>
          <a:srgbClr val="DCDCDC"/>
        </a:accent4>
        <a:accent5>
          <a:srgbClr val="AACAE2"/>
        </a:accent5>
        <a:accent6>
          <a:srgbClr val="E52D00"/>
        </a:accent6>
        <a:hlink>
          <a:srgbClr val="FFCC00"/>
        </a:hlink>
        <a:folHlink>
          <a:srgbClr val="CC0000"/>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666699"/>
        </a:lt2>
        <a:accent1>
          <a:srgbClr val="9966FF"/>
        </a:accent1>
        <a:accent2>
          <a:srgbClr val="99CCFF"/>
        </a:accent2>
        <a:accent3>
          <a:srgbClr val="AAAAAA"/>
        </a:accent3>
        <a:accent4>
          <a:srgbClr val="DCDCDC"/>
        </a:accent4>
        <a:accent5>
          <a:srgbClr val="CAB9FF"/>
        </a:accent5>
        <a:accent6>
          <a:srgbClr val="89B7E5"/>
        </a:accent6>
        <a:hlink>
          <a:srgbClr val="FFFFCC"/>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2A2A40"/>
        </a:lt1>
        <a:dk2>
          <a:srgbClr val="FFFFFF"/>
        </a:dk2>
        <a:lt2>
          <a:srgbClr val="666699"/>
        </a:lt2>
        <a:accent1>
          <a:srgbClr val="006699"/>
        </a:accent1>
        <a:accent2>
          <a:srgbClr val="CC9900"/>
        </a:accent2>
        <a:accent3>
          <a:srgbClr val="ACACB0"/>
        </a:accent3>
        <a:accent4>
          <a:srgbClr val="DCDCDC"/>
        </a:accent4>
        <a:accent5>
          <a:srgbClr val="AAB9CA"/>
        </a:accent5>
        <a:accent6>
          <a:srgbClr val="B78900"/>
        </a:accent6>
        <a:hlink>
          <a:srgbClr val="CC6600"/>
        </a:hlink>
        <a:folHlink>
          <a:srgbClr val="6C948A"/>
        </a:folHlink>
      </a:clrScheme>
      <a:clrMap bg1="lt1" tx1="dk1" bg2="lt2" tx2="dk2" accent1="accent1" accent2="accent2" accent3="accent3" accent4="accent4" accent5="accent5" accent6="accent6" hlink="hlink" folHlink="folHlink"/>
    </a:extraClrScheme>
    <a:extraClrScheme>
      <a:clrScheme name="">
        <a:dk1>
          <a:srgbClr val="FFFFFF"/>
        </a:dk1>
        <a:lt1>
          <a:srgbClr val="2B335B"/>
        </a:lt1>
        <a:dk2>
          <a:srgbClr val="FFFFFF"/>
        </a:dk2>
        <a:lt2>
          <a:srgbClr val="BECBD8"/>
        </a:lt2>
        <a:accent1>
          <a:srgbClr val="0099CC"/>
        </a:accent1>
        <a:accent2>
          <a:srgbClr val="B5DBE3"/>
        </a:accent2>
        <a:accent3>
          <a:srgbClr val="ACADB6"/>
        </a:accent3>
        <a:accent4>
          <a:srgbClr val="DCDCDC"/>
        </a:accent4>
        <a:accent5>
          <a:srgbClr val="AACAE2"/>
        </a:accent5>
        <a:accent6>
          <a:srgbClr val="A2C4CB"/>
        </a:accent6>
        <a:hlink>
          <a:srgbClr val="FFCC00"/>
        </a:hlink>
        <a:folHlink>
          <a:srgbClr val="58648C"/>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FFFFFF"/>
        </a:dk2>
        <a:lt2>
          <a:srgbClr val="3333FF"/>
        </a:lt2>
        <a:accent1>
          <a:srgbClr val="339966"/>
        </a:accent1>
        <a:accent2>
          <a:srgbClr val="9999FF"/>
        </a:accent2>
        <a:accent3>
          <a:srgbClr val="AAAACA"/>
        </a:accent3>
        <a:accent4>
          <a:srgbClr val="DCDCDC"/>
        </a:accent4>
        <a:accent5>
          <a:srgbClr val="ADCAB9"/>
        </a:accent5>
        <a:accent6>
          <a:srgbClr val="8989E5"/>
        </a:accent6>
        <a:hlink>
          <a:srgbClr val="FFFF99"/>
        </a:hlink>
        <a:folHlink>
          <a:srgbClr val="17A0D1"/>
        </a:folHlink>
      </a:clrScheme>
      <a:clrMap bg1="lt1" tx1="dk1" bg2="lt2" tx2="dk2" accent1="accent1" accent2="accent2" accent3="accent3" accent4="accent4" accent5="accent5" accent6="accent6" hlink="hlink" folHlink="folHlink"/>
    </a:extraClrScheme>
    <a:extraClrScheme>
      <a:clrScheme name="">
        <a:dk1>
          <a:srgbClr val="FFFFFF"/>
        </a:dk1>
        <a:lt1>
          <a:srgbClr val="354418"/>
        </a:lt1>
        <a:dk2>
          <a:srgbClr val="FFFFFF"/>
        </a:dk2>
        <a:lt2>
          <a:srgbClr val="808000"/>
        </a:lt2>
        <a:accent1>
          <a:srgbClr val="60897C"/>
        </a:accent1>
        <a:accent2>
          <a:srgbClr val="99CC00"/>
        </a:accent2>
        <a:accent3>
          <a:srgbClr val="AEB0AA"/>
        </a:accent3>
        <a:accent4>
          <a:srgbClr val="DCDCDC"/>
        </a:accent4>
        <a:accent5>
          <a:srgbClr val="B7C4BF"/>
        </a:accent5>
        <a:accent6>
          <a:srgbClr val="89B700"/>
        </a:accent6>
        <a:hlink>
          <a:srgbClr val="CCCC00"/>
        </a:hlink>
        <a:folHlink>
          <a:srgbClr val="66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167</Paragraphs>
  <Slides>26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26</vt:i4>
      </vt:variant>
    </vt:vector>
  </HeadingPairs>
  <TitlesOfParts>
    <vt:vector baseType="lpstr" size="37">
      <vt:lpstr>Arial</vt:lpstr>
      <vt:lpstr>Calibri</vt:lpstr>
      <vt:lpstr>宋体</vt:lpstr>
      <vt:lpstr>Times New Roman</vt:lpstr>
      <vt:lpstr>Arial Black</vt:lpstr>
      <vt:lpstr>Wingdings</vt:lpstr>
      <vt:lpstr>华文中宋</vt:lpstr>
      <vt:lpstr>华文宋体</vt:lpstr>
      <vt:lpstr>黑体</vt:lpstr>
      <vt:lpstr>仿宋_GB2312</vt:lpstr>
      <vt:lpstr>Office Theme</vt:lpstr>
      <vt:lpstr>        六点定位原理基本概念</vt:lpstr>
      <vt:lpstr>    基本概念</vt:lpstr>
      <vt:lpstr>工件在夹具中的定位（重点和难点）</vt:lpstr>
      <vt:lpstr>PowerPoint Presentation</vt:lpstr>
      <vt:lpstr>PowerPoint Presentation</vt:lpstr>
      <vt:lpstr>六点定位原理</vt:lpstr>
      <vt:lpstr>PowerPoint Presentation</vt:lpstr>
      <vt:lpstr>六点定位原理</vt:lpstr>
      <vt:lpstr>六点定位原理</vt:lpstr>
      <vt:lpstr>六点定位原理举例</vt:lpstr>
      <vt:lpstr> 以工件外圆定位</vt:lpstr>
      <vt:lpstr>   V形块定位</vt:lpstr>
      <vt:lpstr>活动V形块的应用</vt:lpstr>
      <vt:lpstr>  用定位套定位</vt:lpstr>
      <vt:lpstr> 半圆定位座</vt:lpstr>
      <vt:lpstr>  三爪卡盘</vt:lpstr>
      <vt:lpstr>以工件内孔定位</vt:lpstr>
      <vt:lpstr>   定位销定位</vt:lpstr>
      <vt:lpstr>圆锥销</vt:lpstr>
      <vt:lpstr>定位心轴</vt:lpstr>
      <vt:lpstr>大锥度心轴定位</vt:lpstr>
      <vt:lpstr>双顶尖定位</vt:lpstr>
      <vt:lpstr>PowerPoint Presentation</vt:lpstr>
      <vt:lpstr>部分定位</vt:lpstr>
      <vt:lpstr> 生产中的实际定位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2024-09-11T05:33:26.440</cp:lastPrinted>
  <dcterms:created xsi:type="dcterms:W3CDTF">2024-09-10T21:33:26Z</dcterms:created>
  <dcterms:modified xsi:type="dcterms:W3CDTF">2024-09-10T21:33:28Z</dcterms:modified>
</cp:coreProperties>
</file>