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BDUGGA+MS-UIGothic"/>
      <p:regular r:id="rId18"/>
    </p:embeddedFont>
    <p:embeddedFont>
      <p:font typeface="OGOIUD+ARPKCK+ArialMT"/>
      <p:regular r:id="rId19"/>
    </p:embeddedFont>
    <p:embeddedFont>
      <p:font typeface="IJRTNR+DUSEVB+MicrosoftYaHei-Bold"/>
      <p:regular r:id="rId20"/>
    </p:embeddedFont>
    <p:embeddedFont>
      <p:font typeface="GHHHAQ+LCDNTD+MicrosoftYaHei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0F9847-9C66-437B-BF44-3871F74177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4A5AB-F373-46AB-ACD5-9C60EFE0C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EE684E-D4ED-4A91-96B0-86C72F878A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74EF02-0FD8-4E23-AB42-41678B2BA1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ACCF3DD-BD4A-4AA5-A479-C063E348F2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B0B96E-5571-4067-9BE2-F4E4207625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0D906E-E887-49C1-B823-11936326A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15E94B-E7C7-4EFB-B123-D04AA3EAF7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93154-0CBF-4A4E-9C3B-01E140099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8D1C6-0607-4606-9275-D077FD3CF2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9E3FF5-0F09-48E6-B93C-F9C07D21F9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17140140110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963294" y="1318414"/>
            <a:ext cx="6893033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BDUGGA+MS-UIGothic"/>
                <a:cs typeface="BDUGGA+MS-UIGothic"/>
              </a:rPr>
              <a:t>某制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5150" spc="23">
                <a:solidFill>
                  <a:srgbClr val="FF960E"/>
                </a:solidFill>
                <a:latin typeface="BDUGGA+MS-UIGothic"/>
                <a:cs typeface="BDUGGA+MS-UIGothic"/>
              </a:rPr>
              <a:t>公司医</a:t>
            </a: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药经</a:t>
            </a:r>
            <a:r>
              <a:rPr sz="5150">
                <a:solidFill>
                  <a:srgbClr val="FF960E"/>
                </a:solidFill>
                <a:latin typeface="BDUGGA+MS-UIGothic"/>
                <a:cs typeface="BDUGGA+MS-UIGothic"/>
              </a:rPr>
              <a:t>理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5150" spc="25">
                <a:solidFill>
                  <a:srgbClr val="FF960E"/>
                </a:solidFill>
                <a:latin typeface="BDUGGA+MS-UIGothic"/>
                <a:cs typeface="BDUGGA+MS-UIGothic"/>
              </a:rPr>
              <a:t>售培</a:t>
            </a:r>
            <a:r>
              <a:rPr sz="5150" spc="23">
                <a:solidFill>
                  <a:srgbClr val="FF960E"/>
                </a:solidFill>
                <a:latin typeface="SimSun"/>
                <a:cs typeface="SimSun"/>
              </a:rPr>
              <a:t>训课</a:t>
            </a:r>
            <a:r>
              <a:rPr sz="5150">
                <a:solidFill>
                  <a:srgbClr val="FF960E"/>
                </a:solidFill>
                <a:latin typeface="BDUGGA+MS-UIGothic"/>
                <a:cs typeface="BDUGG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4439861" cy="133204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GOIUD+ARPKCK+ArialMT"/>
                <a:cs typeface="OGOIUD+ARPKC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药销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售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理的角色与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职责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GOIUD+ARPKCK+ArialMT"/>
                <a:cs typeface="OGOIUD+ARPKC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品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售技巧与市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拓展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3040570"/>
            <a:ext cx="3738821" cy="7835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GOIUD+ARPKCK+ArialMT"/>
                <a:cs typeface="OGOIUD+ARPKC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医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代表的培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与管理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928870" y="3589210"/>
            <a:ext cx="5841941" cy="188053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GOIUD+ARPKCK+ArialMT"/>
                <a:cs typeface="OGOIUD+ARPKC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品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售的客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服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务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与客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户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关系管理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GOIUD+ARPKCK+ArialMT"/>
                <a:cs typeface="OGOIUD+ARPKC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品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售的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团队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建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设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与培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训计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划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FF960E"/>
                </a:solidFill>
                <a:latin typeface="OGOIUD+ARPKCK+ArialMT"/>
                <a:cs typeface="OGOIUD+ARPKCK+ArialMT"/>
              </a:rPr>
              <a:t>•</a:t>
            </a:r>
            <a:r>
              <a:rPr sz="2450" spc="128">
                <a:solidFill>
                  <a:srgbClr val="FF960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品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售的市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分析与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FF960E"/>
                </a:solidFill>
                <a:latin typeface="BDUGGA+MS-UIGothic"/>
                <a:cs typeface="BDUGGA+MS-UIGothic"/>
              </a:rPr>
              <a:t>展</a:t>
            </a:r>
            <a:r>
              <a:rPr sz="2400">
                <a:solidFill>
                  <a:srgbClr val="FF960E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DUGGA+MS-UIGothic"/>
                <a:cs typeface="BDUGGA+MS-UIGothic"/>
              </a:rPr>
              <a:t>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FFC483"/>
                </a:solidFill>
                <a:latin typeface="IJRTNR+DUSEVB+MicrosoftYaHei-Bold"/>
                <a:cs typeface="IJRTNR+DUSEVB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IJRTNR+DUSEVB+MicrosoftYaHei-Bold"/>
                <a:cs typeface="IJRTNR+DUSEVB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8014203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BDUGGA+MS-UIGothic"/>
                <a:cs typeface="BDUGGA+MS-UIGothic"/>
              </a:rPr>
              <a:t>医</a:t>
            </a:r>
            <a:r>
              <a:rPr sz="4550" spc="25">
                <a:solidFill>
                  <a:srgbClr val="351E00"/>
                </a:solidFill>
                <a:latin typeface="SimSun"/>
                <a:cs typeface="SimSun"/>
              </a:rPr>
              <a:t>药销</a:t>
            </a:r>
            <a:r>
              <a:rPr sz="4550" spc="27">
                <a:solidFill>
                  <a:srgbClr val="351E00"/>
                </a:solidFill>
                <a:latin typeface="BDUGGA+MS-UIGothic"/>
                <a:cs typeface="BDUGGA+MS-UIGothic"/>
              </a:rPr>
              <a:t>售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经</a:t>
            </a:r>
            <a:r>
              <a:rPr sz="4550" spc="25">
                <a:solidFill>
                  <a:srgbClr val="351E00"/>
                </a:solidFill>
                <a:latin typeface="BDUGGA+MS-UIGothic"/>
                <a:cs typeface="BDUGGA+MS-UIGothic"/>
              </a:rPr>
              <a:t>理的角色与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职责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药销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理的定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与角色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药销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理是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管理和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领导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实现销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售目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的高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管理人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是公司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售策略的制定者和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药销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理需要具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备领导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力、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决策能力和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协调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能力，以及良好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的沟通、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判和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售技巧。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行者，同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也是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团队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的指</a:t>
            </a:r>
          </a:p>
          <a:p>
            <a:pPr marL="66675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者和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BDUGGA+MS-UIGothic"/>
                <a:cs typeface="BDUGGA+MS-UIGothic"/>
              </a:rPr>
              <a:t>督者。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药销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理的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与任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务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药销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售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经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理的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职业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生涯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47214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HHHAQ+LCDNTD+MicrosoftYaHei"/>
                <a:cs typeface="GHHHAQ+LCDNT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2564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HHHAQ+LCDNTD+MicrosoftYaHei"/>
                <a:cs typeface="GHHHAQ+LCDNT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04075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HHHAQ+LCDNTD+MicrosoftYaHei"/>
                <a:cs typeface="GHHHAQ+LCDNT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1869" y="382569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HHHAQ+LCDNTD+MicrosoftYaHei"/>
                <a:cs typeface="GHHHAQ+LCDNTD+Microsoft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IJRTNR+DUSEVB+MicrosoftYaHei-Bold"/>
                <a:cs typeface="IJRTNR+DUSEVB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药</a:t>
            </a:r>
            <a:r>
              <a:rPr sz="4550" spc="27">
                <a:solidFill>
                  <a:srgbClr val="351E00"/>
                </a:solidFill>
                <a:latin typeface="BDUGGA+MS-UIGothic"/>
                <a:cs typeface="BDUGGA+MS-UIGothic"/>
              </a:rPr>
              <a:t>品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销</a:t>
            </a:r>
            <a:r>
              <a:rPr sz="4550" spc="25">
                <a:solidFill>
                  <a:srgbClr val="351E00"/>
                </a:solidFill>
                <a:latin typeface="BDUGGA+MS-UIGothic"/>
                <a:cs typeface="BDUGGA+MS-UIGothic"/>
              </a:rPr>
              <a:t>售技巧与市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场</a:t>
            </a:r>
            <a:r>
              <a:rPr sz="4550" spc="27">
                <a:solidFill>
                  <a:srgbClr val="351E00"/>
                </a:solidFill>
                <a:latin typeface="BDUGGA+MS-UIGothic"/>
                <a:cs typeface="BDUGGA+MS-UIGothic"/>
              </a:rPr>
              <a:t>拓展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售技巧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BDUGGA+MS-UIGothic"/>
                <a:cs typeface="BDUGGA+MS-UIGothic"/>
              </a:rPr>
              <a:t>良好的沟通能力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BDUGGA+MS-UIGothic"/>
                <a:cs typeface="BDUGGA+MS-UIGothic"/>
              </a:rPr>
              <a:t>了解客</a:t>
            </a:r>
            <a:r>
              <a:rPr sz="2300">
                <a:solidFill>
                  <a:srgbClr val="FF960E"/>
                </a:solidFill>
                <a:latin typeface="SimSun"/>
                <a:cs typeface="SimSun"/>
              </a:rPr>
              <a:t>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BDUGGA+MS-UIGothic"/>
                <a:cs typeface="BDUGGA+MS-UIGothic"/>
              </a:rPr>
              <a:t>掌握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300" spc="23">
                <a:solidFill>
                  <a:srgbClr val="FF960E"/>
                </a:solidFill>
                <a:latin typeface="BDUGGA+MS-UIGothic"/>
                <a:cs typeface="BDUGGA+MS-UIGothic"/>
              </a:rPr>
              <a:t>售技巧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品市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场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拓展策略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JRTNR+DUSEVB+MicrosoftYaHei-Bold"/>
                <a:cs typeface="IJRTNR+DUSEVB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JRTNR+DUSEVB+MicrosoftYaHei-Bold"/>
                <a:cs typeface="IJRTNR+DUSEVB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IJRTNR+DUSEVB+MicrosoftYaHei-Bold"/>
                <a:cs typeface="IJRTNR+DUSEVB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BDUGGA+MS-UIGothic"/>
                <a:cs typeface="BDUGGA+MS-UIGothic"/>
              </a:rPr>
              <a:t>了解市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场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BDUGGA+MS-UIGothic"/>
                <a:cs typeface="BDUGGA+MS-UIGothic"/>
              </a:rPr>
              <a:t>建立</a:t>
            </a:r>
            <a:r>
              <a:rPr sz="2000" spc="25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960E"/>
                </a:solidFill>
                <a:latin typeface="BDUGGA+MS-UIGothic"/>
                <a:cs typeface="BDUGGA+MS-UIGothic"/>
              </a:rPr>
              <a:t>售网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960E"/>
                </a:solidFill>
                <a:latin typeface="BDUGGA+MS-UIGothic"/>
                <a:cs typeface="BDUGGA+MS-UIGothic"/>
              </a:rPr>
              <a:t>开展促</a:t>
            </a:r>
            <a:r>
              <a:rPr sz="2000" spc="23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000" spc="25">
                <a:solidFill>
                  <a:srgbClr val="FF960E"/>
                </a:solidFill>
                <a:latin typeface="BDUGGA+MS-UIGothic"/>
                <a:cs typeface="BDUGGA+MS-UIGothic"/>
              </a:rPr>
              <a:t>活</a:t>
            </a:r>
            <a:r>
              <a:rPr sz="2000">
                <a:solidFill>
                  <a:srgbClr val="FF960E"/>
                </a:solidFill>
                <a:latin typeface="SimSun"/>
                <a:cs typeface="SimSun"/>
              </a:rPr>
              <a:t>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品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售的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营销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模式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传统销</a:t>
            </a:r>
            <a:r>
              <a:rPr sz="2300" spc="23">
                <a:solidFill>
                  <a:srgbClr val="FF960E"/>
                </a:solidFill>
                <a:latin typeface="BDUGGA+MS-UIGothic"/>
                <a:cs typeface="BDUGGA+MS-UIGothic"/>
              </a:rPr>
              <a:t>售模式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电</a:t>
            </a:r>
            <a:r>
              <a:rPr sz="2300" spc="25">
                <a:solidFill>
                  <a:srgbClr val="FF960E"/>
                </a:solidFill>
                <a:latin typeface="BDUGGA+MS-UIGothic"/>
                <a:cs typeface="BDUGGA+MS-UIGothic"/>
              </a:rPr>
              <a:t>商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2300" spc="23">
                <a:solidFill>
                  <a:srgbClr val="FF960E"/>
                </a:solidFill>
                <a:latin typeface="BDUGGA+MS-UIGothic"/>
                <a:cs typeface="BDUGGA+MS-UIGothic"/>
              </a:rPr>
              <a:t>售模式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960E"/>
                </a:solidFill>
                <a:latin typeface="BDUGGA+MS-UIGothic"/>
                <a:cs typeface="BDUGGA+MS-UIGothic"/>
              </a:rPr>
              <a:t>医</a:t>
            </a:r>
            <a:r>
              <a:rPr sz="2300" spc="25">
                <a:solidFill>
                  <a:srgbClr val="FF960E"/>
                </a:solidFill>
                <a:latin typeface="SimSun"/>
                <a:cs typeface="SimSun"/>
              </a:rPr>
              <a:t>疗</a:t>
            </a:r>
            <a:r>
              <a:rPr sz="2300" spc="25">
                <a:solidFill>
                  <a:srgbClr val="FF960E"/>
                </a:solidFill>
                <a:latin typeface="BDUGGA+MS-UIGothic"/>
                <a:cs typeface="BDUGGA+MS-UIGothic"/>
              </a:rPr>
              <a:t>机构的合作模式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75334" y="-4300"/>
            <a:ext cx="6120100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643500"/>
                </a:solidFill>
                <a:latin typeface="IJRTNR+DUSEVB+MicrosoftYaHei-Bold"/>
                <a:cs typeface="IJRTNR+DUSEVB+MicrosoftYaHei-Bold"/>
              </a:rPr>
              <a:t>CHAPTER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50695" y="3088239"/>
            <a:ext cx="6677837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3">
                <a:solidFill>
                  <a:srgbClr val="351E00"/>
                </a:solidFill>
                <a:latin typeface="BDUGGA+MS-UIGothic"/>
                <a:cs typeface="BDUGGA+MS-UIGothic"/>
              </a:rPr>
              <a:t>医</a:t>
            </a:r>
            <a:r>
              <a:rPr sz="4550" spc="27">
                <a:solidFill>
                  <a:srgbClr val="351E00"/>
                </a:solidFill>
                <a:latin typeface="SimSun"/>
                <a:cs typeface="SimSun"/>
              </a:rPr>
              <a:t>药</a:t>
            </a:r>
            <a:r>
              <a:rPr sz="4550" spc="25">
                <a:solidFill>
                  <a:srgbClr val="351E00"/>
                </a:solidFill>
                <a:latin typeface="BDUGGA+MS-UIGothic"/>
                <a:cs typeface="BDUGGA+MS-UIGothic"/>
              </a:rPr>
              <a:t>代表的培</a:t>
            </a:r>
            <a:r>
              <a:rPr sz="4550" spc="23">
                <a:solidFill>
                  <a:srgbClr val="351E00"/>
                </a:solidFill>
                <a:latin typeface="SimSun"/>
                <a:cs typeface="SimSun"/>
              </a:rPr>
              <a:t>训</a:t>
            </a:r>
            <a:r>
              <a:rPr sz="4550" spc="25">
                <a:solidFill>
                  <a:srgbClr val="351E00"/>
                </a:solidFill>
                <a:latin typeface="BDUGGA+MS-UIGothic"/>
                <a:cs typeface="BDUGGA+MS-UIGothic"/>
              </a:rPr>
              <a:t>与管理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2578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代表的培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训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内容与方式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HHHAQ+LCDNTD+MicrosoftYaHei"/>
                <a:cs typeface="GHHHAQ+LCDNTD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HHHAQ+LCDNTD+MicrosoftYaHei"/>
                <a:cs typeface="GHHHAQ+LCDNTD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HHHAQ+LCDNTD+MicrosoftYaHei"/>
                <a:cs typeface="GHHHAQ+LCDNTD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GHHHAQ+LCDNTD+MicrosoftYaHei"/>
                <a:cs typeface="GHHHAQ+LCDNTD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7637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960E"/>
                </a:solidFill>
                <a:latin typeface="BDUGGA+MS-UIGothic"/>
                <a:cs typeface="BDUGGA+MS-UIGothic"/>
              </a:rPr>
              <a:t>品知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FF960E"/>
                </a:solidFill>
                <a:latin typeface="BDUGGA+MS-UIGothic"/>
                <a:cs typeface="BDUGGA+MS-UIGothic"/>
              </a:rPr>
              <a:t>培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183379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销</a:t>
            </a:r>
            <a:r>
              <a:rPr sz="1550" spc="25">
                <a:solidFill>
                  <a:srgbClr val="FF960E"/>
                </a:solidFill>
                <a:latin typeface="BDUGGA+MS-UIGothic"/>
                <a:cs typeface="BDUGGA+MS-UIGothic"/>
              </a:rPr>
              <a:t>售技巧培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628130" y="4788530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DUGGA+MS-UIGothic"/>
                <a:cs typeface="BDUGGA+MS-UIGothic"/>
              </a:rPr>
              <a:t>客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户</a:t>
            </a:r>
            <a:r>
              <a:rPr sz="1550" spc="25">
                <a:solidFill>
                  <a:srgbClr val="FF960E"/>
                </a:solidFill>
                <a:latin typeface="BDUGGA+MS-UIGothic"/>
                <a:cs typeface="BDUGGA+MS-UIGothic"/>
              </a:rPr>
              <a:t>关系管理培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训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534525" y="4788530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DUGGA+MS-UIGothic"/>
                <a:cs typeface="BDUGGA+MS-UIGothic"/>
              </a:rPr>
              <a:t>行</a:t>
            </a:r>
            <a:r>
              <a:rPr sz="1550" spc="25">
                <a:solidFill>
                  <a:srgbClr val="FF960E"/>
                </a:solidFill>
                <a:latin typeface="SimSun"/>
                <a:cs typeface="SimSun"/>
              </a:rPr>
              <a:t>业动态</a:t>
            </a:r>
            <a:r>
              <a:rPr sz="1550" spc="25">
                <a:solidFill>
                  <a:srgbClr val="FF960E"/>
                </a:solidFill>
                <a:latin typeface="BDUGGA+MS-UIGothic"/>
                <a:cs typeface="BDUGGA+MS-UIGothic"/>
              </a:rPr>
              <a:t>培</a:t>
            </a:r>
            <a:r>
              <a:rPr sz="1550">
                <a:solidFill>
                  <a:srgbClr val="FF960E"/>
                </a:solidFill>
                <a:latin typeface="SimSun"/>
                <a:cs typeface="SimSun"/>
              </a:rPr>
              <a:t>训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1341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医</a:t>
            </a:r>
            <a:r>
              <a:rPr sz="3000">
                <a:solidFill>
                  <a:srgbClr val="FF960E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FF960E"/>
                </a:solidFill>
                <a:latin typeface="BDUGGA+MS-UIGothic"/>
                <a:cs typeface="BDUGGA+MS-UIGothic"/>
              </a:rPr>
              <a:t>代表的管理制度与考核方式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DUGGA+MS-UIGothic"/>
                <a:cs typeface="BDUGGA+MS-UIGothic"/>
              </a:rPr>
              <a:t>管理制度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960E"/>
                </a:solidFill>
                <a:latin typeface="BDUGGA+MS-UIGothic"/>
                <a:cs typeface="BDUGGA+MS-UIGothic"/>
              </a:rPr>
              <a:t>考核方式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https://d.book118.com/417140140110006046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BDUGGA+MS-UIGothic</vt:lpstr>
      <vt:lpstr>SimSun</vt:lpstr>
      <vt:lpstr>OGOIUD+ARPKCK+ArialMT</vt:lpstr>
      <vt:lpstr>Times New Roman</vt:lpstr>
      <vt:lpstr>IJRTNR+DUSEVB+MicrosoftYaHei-Bold</vt:lpstr>
      <vt:lpstr>GHHHAQ+LCDNTD+MicrosoftYaHei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2024-09-21T16:40:19.730</cp:lastPrinted>
  <dcterms:created xsi:type="dcterms:W3CDTF">2024-09-21T08:40:19Z</dcterms:created>
  <dcterms:modified xsi:type="dcterms:W3CDTF">2024-09-21T08:40:21Z</dcterms:modified>
</cp:coreProperties>
</file>