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2E45572-F3F2-4F5B-9998-3580AAB6539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6206040-2ABE-4A3C-8684-7DA10582D27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A29C933-A088-41CD-AA0E-A649F8B5AD4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1373008-860F-40A1-9465-03D99108218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8B21A50-AE31-4C08-BF2A-3DFCAF0C180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382A6C4-49FF-4FF6-8A20-4586B97E2A6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A88BC2B-7257-4B1F-8D92-18E5DB6BE89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8274709-801E-46FD-A6FC-E9CBAF675EB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B70F4F8-1083-49E3-A512-03562490ACD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8B9C63B-AA44-4ED6-BFDA-8CD9CD8190C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604312A-4557-4547-A671-BEA280D1C23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1715304004300605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0522" y="1105448"/>
            <a:ext cx="7238537" cy="2009775"/>
          </a:xfrm>
          <a:prstGeom prst="rect">
            <a:avLst/>
          </a:prstGeom>
        </p:spPr>
        <p:txBody>
          <a:bodyPr vert="horz" wrap="square" lIns="114300" tIns="57150" rIns="114300" bIns="57150" rtlCol="0" anchor="b"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dk1">
                    <a:lumMod val="75000"/>
                    <a:lumOff val="25000"/>
                    <a:alpha val="100000"/>
                  </a:schemeClr>
                </a:solidFill>
                <a:latin typeface="STKaiti"/>
                <a:ea typeface="STKaiti"/>
                <a:cs typeface="STKaiti"/>
              </a:rPr>
              <a:t>职业生涯规划目标篇——职业生涯目标的确定</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220184" y="1034838"/>
            <a:ext cx="5507355" cy="4692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引言</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自我认知与职业兴趣</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职业市场与趋势分析</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确立职业生涯目标</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实现职业生涯目标的策略与措施</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调整与优化职业生涯目标</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引言</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通过规划职业生涯，可以明确个人的职业目标和发展方向，有针对性地提升职业技能和素养，从而在激烈的职场竞争中脱颖而出。</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提升职业竞争力</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职业生涯规划有助于个人在职业发展过程中保持清晰的头脑和明确的目标，避免盲目和浪费时间，从而更容易实现职业成功。</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实现职业成功</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通过职业生涯规划，可以选择符合自己兴趣、能力和价值观的职业，从而提高工作满意度和幸福感。</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提高工作满意度</a:t>
            </a:r>
          </a:p>
        </p:txBody>
      </p:sp>
      <p:pic>
        <p:nvPicPr>
          <p:cNvPr id="9" name="Picture 9"/>
          <p:cNvPicPr>
            <a:picLocks noChangeAspect="1"/>
          </p:cNvPicPr>
          <p:nvPr/>
        </p:nvPicPr>
        <p:blipFill>
          <a:blip r:embed="rId2"/>
          <a:srcRect l="15583" r="15583"/>
          <a:stretch>
            <a:fillRect/>
          </a:stretch>
        </p:blipFill>
        <p:spPr>
          <a:xfrm>
            <a:off x="7676035" y="2524948"/>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21648"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386775"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职业生涯规划的重要性</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2500" r="1250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指引职业发展方向</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职业生涯目标为个人职业发展提供了明确的方向和指引，有助于个人在职业发展过程中保持专注和动力。</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激发职业动力</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明确的职业生涯目标可以激发个人的职业动力和热情，促使个人不断努力追求和实现自己的职业梦想。</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评估职业进展</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职业生涯目标可以作为评估个人职业发展的重要指标，帮助个人及时了解自己的职业进展和成就，从而调整职业规划和实践策略。</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职业生涯目标的意义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自我认知与职业兴趣</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1958" r="11958"/>
          <a:stretch>
            <a:fillRect/>
          </a:stretch>
        </p:blipFill>
        <p:spPr>
          <a:xfrm>
            <a:off x="7092556"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通过心理测评、自我观察、他人反馈等方式，了解自己的性格特点，如内向或外向、理性或感性、稳重或冒险等。</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性格特点</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分析自己在学习、工作、生活中所展现出来的技能与特长，如沟通能力、领导力、创新能力、解决问题的能力等。</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技能与特长</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回顾自己的成长历程，总结在学业、工作、社会实践等方面取得的成就和经验，以及在这些过程中所形成的优势。</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成就与经验</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自我评估</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05128" y="1258733"/>
            <a:ext cx="5140490"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通过了解霍兰德职业兴趣理论中的六种职业类型（实际型、研究型、艺术型、社会型、企业型、常规型），明确自己的职业兴趣倾向。</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霍兰德职业兴趣理论</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积极参加各类职业体验活动，如实习、兼职、志愿服务等，亲身感受不同职业的工作内容和环境，发现自己的潜在职业兴趣。</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职业体验与探索</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寻求职业规划师或相关领域的专家帮助，通过专业测评和咨询，更深入地了解自己的职业兴趣和发展方向。</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职业规划咨询</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职业兴趣探索</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价值观与职业选择</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分析不同职业对价值观的要求和体现，选择那些与自己价值观相符合的职业领域。</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价值观调整与发展</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随着自我认知的深入和职业发展阶段的变化，适时调整自己的价值观，以更好地适应职业发展的需求。</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价值观定义</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明确自己的核心价值观，即认为什么是最重要的、最有意义的，如成就感、创新、公平正义、团队合作等。</a:t>
            </a:r>
          </a:p>
        </p:txBody>
      </p:sp>
      <p:pic>
        <p:nvPicPr>
          <p:cNvPr id="10" name="Picture 10"/>
          <p:cNvPicPr>
            <a:picLocks noChangeAspect="1"/>
          </p:cNvPicPr>
          <p:nvPr/>
        </p:nvPicPr>
        <p:blipFill>
          <a:blip r:embed="rId2"/>
          <a:srcRect l="9458" r="9458"/>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价值观澄清</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职业市场与趋势分析</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03</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新兴行业的崛起</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随着科技的不断进步，新兴行业如人工智能、大数据、生物科技等逐渐崛起，为职业市场带来新的机遇。</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27667" r="27667"/>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传统行业的转型升级</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传统行业在面临新兴行业冲击的同时，也在不断进行转型升级，提高自身竞争力，如制造业向智能化、绿色化方向转型。</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行业融合与跨界发展</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不同行业之间的融合与跨界发展已成为趋势，如“互联网+”模式的出现，为各行业提供了新的发展思路和空间。</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行业发展趋势</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103852" y="4838783"/>
            <a:ext cx="10266726" cy="1333500"/>
            <a:chOff x="1103852" y="4838783"/>
            <a:chExt cx="10266726" cy="1333500"/>
          </a:xfrm>
        </p:grpSpPr>
        <p:sp>
          <p:nvSpPr>
            <p:cNvPr id="3" name="AutoShape 3"/>
            <p:cNvSpPr/>
            <p:nvPr/>
          </p:nvSpPr>
          <p:spPr>
            <a:xfrm>
              <a:off x="2377205" y="4838783"/>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10800000">
              <a:off x="1103852"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10800000">
              <a:off x="9159730"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31730" y="3081147"/>
            <a:ext cx="10266726" cy="1333500"/>
            <a:chOff x="1031730" y="3081147"/>
            <a:chExt cx="10266726" cy="1333500"/>
          </a:xfrm>
        </p:grpSpPr>
        <p:sp>
          <p:nvSpPr>
            <p:cNvPr id="7" name="AutoShape 7"/>
            <p:cNvSpPr/>
            <p:nvPr/>
          </p:nvSpPr>
          <p:spPr>
            <a:xfrm>
              <a:off x="2305083" y="3081147"/>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1031730"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10800000">
              <a:off x="9087608"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1103852" y="1348302"/>
            <a:ext cx="10266726" cy="1333500"/>
            <a:chOff x="1103852" y="1348302"/>
            <a:chExt cx="10266726" cy="1333500"/>
          </a:xfrm>
        </p:grpSpPr>
        <p:sp>
          <p:nvSpPr>
            <p:cNvPr id="11" name="AutoShape 11"/>
            <p:cNvSpPr/>
            <p:nvPr/>
          </p:nvSpPr>
          <p:spPr>
            <a:xfrm>
              <a:off x="2377205" y="1348302"/>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rot="10800000">
              <a:off x="1103852"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10800000">
              <a:off x="9159730"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997333" y="3400044"/>
            <a:ext cx="685705" cy="695706"/>
            <a:chOff x="9997333" y="3400044"/>
            <a:chExt cx="685705" cy="695706"/>
          </a:xfrm>
        </p:grpSpPr>
        <p:sp>
          <p:nvSpPr>
            <p:cNvPr id="15" name="Freeform 15"/>
            <p:cNvSpPr/>
            <p:nvPr/>
          </p:nvSpPr>
          <p:spPr>
            <a:xfrm>
              <a:off x="10034290" y="3847243"/>
              <a:ext cx="87725" cy="163068"/>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0177260" y="3757422"/>
              <a:ext cx="87725" cy="252984"/>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0320231" y="3757422"/>
              <a:ext cx="87725" cy="252984"/>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459962" y="3670840"/>
              <a:ext cx="94202" cy="342805"/>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0011525" y="3517678"/>
              <a:ext cx="536162" cy="342805"/>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9997333" y="3400044"/>
              <a:ext cx="685705" cy="695706"/>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Freeform 21"/>
          <p:cNvSpPr/>
          <p:nvPr/>
        </p:nvSpPr>
        <p:spPr>
          <a:xfrm>
            <a:off x="1935480" y="1646434"/>
            <a:ext cx="719895" cy="555403"/>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1975414" y="5261363"/>
            <a:ext cx="613870" cy="6138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岗位需求变化</a:t>
              </a:r>
            </a:p>
          </p:txBody>
        </p:sp>
      </p:grpSp>
      <p:grpSp>
        <p:nvGrpSpPr>
          <p:cNvPr id="45" name="Group 45"/>
          <p:cNvGrpSpPr/>
          <p:nvPr/>
        </p:nvGrpSpPr>
        <p:grpSpPr>
          <a:xfrm>
            <a:off x="3314700" y="5303594"/>
            <a:ext cx="7382690" cy="863070"/>
            <a:chOff x="3314700" y="5303594"/>
            <a:chExt cx="7382690" cy="863070"/>
          </a:xfrm>
        </p:grpSpPr>
        <p:sp>
          <p:nvSpPr>
            <p:cNvPr id="46" name="TextBox 46"/>
            <p:cNvSpPr txBox="1"/>
            <p:nvPr/>
          </p:nvSpPr>
          <p:spPr>
            <a:xfrm>
              <a:off x="3314700" y="5303594"/>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在创新驱动发展的时代背景下，创新型人才成为企业争相抢夺的“香饽饽”，他们具备创新思维和创新能力，能够为企业带来新的突破和发展。</a:t>
              </a:r>
            </a:p>
          </p:txBody>
        </p:sp>
      </p:grpSp>
      <p:grpSp>
        <p:nvGrpSpPr>
          <p:cNvPr id="47" name="Group 47"/>
          <p:cNvGrpSpPr/>
          <p:nvPr/>
        </p:nvGrpSpPr>
        <p:grpSpPr>
          <a:xfrm>
            <a:off x="3314700" y="4838783"/>
            <a:ext cx="7382690" cy="490334"/>
            <a:chOff x="3314700" y="4838783"/>
            <a:chExt cx="7382690" cy="490334"/>
          </a:xfrm>
        </p:grpSpPr>
        <p:sp>
          <p:nvSpPr>
            <p:cNvPr id="48" name="TextBox 48"/>
            <p:cNvSpPr txBox="1"/>
            <p:nvPr/>
          </p:nvSpPr>
          <p:spPr>
            <a:xfrm>
              <a:off x="3314700" y="4838783"/>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创新型人才成“香饽饽”</a:t>
              </a:r>
            </a:p>
          </p:txBody>
        </p:sp>
      </p:grpSp>
      <p:grpSp>
        <p:nvGrpSpPr>
          <p:cNvPr id="49" name="Group 49"/>
          <p:cNvGrpSpPr/>
          <p:nvPr/>
        </p:nvGrpSpPr>
        <p:grpSpPr>
          <a:xfrm>
            <a:off x="3456760" y="1771107"/>
            <a:ext cx="7382690" cy="863070"/>
            <a:chOff x="3456760" y="1771107"/>
            <a:chExt cx="7382690" cy="863070"/>
          </a:xfrm>
        </p:grpSpPr>
        <p:sp>
          <p:nvSpPr>
            <p:cNvPr id="50" name="TextBox 50"/>
            <p:cNvSpPr txBox="1"/>
            <p:nvPr/>
          </p:nvSpPr>
          <p:spPr>
            <a:xfrm>
              <a:off x="3456760" y="1771107"/>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随着企业对于员工技能要求的提高，技能型岗位的需求也在不断增加，如数据分析师、软件工程师等。</a:t>
              </a:r>
            </a:p>
          </p:txBody>
        </p:sp>
      </p:grpSp>
      <p:grpSp>
        <p:nvGrpSpPr>
          <p:cNvPr id="51" name="Group 51"/>
          <p:cNvGrpSpPr/>
          <p:nvPr/>
        </p:nvGrpSpPr>
        <p:grpSpPr>
          <a:xfrm>
            <a:off x="3456760" y="1395927"/>
            <a:ext cx="7293402" cy="490334"/>
            <a:chOff x="3456760" y="1395927"/>
            <a:chExt cx="7293402" cy="490334"/>
          </a:xfrm>
        </p:grpSpPr>
        <p:sp>
          <p:nvSpPr>
            <p:cNvPr id="52" name="TextBox 52"/>
            <p:cNvSpPr txBox="1"/>
            <p:nvPr/>
          </p:nvSpPr>
          <p:spPr>
            <a:xfrm>
              <a:off x="3456760" y="1395927"/>
              <a:ext cx="7293402"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175" b="1">
                  <a:solidFill>
                    <a:schemeClr val="accent1">
                      <a:alpha val="100000"/>
                    </a:schemeClr>
                  </a:solidFill>
                  <a:latin typeface="Microsoft Yahei"/>
                  <a:ea typeface="Microsoft Yahei"/>
                  <a:cs typeface="Microsoft Yahei"/>
                </a:rPr>
                <a:t>技能型岗位需求增加</a:t>
              </a:r>
            </a:p>
          </p:txBody>
        </p:sp>
      </p:grpSp>
      <p:grpSp>
        <p:nvGrpSpPr>
          <p:cNvPr id="53" name="Group 53"/>
          <p:cNvGrpSpPr/>
          <p:nvPr/>
        </p:nvGrpSpPr>
        <p:grpSpPr>
          <a:xfrm>
            <a:off x="1704918" y="3545958"/>
            <a:ext cx="7382690" cy="863070"/>
            <a:chOff x="1704918" y="3545958"/>
            <a:chExt cx="7382690" cy="863070"/>
          </a:xfrm>
        </p:grpSpPr>
        <p:sp>
          <p:nvSpPr>
            <p:cNvPr id="54" name="TextBox 54"/>
            <p:cNvSpPr txBox="1"/>
            <p:nvPr/>
          </p:nvSpPr>
          <p:spPr>
            <a:xfrm>
              <a:off x="1704918" y="3545958"/>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企业对于员工的要求不仅局限于专业技能，更看重员工的综合素质和跨界能力，复合型人才在职业市场上更具竞争力。</a:t>
              </a:r>
            </a:p>
          </p:txBody>
        </p:sp>
      </p:grpSp>
      <p:grpSp>
        <p:nvGrpSpPr>
          <p:cNvPr id="55" name="Group 55"/>
          <p:cNvGrpSpPr/>
          <p:nvPr/>
        </p:nvGrpSpPr>
        <p:grpSpPr>
          <a:xfrm>
            <a:off x="1704918" y="3081147"/>
            <a:ext cx="7382690" cy="490334"/>
            <a:chOff x="1704918" y="3081147"/>
            <a:chExt cx="7382690" cy="490334"/>
          </a:xfrm>
        </p:grpSpPr>
        <p:sp>
          <p:nvSpPr>
            <p:cNvPr id="56" name="TextBox 56"/>
            <p:cNvSpPr txBox="1"/>
            <p:nvPr/>
          </p:nvSpPr>
          <p:spPr>
            <a:xfrm>
              <a:off x="1704918" y="3081147"/>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复合型人才受追捧</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二三线城市发展潜力巨大</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随着国家对于区域协调发展的重视和支持，二三线城市逐渐崛起，成为职业市场新的增长点。</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城乡差距逐渐缩小</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随着国家乡村振兴战略的实施和城乡一体化进程的推进，城乡差距逐渐缩小，农村地区的职业机会也在不断增加。</a:t>
            </a:r>
          </a:p>
        </p:txBody>
      </p:sp>
      <p:cxnSp>
        <p:nvCxnSpPr>
          <p:cNvPr id="15" name="Connector 15"/>
          <p:cNvCxnSpPr/>
          <p:nvPr/>
        </p:nvCxnSpPr>
        <p:spPr>
          <a:xfrm>
            <a:off x="7345623" y="5627624"/>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一线城市聚集效应明显</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一线城市作为经济、文化、科技中心，聚集了大量优质资源和高端人才，职业机会更加丰富多样。</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地域经济差异</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确立职业生涯目标</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04</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深入了解自己的兴趣、价值观、技能和天赋，以便设定符合个人特点的长期目标。</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自我认知</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8750" r="18750"/>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职业探索</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5747" r="15747"/>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目标明确</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研究不同行业和职位，了解各种职业的发展前景和所需能力，为设定长期目标提供参考。</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设定一个具体、可衡量、可实现、有意义和时限明确的长期目标，如成为某一领域的专家或高管。</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长期目标设定</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https://d.book118.com/417153040043006050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282828"/>
      </a:dk1>
      <a:lt1>
        <a:srgbClr val="E3F0E1"/>
      </a:lt1>
      <a:dk2>
        <a:srgbClr val="094000"/>
      </a:dk2>
      <a:lt2>
        <a:srgbClr val="F4F1D8"/>
      </a:lt2>
      <a:accent1>
        <a:srgbClr val="689E5F"/>
      </a:accent1>
      <a:accent2>
        <a:srgbClr val="59AE93"/>
      </a:accent2>
      <a:accent3>
        <a:srgbClr val="2D7A61"/>
      </a:accent3>
      <a:accent4>
        <a:srgbClr val="87D295"/>
      </a:accent4>
      <a:accent5>
        <a:srgbClr val="9CC86E"/>
      </a:accent5>
      <a:accent6>
        <a:srgbClr val="9BB67E"/>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89</Paragraphs>
  <Slides>16</Slides>
  <Notes>0</Notes>
  <TotalTime>1</TotalTime>
  <HiddenSlides>0</HiddenSlides>
  <MMClips>0</MMClips>
  <ScaleCrop>0</ScaleCrop>
  <HeadingPairs>
    <vt:vector baseType="variant" size="6">
      <vt:variant>
        <vt:lpstr>Fonts used</vt:lpstr>
      </vt:variant>
      <vt:variant>
        <vt:i4>5</vt:i4>
      </vt:variant>
      <vt:variant>
        <vt:lpstr>Theme</vt:lpstr>
      </vt:variant>
      <vt:variant>
        <vt:i4>1</vt:i4>
      </vt:variant>
      <vt:variant>
        <vt:lpstr>Slide Titles</vt:lpstr>
      </vt:variant>
      <vt:variant>
        <vt:i4>16</vt:i4>
      </vt:variant>
    </vt:vector>
  </HeadingPairs>
  <TitlesOfParts>
    <vt:vector baseType="lpstr" size="22">
      <vt:lpstr>Arial</vt:lpstr>
      <vt:lpstr>Calibri</vt:lpstr>
      <vt:lpstr>STKaiti</vt:lpstr>
      <vt:lpstr>PingFang SC</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2024-09-22T19:01:14.520</cp:lastPrinted>
  <dcterms:created xsi:type="dcterms:W3CDTF">2024-09-22T11:01:14Z</dcterms:created>
  <dcterms:modified xsi:type="dcterms:W3CDTF">2024-09-22T11:01:16Z</dcterms:modified>
</cp:coreProperties>
</file>