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E85F70A-ADBD-43E4-AB4E-3144347CB46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E49B8AF-ECC7-490D-8F3C-9FD19BCFB49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1DFF10D-5889-428A-A577-AEB6668AE91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41F45D4-342B-46F7-82E7-197F76C71C0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C0A70F9-A6E8-458F-8120-4B682F6456B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0459A3C-FBA9-4A41-9C05-35AB34D2332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3BA208B-870C-4BC7-827B-B60C83F3E61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8A89ED6-3AED-48BB-944C-F594872497A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98E7862-D631-42A5-B26D-86AE253DE0A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B1CDFF5-F660-4058-A720-A7913BB75C6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16C7E58-0FFB-4872-9312-4F70D3C8996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png" /><Relationship Id="rId3" Type="http://schemas.openxmlformats.org/officeDocument/2006/relationships/image" Target="../media/image10.jpeg" /><Relationship Id="rId4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1715416105600603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414013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8143890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05345" y="1888367"/>
            <a:ext cx="6102379" cy="1959893"/>
          </a:xfrm>
          <a:prstGeom prst="rect">
            <a:avLst/>
          </a:prstGeom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医院感染科护士的感染性疾病的数据分析与统计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5838648" y="4167778"/>
            <a:ext cx="2333375" cy="341448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8587678" y="4167778"/>
            <a:ext cx="2820047" cy="341448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2024-01-09</a:t>
            </a:r>
            <a:endParaRPr lang="en-US" sz="1100"/>
          </a:p>
        </p:txBody>
      </p:sp>
      <p:sp>
        <p:nvSpPr>
          <p:cNvPr id="7" name="Freeform 7"/>
          <p:cNvSpPr/>
          <p:nvPr/>
        </p:nvSpPr>
        <p:spPr>
          <a:xfrm>
            <a:off x="5516758" y="4281221"/>
            <a:ext cx="243840" cy="243840"/>
          </a:xfrm>
          <a:custGeom>
            <a:rect l="l" t="t" r="r" b="b"/>
            <a:pathLst>
              <a:path w="304800" h="304800">
                <a:moveTo>
                  <a:pt x="257175" y="0"/>
                </a:moveTo>
                <a:cubicBezTo>
                  <a:pt x="283474" y="0"/>
                  <a:pt x="304800" y="21326"/>
                  <a:pt x="304800" y="47625"/>
                </a:cubicBezTo>
                <a:cubicBezTo>
                  <a:pt x="304800" y="58350"/>
                  <a:pt x="301257" y="68237"/>
                  <a:pt x="295275" y="76200"/>
                </a:cubicBezTo>
                <a:lnTo>
                  <a:pt x="276225" y="95250"/>
                </a:lnTo>
                <a:lnTo>
                  <a:pt x="209550" y="28575"/>
                </a:lnTo>
                <a:lnTo>
                  <a:pt x="228600" y="9525"/>
                </a:lnTo>
                <a:cubicBezTo>
                  <a:pt x="236563" y="3543"/>
                  <a:pt x="246450" y="0"/>
                  <a:pt x="257175" y="0"/>
                </a:cubicBezTo>
                <a:close/>
                <a:moveTo>
                  <a:pt x="19050" y="219075"/>
                </a:moveTo>
                <a:lnTo>
                  <a:pt x="0" y="304800"/>
                </a:lnTo>
                <a:lnTo>
                  <a:pt x="85725" y="285750"/>
                </a:lnTo>
                <a:lnTo>
                  <a:pt x="261938" y="109538"/>
                </a:lnTo>
                <a:lnTo>
                  <a:pt x="195263" y="42863"/>
                </a:lnTo>
                <a:lnTo>
                  <a:pt x="19050" y="219075"/>
                </a:lnTo>
                <a:close/>
                <a:moveTo>
                  <a:pt x="212998" y="108223"/>
                </a:moveTo>
                <a:lnTo>
                  <a:pt x="79648" y="241573"/>
                </a:lnTo>
                <a:lnTo>
                  <a:pt x="63227" y="225152"/>
                </a:lnTo>
                <a:lnTo>
                  <a:pt x="196577" y="91802"/>
                </a:lnTo>
                <a:lnTo>
                  <a:pt x="212998" y="108223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8265810" y="4278450"/>
            <a:ext cx="243840" cy="243840"/>
          </a:xfrm>
          <a:custGeom>
            <a:rect l="l" t="t" r="r" b="b"/>
            <a:pathLst>
              <a:path w="304800" h="304800">
                <a:moveTo>
                  <a:pt x="0" y="0"/>
                </a:moveTo>
                <a:lnTo>
                  <a:pt x="304800" y="152400"/>
                </a:lnTo>
                <a:lnTo>
                  <a:pt x="0" y="304800"/>
                </a:lnTo>
                <a:lnTo>
                  <a:pt x="0" y="0"/>
                </a:lnTo>
                <a:close/>
                <a:moveTo>
                  <a:pt x="0" y="121920"/>
                </a:moveTo>
                <a:lnTo>
                  <a:pt x="0" y="182880"/>
                </a:lnTo>
                <a:lnTo>
                  <a:pt x="152400" y="152400"/>
                </a:lnTo>
                <a:lnTo>
                  <a:pt x="0" y="12192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8128"/>
            <a:ext cx="2682240" cy="685190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1416406" y="2474265"/>
            <a:ext cx="2531669" cy="1919630"/>
            <a:chOff x="1416406" y="2474265"/>
            <a:chExt cx="2531669" cy="1919630"/>
          </a:xfrm>
        </p:grpSpPr>
        <p:sp>
          <p:nvSpPr>
            <p:cNvPr id="4" name="AutoShape 4"/>
            <p:cNvSpPr/>
            <p:nvPr/>
          </p:nvSpPr>
          <p:spPr>
            <a:xfrm>
              <a:off x="1722425" y="2474265"/>
              <a:ext cx="1919630" cy="191963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1416406" y="2921955"/>
              <a:ext cx="2531669" cy="859536"/>
            </a:xfrm>
            <a:prstGeom prst="rect">
              <a:avLst/>
            </a:prstGeom>
          </p:spPr>
          <p:txBody>
            <a:bodyPr vert="horz" wrap="square" lIns="85725" tIns="38100" rIns="85725" bIns="3810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075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目录</a:t>
              </a:r>
            </a:p>
          </p:txBody>
        </p:sp>
      </p:grpSp>
      <p:sp>
        <p:nvSpPr>
          <p:cNvPr id="6" name="AutoShape 6"/>
          <p:cNvSpPr/>
          <p:nvPr/>
        </p:nvSpPr>
        <p:spPr>
          <a:xfrm>
            <a:off x="5638202" y="869785"/>
            <a:ext cx="5117446" cy="5118431"/>
          </a:xfrm>
          <a:prstGeom prst="rect">
            <a:avLst/>
          </a:prstGeom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50000"/>
              </a:lnSpc>
              <a:spcBef>
                <a:spcPts val="450"/>
              </a:spcBef>
              <a:buFont typeface="Arial"/>
              <a:buChar char="•"/>
              <a:defRPr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  <a:endParaRPr lang="en-US" sz="1100"/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感染性疾病概述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护士在感染性疾病中的角色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数据收集与整理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数据分析与统计方法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结果展示与讨论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结论与总结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vert="horz"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629637" y="143487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764381" y="156961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3948703" y="2073002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4406789" y="122051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了解医院感染科护士面临的感染性疾病情况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406789" y="176915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通过对感染科护士在工作中接触的感染性疾病数据进行统计和分析，可以更加深入地了解他们面临的职业风险和挑战。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-545608" y="2453663"/>
            <a:ext cx="3870955" cy="387095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-344549" y="2654723"/>
            <a:ext cx="3468836" cy="3468836"/>
          </a:xfrm>
          <a:prstGeom prst="ellipse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3629637" y="3155196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764381" y="3289940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 flipH="1">
            <a:off x="3948703" y="3793327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4406789" y="2940841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评估感染控制措施的有效性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6789" y="3489481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通过对感染数据的分析，可以评估医院现行的感染控制措施是否有效，从而为改进和完善感染控制策略提供依据。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3629637" y="487552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3764381" y="501026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 flipH="1">
            <a:off x="3948703" y="551365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TextBox 17"/>
          <p:cNvSpPr txBox="1"/>
          <p:nvPr/>
        </p:nvSpPr>
        <p:spPr>
          <a:xfrm>
            <a:off x="4406789" y="466116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提高医疗质量和安全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406789" y="520980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对感染性疾病数据的分析和统计有助于医院及时发现问题，采取针对性措施，从而提高医疗质量和保障患者安全。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67764" y="1600641"/>
            <a:ext cx="9862567" cy="4097662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2127391" y="2241399"/>
            <a:ext cx="8135183" cy="1244966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本次分析的数据来源于医院感染科护士的工作记录、患者病历、实验室检测结果等。</a:t>
            </a:r>
            <a:endParaRPr lang="en-US" sz="1100"/>
          </a:p>
          <a:p>
            <a:pPr>
              <a:lnSpc>
                <a:spcPct val="150000"/>
              </a:lnSpc>
              <a:spcBef>
                <a:spcPts val="375"/>
              </a:spcBef>
            </a:pPr>
            <a:endParaRPr lang="en-US" sz="1500">
              <a:solidFill>
                <a:srgbClr val="FFFFFF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4" name="AutoShape 4"/>
          <p:cNvSpPr/>
          <p:nvPr/>
        </p:nvSpPr>
        <p:spPr>
          <a:xfrm>
            <a:off x="1552790" y="1859908"/>
            <a:ext cx="270893" cy="270893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127391" y="4182260"/>
            <a:ext cx="8135183" cy="1133298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450"/>
              </a:spcBef>
              <a:defRPr/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数据涵盖了近三年来医院感染科护士接触的所有感染性疾病病例，包括但不限于呼吸道感染、消化道感染、血液感染等。同时，还收集了护士的个人信息、工作环境等相关数据。</a:t>
            </a:r>
            <a:endParaRPr lang="en-US" sz="1100"/>
          </a:p>
          <a:p>
            <a:endParaRPr lang="en-US" sz="1500">
              <a:solidFill>
                <a:srgbClr val="FFFFFF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  <a:p>
            <a:pPr>
              <a:lnSpc>
                <a:spcPct val="150000"/>
              </a:lnSpc>
              <a:spcBef>
                <a:spcPts val="375"/>
              </a:spcBef>
            </a:pPr>
            <a:endParaRPr lang="en-US" sz="1500">
              <a:solidFill>
                <a:srgbClr val="FFFFFF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6" name="AutoShape 6"/>
          <p:cNvSpPr/>
          <p:nvPr/>
        </p:nvSpPr>
        <p:spPr>
          <a:xfrm>
            <a:off x="2127391" y="1747914"/>
            <a:ext cx="4740456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数据来源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2127391" y="3718013"/>
            <a:ext cx="4740456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数据范围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1552790" y="3813832"/>
            <a:ext cx="270893" cy="270893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8927447" y="1235878"/>
            <a:ext cx="5386942" cy="5386942"/>
            <a:chOff x="8927447" y="1235878"/>
            <a:chExt cx="5386942" cy="5386942"/>
          </a:xfrm>
        </p:grpSpPr>
        <p:sp>
          <p:nvSpPr>
            <p:cNvPr id="10" name="AutoShape 10"/>
            <p:cNvSpPr/>
            <p:nvPr/>
          </p:nvSpPr>
          <p:spPr>
            <a:xfrm>
              <a:off x="11148379" y="3456810"/>
              <a:ext cx="945078" cy="945078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10926285" y="3234717"/>
              <a:ext cx="1389264" cy="1389264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10704193" y="3012624"/>
              <a:ext cx="1833451" cy="1833451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0482100" y="2790531"/>
              <a:ext cx="2277637" cy="2277637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10260006" y="2568437"/>
              <a:ext cx="2721823" cy="2721823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10037913" y="2346344"/>
              <a:ext cx="3166010" cy="3166010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815819" y="2124251"/>
              <a:ext cx="3610196" cy="3610196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593727" y="1902158"/>
              <a:ext cx="4054383" cy="4054383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371633" y="1680064"/>
              <a:ext cx="4498569" cy="4498569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149540" y="1457971"/>
              <a:ext cx="4942756" cy="4942756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8927447" y="1235878"/>
              <a:ext cx="5386942" cy="5386942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数据来源和范围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感染性疾病概述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vert="horz"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036424" y="1665910"/>
            <a:ext cx="5058967" cy="4264973"/>
          </a:xfrm>
          <a:prstGeom prst="rect">
            <a:avLst/>
          </a:prstGeom>
          <a:solidFill>
            <a:schemeClr val="accent1">
              <a:alpha val="26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rcRect l="13387" r="13387"/>
          <a:stretch>
            <a:fillRect/>
          </a:stretch>
        </p:blipFill>
        <p:spPr>
          <a:xfrm>
            <a:off x="6099052" y="1665911"/>
            <a:ext cx="5058968" cy="4260571"/>
          </a:xfrm>
          <a:prstGeom prst="rect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1352702" y="5392034"/>
            <a:ext cx="382463" cy="382463"/>
            <a:chOff x="1352702" y="5392034"/>
            <a:chExt cx="382463" cy="382463"/>
          </a:xfrm>
        </p:grpSpPr>
        <p:sp>
          <p:nvSpPr>
            <p:cNvPr id="5" name="AutoShape 5"/>
            <p:cNvSpPr/>
            <p:nvPr/>
          </p:nvSpPr>
          <p:spPr>
            <a:xfrm>
              <a:off x="1352702" y="5392034"/>
              <a:ext cx="382463" cy="382463"/>
            </a:xfrm>
            <a:prstGeom prst="ellipse">
              <a:avLst/>
            </a:prstGeom>
            <a:ln w="9525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2204679" y="5392034"/>
            <a:ext cx="382463" cy="382463"/>
            <a:chOff x="2204679" y="5392034"/>
            <a:chExt cx="382463" cy="382463"/>
          </a:xfrm>
        </p:grpSpPr>
        <p:sp>
          <p:nvSpPr>
            <p:cNvPr id="7" name="AutoShape 7"/>
            <p:cNvSpPr/>
            <p:nvPr/>
          </p:nvSpPr>
          <p:spPr>
            <a:xfrm>
              <a:off x="2204679" y="5392034"/>
              <a:ext cx="382463" cy="382463"/>
            </a:xfrm>
            <a:prstGeom prst="ellipse">
              <a:avLst/>
            </a:prstGeom>
            <a:ln w="9525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3056534" y="5392034"/>
            <a:ext cx="382463" cy="382463"/>
            <a:chOff x="3056534" y="5392034"/>
            <a:chExt cx="382463" cy="382463"/>
          </a:xfrm>
        </p:grpSpPr>
        <p:sp>
          <p:nvSpPr>
            <p:cNvPr id="9" name="AutoShape 9"/>
            <p:cNvSpPr/>
            <p:nvPr/>
          </p:nvSpPr>
          <p:spPr>
            <a:xfrm>
              <a:off x="3056534" y="5392034"/>
              <a:ext cx="382463" cy="382463"/>
            </a:xfrm>
            <a:prstGeom prst="ellipse">
              <a:avLst/>
            </a:prstGeom>
            <a:ln w="9525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908511" y="5392034"/>
            <a:ext cx="382463" cy="382463"/>
            <a:chOff x="3908511" y="5392034"/>
            <a:chExt cx="382463" cy="382463"/>
          </a:xfrm>
        </p:grpSpPr>
        <p:sp>
          <p:nvSpPr>
            <p:cNvPr id="11" name="AutoShape 11"/>
            <p:cNvSpPr/>
            <p:nvPr/>
          </p:nvSpPr>
          <p:spPr>
            <a:xfrm>
              <a:off x="3908511" y="5392034"/>
              <a:ext cx="382463" cy="382463"/>
            </a:xfrm>
            <a:prstGeom prst="ellipse">
              <a:avLst/>
            </a:prstGeom>
            <a:ln w="9525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2" name="AutoShape 12"/>
          <p:cNvSpPr/>
          <p:nvPr/>
        </p:nvSpPr>
        <p:spPr>
          <a:xfrm>
            <a:off x="1352702" y="2211388"/>
            <a:ext cx="4276714" cy="1196863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由各种病原体（如细菌、病毒、真菌、寄生虫等）引起的、能在人与人、动物与动物或人与动物之间相互传播的一类疾病。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1352702" y="3980984"/>
            <a:ext cx="4276714" cy="1220605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根据病原体不同，可分为细菌性感染、病毒性感染、真菌性感染、寄生虫感染等。</a:t>
            </a:r>
            <a:endParaRPr lang="en-US" sz="1100"/>
          </a:p>
        </p:txBody>
      </p:sp>
      <p:sp>
        <p:nvSpPr>
          <p:cNvPr id="14" name="Freeform 14"/>
          <p:cNvSpPr/>
          <p:nvPr/>
        </p:nvSpPr>
        <p:spPr>
          <a:xfrm>
            <a:off x="1422013" y="5461304"/>
            <a:ext cx="243840" cy="243840"/>
          </a:xfrm>
          <a:custGeom>
            <a:rect l="l" t="t" r="r" b="b"/>
            <a:pathLst>
              <a:path w="304800" h="304800">
                <a:moveTo>
                  <a:pt x="242888" y="85725"/>
                </a:moveTo>
                <a:cubicBezTo>
                  <a:pt x="240078" y="85725"/>
                  <a:pt x="237363" y="86077"/>
                  <a:pt x="234725" y="86649"/>
                </a:cubicBezTo>
                <a:cubicBezTo>
                  <a:pt x="233553" y="69304"/>
                  <a:pt x="219256" y="55559"/>
                  <a:pt x="201616" y="55559"/>
                </a:cubicBezTo>
                <a:cubicBezTo>
                  <a:pt x="197663" y="55559"/>
                  <a:pt x="193919" y="56369"/>
                  <a:pt x="190405" y="57636"/>
                </a:cubicBezTo>
                <a:cubicBezTo>
                  <a:pt x="179451" y="40224"/>
                  <a:pt x="160191" y="28575"/>
                  <a:pt x="138113" y="28575"/>
                </a:cubicBezTo>
                <a:cubicBezTo>
                  <a:pt x="104565" y="28575"/>
                  <a:pt x="77410" y="55312"/>
                  <a:pt x="76391" y="88611"/>
                </a:cubicBezTo>
                <a:cubicBezTo>
                  <a:pt x="71923" y="86773"/>
                  <a:pt x="67046" y="85725"/>
                  <a:pt x="61913" y="85725"/>
                </a:cubicBezTo>
                <a:cubicBezTo>
                  <a:pt x="40872" y="85725"/>
                  <a:pt x="23813" y="102784"/>
                  <a:pt x="23813" y="123825"/>
                </a:cubicBezTo>
                <a:cubicBezTo>
                  <a:pt x="23813" y="144323"/>
                  <a:pt x="40034" y="160915"/>
                  <a:pt x="60322" y="161754"/>
                </a:cubicBezTo>
                <a:lnTo>
                  <a:pt x="75600" y="146475"/>
                </a:lnTo>
                <a:lnTo>
                  <a:pt x="91049" y="161925"/>
                </a:lnTo>
                <a:lnTo>
                  <a:pt x="98269" y="161925"/>
                </a:lnTo>
                <a:lnTo>
                  <a:pt x="113709" y="146475"/>
                </a:lnTo>
                <a:lnTo>
                  <a:pt x="129149" y="161925"/>
                </a:lnTo>
                <a:lnTo>
                  <a:pt x="136369" y="161925"/>
                </a:lnTo>
                <a:lnTo>
                  <a:pt x="151809" y="146475"/>
                </a:lnTo>
                <a:lnTo>
                  <a:pt x="167249" y="161925"/>
                </a:lnTo>
                <a:lnTo>
                  <a:pt x="174469" y="161925"/>
                </a:lnTo>
                <a:lnTo>
                  <a:pt x="189909" y="146475"/>
                </a:lnTo>
                <a:lnTo>
                  <a:pt x="205349" y="161925"/>
                </a:lnTo>
                <a:lnTo>
                  <a:pt x="212569" y="161925"/>
                </a:lnTo>
                <a:lnTo>
                  <a:pt x="228009" y="146475"/>
                </a:lnTo>
                <a:lnTo>
                  <a:pt x="243402" y="161868"/>
                </a:lnTo>
                <a:cubicBezTo>
                  <a:pt x="264195" y="161592"/>
                  <a:pt x="280988" y="144694"/>
                  <a:pt x="280988" y="123825"/>
                </a:cubicBezTo>
                <a:cubicBezTo>
                  <a:pt x="280988" y="102784"/>
                  <a:pt x="263928" y="85725"/>
                  <a:pt x="242888" y="85725"/>
                </a:cubicBezTo>
                <a:close/>
                <a:moveTo>
                  <a:pt x="228600" y="157791"/>
                </a:moveTo>
                <a:lnTo>
                  <a:pt x="214941" y="171450"/>
                </a:lnTo>
                <a:lnTo>
                  <a:pt x="202959" y="171450"/>
                </a:lnTo>
                <a:lnTo>
                  <a:pt x="189900" y="158391"/>
                </a:lnTo>
                <a:lnTo>
                  <a:pt x="176841" y="171450"/>
                </a:lnTo>
                <a:lnTo>
                  <a:pt x="164859" y="171450"/>
                </a:lnTo>
                <a:lnTo>
                  <a:pt x="151800" y="158391"/>
                </a:lnTo>
                <a:lnTo>
                  <a:pt x="138741" y="171450"/>
                </a:lnTo>
                <a:lnTo>
                  <a:pt x="126759" y="171450"/>
                </a:lnTo>
                <a:lnTo>
                  <a:pt x="113700" y="158391"/>
                </a:lnTo>
                <a:lnTo>
                  <a:pt x="100641" y="171450"/>
                </a:lnTo>
                <a:lnTo>
                  <a:pt x="88668" y="171450"/>
                </a:lnTo>
                <a:lnTo>
                  <a:pt x="75609" y="158391"/>
                </a:lnTo>
                <a:lnTo>
                  <a:pt x="62541" y="171450"/>
                </a:lnTo>
                <a:lnTo>
                  <a:pt x="61913" y="171450"/>
                </a:lnTo>
                <a:lnTo>
                  <a:pt x="87154" y="276225"/>
                </a:lnTo>
                <a:lnTo>
                  <a:pt x="216932" y="276225"/>
                </a:lnTo>
                <a:lnTo>
                  <a:pt x="242888" y="171450"/>
                </a:lnTo>
                <a:lnTo>
                  <a:pt x="242259" y="171450"/>
                </a:lnTo>
                <a:lnTo>
                  <a:pt x="228600" y="157791"/>
                </a:lnTo>
                <a:close/>
                <a:moveTo>
                  <a:pt x="109538" y="266700"/>
                </a:moveTo>
                <a:lnTo>
                  <a:pt x="89697" y="180975"/>
                </a:lnTo>
                <a:lnTo>
                  <a:pt x="99222" y="180975"/>
                </a:lnTo>
                <a:lnTo>
                  <a:pt x="119063" y="266700"/>
                </a:lnTo>
                <a:lnTo>
                  <a:pt x="109538" y="266700"/>
                </a:lnTo>
                <a:close/>
                <a:moveTo>
                  <a:pt x="128588" y="266700"/>
                </a:moveTo>
                <a:lnTo>
                  <a:pt x="118472" y="180975"/>
                </a:lnTo>
                <a:lnTo>
                  <a:pt x="127997" y="180975"/>
                </a:lnTo>
                <a:lnTo>
                  <a:pt x="138113" y="266700"/>
                </a:lnTo>
                <a:lnTo>
                  <a:pt x="128588" y="266700"/>
                </a:lnTo>
                <a:close/>
                <a:moveTo>
                  <a:pt x="157163" y="266700"/>
                </a:moveTo>
                <a:lnTo>
                  <a:pt x="147638" y="266700"/>
                </a:lnTo>
                <a:lnTo>
                  <a:pt x="147638" y="180975"/>
                </a:lnTo>
                <a:lnTo>
                  <a:pt x="157163" y="180975"/>
                </a:lnTo>
                <a:lnTo>
                  <a:pt x="157163" y="266700"/>
                </a:lnTo>
                <a:close/>
                <a:moveTo>
                  <a:pt x="166688" y="266700"/>
                </a:moveTo>
                <a:lnTo>
                  <a:pt x="176803" y="180975"/>
                </a:lnTo>
                <a:lnTo>
                  <a:pt x="186328" y="180975"/>
                </a:lnTo>
                <a:lnTo>
                  <a:pt x="176213" y="266700"/>
                </a:lnTo>
                <a:lnTo>
                  <a:pt x="166688" y="266700"/>
                </a:lnTo>
                <a:close/>
                <a:moveTo>
                  <a:pt x="195263" y="266700"/>
                </a:moveTo>
                <a:lnTo>
                  <a:pt x="185738" y="266700"/>
                </a:lnTo>
                <a:lnTo>
                  <a:pt x="205378" y="180975"/>
                </a:lnTo>
                <a:lnTo>
                  <a:pt x="214903" y="180975"/>
                </a:lnTo>
                <a:lnTo>
                  <a:pt x="195263" y="26670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2273990" y="5461304"/>
            <a:ext cx="243840" cy="243840"/>
          </a:xfrm>
          <a:custGeom>
            <a:rect l="l" t="t" r="r" b="b"/>
            <a:pathLst>
              <a:path w="304800" h="304800">
                <a:moveTo>
                  <a:pt x="20031" y="114795"/>
                </a:moveTo>
                <a:lnTo>
                  <a:pt x="147647" y="273187"/>
                </a:lnTo>
                <a:lnTo>
                  <a:pt x="96469" y="114795"/>
                </a:lnTo>
                <a:lnTo>
                  <a:pt x="20031" y="114795"/>
                </a:lnTo>
                <a:close/>
                <a:moveTo>
                  <a:pt x="110338" y="114795"/>
                </a:moveTo>
                <a:lnTo>
                  <a:pt x="155534" y="273510"/>
                </a:lnTo>
                <a:lnTo>
                  <a:pt x="194424" y="114795"/>
                </a:lnTo>
                <a:lnTo>
                  <a:pt x="110338" y="114795"/>
                </a:lnTo>
                <a:close/>
                <a:moveTo>
                  <a:pt x="162411" y="273187"/>
                </a:moveTo>
                <a:lnTo>
                  <a:pt x="285264" y="114795"/>
                </a:lnTo>
                <a:lnTo>
                  <a:pt x="209417" y="114795"/>
                </a:lnTo>
                <a:lnTo>
                  <a:pt x="162411" y="273187"/>
                </a:lnTo>
                <a:close/>
                <a:moveTo>
                  <a:pt x="285550" y="104432"/>
                </a:moveTo>
                <a:lnTo>
                  <a:pt x="248717" y="41453"/>
                </a:lnTo>
                <a:lnTo>
                  <a:pt x="211865" y="104432"/>
                </a:lnTo>
                <a:lnTo>
                  <a:pt x="285550" y="104432"/>
                </a:lnTo>
                <a:close/>
                <a:moveTo>
                  <a:pt x="237134" y="37843"/>
                </a:moveTo>
                <a:lnTo>
                  <a:pt x="163449" y="37843"/>
                </a:lnTo>
                <a:lnTo>
                  <a:pt x="200282" y="102984"/>
                </a:lnTo>
                <a:lnTo>
                  <a:pt x="237134" y="37843"/>
                </a:lnTo>
                <a:close/>
                <a:moveTo>
                  <a:pt x="188957" y="104432"/>
                </a:moveTo>
                <a:lnTo>
                  <a:pt x="152124" y="41453"/>
                </a:lnTo>
                <a:lnTo>
                  <a:pt x="115281" y="104432"/>
                </a:lnTo>
                <a:lnTo>
                  <a:pt x="188957" y="104432"/>
                </a:lnTo>
                <a:close/>
                <a:moveTo>
                  <a:pt x="141341" y="37843"/>
                </a:moveTo>
                <a:lnTo>
                  <a:pt x="67666" y="37843"/>
                </a:lnTo>
                <a:lnTo>
                  <a:pt x="104508" y="102984"/>
                </a:lnTo>
                <a:lnTo>
                  <a:pt x="141341" y="37843"/>
                </a:lnTo>
                <a:close/>
                <a:moveTo>
                  <a:pt x="56093" y="41453"/>
                </a:moveTo>
                <a:lnTo>
                  <a:pt x="19260" y="104432"/>
                </a:lnTo>
                <a:lnTo>
                  <a:pt x="92935" y="104432"/>
                </a:lnTo>
                <a:lnTo>
                  <a:pt x="56093" y="41453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3089453" y="5461304"/>
            <a:ext cx="243840" cy="243840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3977823" y="5461304"/>
            <a:ext cx="243840" cy="243840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1352702" y="1804117"/>
            <a:ext cx="4276714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感染性疾病定义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1352702" y="3594761"/>
            <a:ext cx="4276714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感染性疾病分类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感染性疾病定义和分类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996051" y="2418153"/>
            <a:ext cx="4102999" cy="2920344"/>
          </a:xfrm>
          <a:prstGeom prst="frame">
            <a:avLst>
              <a:gd name="adj1" fmla="val 1535"/>
            </a:avLst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rcRect t="19255" b="19255"/>
          <a:stretch>
            <a:fillRect/>
          </a:stretch>
        </p:blipFill>
        <p:spPr>
          <a:xfrm>
            <a:off x="1204668" y="1898647"/>
            <a:ext cx="4472212" cy="2920343"/>
          </a:xfrm>
          <a:prstGeom prst="rect">
            <a:avLst/>
          </a:prstGeom>
          <a:effectLst>
            <a:outerShdw blurRad="63500">
              <a:srgbClr val="000000">
                <a:alpha val="40000"/>
              </a:srgbClr>
            </a:outerShdw>
          </a:effectLst>
        </p:spPr>
      </p:pic>
      <p:sp>
        <p:nvSpPr>
          <p:cNvPr id="4" name="AutoShape 4"/>
          <p:cNvSpPr/>
          <p:nvPr/>
        </p:nvSpPr>
        <p:spPr>
          <a:xfrm>
            <a:off x="8529912" y="2090440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8555446" y="2167006"/>
            <a:ext cx="390525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6" name="AutoShape 6"/>
          <p:cNvSpPr/>
          <p:nvPr/>
        </p:nvSpPr>
        <p:spPr>
          <a:xfrm>
            <a:off x="8529912" y="4048338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8531634" y="4134414"/>
            <a:ext cx="438150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8" name="AutoShape 8"/>
          <p:cNvSpPr/>
          <p:nvPr/>
        </p:nvSpPr>
        <p:spPr>
          <a:xfrm>
            <a:off x="6612352" y="2531996"/>
            <a:ext cx="4276714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发病机制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6612352" y="2883800"/>
            <a:ext cx="4276714" cy="968645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病原体侵入人体后，通过繁殖、释放毒素或引起免疫反应等方式导致机体损伤和疾病发生。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6612352" y="4489877"/>
            <a:ext cx="4276714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传播途径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6612352" y="4841681"/>
            <a:ext cx="4276714" cy="968645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感染性疾病的传播途径多种多样，包括空气传播、飞沫传播、接触传播、血液传播、母婴传播等。</a:t>
            </a:r>
            <a:endParaRPr lang="en-US" sz="1100"/>
          </a:p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发病机制和传播途径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预防措施和治疗手段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预防措施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主要包括控制传染源、切断传播途径和保护易感人群三个方面，如疫苗接种、个人卫生防护、环境卫生改善等。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治疗手段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针对不同类型的感染性疾病，治疗手段也有所不同，包括抗生素治疗、抗病毒治疗、免疫治疗等。同时，对于严重病例，可能需要进行重症监护和生命支持治疗。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护士在感染性疾病中的角色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vert="horz"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7929" b="17929"/>
          <a:stretch>
            <a:fillRect/>
          </a:stretch>
        </p:blipFill>
        <p:spPr>
          <a:xfrm>
            <a:off x="6230112" y="1739062"/>
            <a:ext cx="5058969" cy="2163307"/>
          </a:xfrm>
          <a:prstGeom prst="rect">
            <a:avLst/>
          </a:prstGeom>
          <a:ln w="19050">
            <a:solidFill>
              <a:schemeClr val="accent1">
                <a:lumMod val="50000"/>
              </a:schemeClr>
            </a:solidFill>
          </a:ln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19273" b="19273"/>
          <a:stretch>
            <a:fillRect/>
          </a:stretch>
        </p:blipFill>
        <p:spPr>
          <a:xfrm>
            <a:off x="6233164" y="3914561"/>
            <a:ext cx="5058969" cy="2163307"/>
          </a:xfrm>
          <a:prstGeom prst="rect">
            <a:avLst/>
          </a:prstGeom>
          <a:ln w="19050">
            <a:solidFill>
              <a:schemeClr val="accent1">
                <a:lumMod val="50000"/>
              </a:schemeClr>
            </a:solidFill>
          </a:ln>
        </p:spPr>
      </p:pic>
      <p:sp>
        <p:nvSpPr>
          <p:cNvPr id="4" name="AutoShape 4"/>
          <p:cNvSpPr/>
          <p:nvPr/>
        </p:nvSpPr>
        <p:spPr>
          <a:xfrm>
            <a:off x="763829" y="1409026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763829" y="1494370"/>
            <a:ext cx="390525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6" name="AutoShape 6"/>
          <p:cNvSpPr/>
          <p:nvPr/>
        </p:nvSpPr>
        <p:spPr>
          <a:xfrm>
            <a:off x="1306341" y="1382445"/>
            <a:ext cx="4276714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照顾患者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1306341" y="1734252"/>
            <a:ext cx="4276714" cy="1212169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护士负责照顾感染性疾病患者，包括监测病情、执行医嘱、提供基本护理和心理支持。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763829" y="3104812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763829" y="3198934"/>
            <a:ext cx="419100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0" name="AutoShape 10"/>
          <p:cNvSpPr/>
          <p:nvPr/>
        </p:nvSpPr>
        <p:spPr>
          <a:xfrm>
            <a:off x="1306341" y="3074046"/>
            <a:ext cx="4276714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数据收集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1306341" y="3486814"/>
            <a:ext cx="4276714" cy="1212169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护士需要收集患者的医疗数据，如体温、脉搏、呼吸频率、血压等，以及关于感染的症状、体征和实验室结果。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763829" y="4902278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763829" y="4996400"/>
            <a:ext cx="438150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306341" y="4870494"/>
            <a:ext cx="4276714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感染控制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1306341" y="5222301"/>
            <a:ext cx="4276714" cy="1199992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护士负责执行感染控制措施，如手卫生、穿戴个人防护装备、消毒和隔离等，以防止感染的传播。</a:t>
            </a:r>
            <a:endParaRPr lang="en-US" sz="1100"/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护士职责和工作内容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907441" y="1806607"/>
            <a:ext cx="4502196" cy="406176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4478" b="4478"/>
          <a:stretch>
            <a:fillRect/>
          </a:stretch>
        </p:blipFill>
        <p:spPr>
          <a:xfrm>
            <a:off x="6907441" y="1792193"/>
            <a:ext cx="4502196" cy="2732628"/>
          </a:xfrm>
          <a:prstGeom prst="rect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-2693471" y="4060468"/>
            <a:ext cx="5386942" cy="5386942"/>
            <a:chOff x="-2693471" y="4060468"/>
            <a:chExt cx="5386942" cy="5386942"/>
          </a:xfrm>
        </p:grpSpPr>
        <p:sp>
          <p:nvSpPr>
            <p:cNvPr id="5" name="AutoShape 5"/>
            <p:cNvSpPr/>
            <p:nvPr/>
          </p:nvSpPr>
          <p:spPr>
            <a:xfrm>
              <a:off x="-472539" y="6281401"/>
              <a:ext cx="945078" cy="945078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-694632" y="6059307"/>
              <a:ext cx="1389264" cy="1389264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-916725" y="5837215"/>
              <a:ext cx="1833451" cy="1833451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-1138818" y="5615121"/>
              <a:ext cx="2277637" cy="2277637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-1360912" y="5393028"/>
              <a:ext cx="2721823" cy="2721823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-1583005" y="5170935"/>
              <a:ext cx="3166010" cy="3166010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-1805098" y="4948842"/>
              <a:ext cx="3610196" cy="3610196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-2027191" y="4726748"/>
              <a:ext cx="4054383" cy="4054383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-2249285" y="4504655"/>
              <a:ext cx="4498569" cy="4498569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-2471378" y="4282562"/>
              <a:ext cx="4942756" cy="4942756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-2693471" y="4060468"/>
              <a:ext cx="5386942" cy="5386942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1804696" y="1372731"/>
            <a:ext cx="4276714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宣传和教育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262116" y="1488887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1262116" y="1570452"/>
            <a:ext cx="438150" cy="30480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9" name="AutoShape 19"/>
          <p:cNvSpPr/>
          <p:nvPr/>
        </p:nvSpPr>
        <p:spPr>
          <a:xfrm>
            <a:off x="1804696" y="1724535"/>
            <a:ext cx="4276714" cy="1199992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护士向患者和家属提供有关感染预防和控制的教育，帮助他们了解如何减少感染的风险。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1262116" y="3256475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1272601" y="3332919"/>
            <a:ext cx="416357" cy="27813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2" name="AutoShape 22"/>
          <p:cNvSpPr/>
          <p:nvPr/>
        </p:nvSpPr>
        <p:spPr>
          <a:xfrm>
            <a:off x="1804696" y="3127969"/>
            <a:ext cx="4276714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监测和报告</a:t>
            </a:r>
            <a:endParaRPr lang="en-US" sz="1100"/>
          </a:p>
        </p:txBody>
      </p:sp>
      <p:sp>
        <p:nvSpPr>
          <p:cNvPr id="23" name="AutoShape 23"/>
          <p:cNvSpPr/>
          <p:nvPr/>
        </p:nvSpPr>
        <p:spPr>
          <a:xfrm>
            <a:off x="1804696" y="3479774"/>
            <a:ext cx="4276714" cy="1212169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护士监测患者的感染状况，并及时向医生报告任何异常或疑似感染的情况。</a:t>
            </a:r>
            <a:endParaRPr lang="en-US" sz="1100"/>
          </a:p>
        </p:txBody>
      </p:sp>
      <p:sp>
        <p:nvSpPr>
          <p:cNvPr id="24" name="AutoShape 24"/>
          <p:cNvSpPr/>
          <p:nvPr/>
        </p:nvSpPr>
        <p:spPr>
          <a:xfrm>
            <a:off x="1262116" y="5030785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TextBox 25"/>
          <p:cNvSpPr txBox="1"/>
          <p:nvPr/>
        </p:nvSpPr>
        <p:spPr>
          <a:xfrm>
            <a:off x="1271991" y="5124907"/>
            <a:ext cx="441594" cy="27813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6" name="AutoShape 26"/>
          <p:cNvSpPr/>
          <p:nvPr/>
        </p:nvSpPr>
        <p:spPr>
          <a:xfrm>
            <a:off x="1822337" y="4895384"/>
            <a:ext cx="4276714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执行感染控制措施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1804696" y="5247188"/>
            <a:ext cx="4276714" cy="1199992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护士负责确保医疗环境符合感染控制标准，并执行各种措施来预防感染的传播，如定期清洁和消毒医疗设备、正确处理医疗废物等。</a:t>
            </a:r>
            <a:endParaRPr lang="en-US" sz="1100"/>
          </a:p>
        </p:txBody>
      </p:sp>
      <p:grpSp>
        <p:nvGrpSpPr>
          <p:cNvPr id="28" name="Group 2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9" name="AutoShape 2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TextBox 4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护士在预防和控制感染中的作用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2714886">
            <a:off x="5094176" y="2836252"/>
            <a:ext cx="2009746" cy="2009746"/>
          </a:xfrm>
          <a:prstGeom prst="rect">
            <a:avLst/>
          </a:prstGeom>
          <a:ln w="9525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5669280" y="2019239"/>
            <a:ext cx="907085" cy="907085"/>
            <a:chOff x="5669280" y="2019239"/>
            <a:chExt cx="907085" cy="907085"/>
          </a:xfrm>
        </p:grpSpPr>
        <p:sp>
          <p:nvSpPr>
            <p:cNvPr id="4" name="AutoShape 4"/>
            <p:cNvSpPr/>
            <p:nvPr/>
          </p:nvSpPr>
          <p:spPr>
            <a:xfrm>
              <a:off x="5669280" y="2019239"/>
              <a:ext cx="907085" cy="907085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4308287" y="3403519"/>
            <a:ext cx="827715" cy="827715"/>
            <a:chOff x="4308287" y="3403519"/>
            <a:chExt cx="827715" cy="827715"/>
          </a:xfrm>
        </p:grpSpPr>
        <p:sp>
          <p:nvSpPr>
            <p:cNvPr id="6" name="AutoShape 6"/>
            <p:cNvSpPr/>
            <p:nvPr/>
          </p:nvSpPr>
          <p:spPr>
            <a:xfrm>
              <a:off x="4308287" y="3403519"/>
              <a:ext cx="827715" cy="827715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5669280" y="4551274"/>
            <a:ext cx="907085" cy="907085"/>
            <a:chOff x="5669280" y="4551274"/>
            <a:chExt cx="907085" cy="907085"/>
          </a:xfrm>
        </p:grpSpPr>
        <p:sp>
          <p:nvSpPr>
            <p:cNvPr id="8" name="AutoShape 8"/>
            <p:cNvSpPr/>
            <p:nvPr/>
          </p:nvSpPr>
          <p:spPr>
            <a:xfrm>
              <a:off x="5669280" y="4551274"/>
              <a:ext cx="907085" cy="907085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7062094" y="3403519"/>
            <a:ext cx="827715" cy="827715"/>
            <a:chOff x="7062094" y="3403519"/>
            <a:chExt cx="827715" cy="827715"/>
          </a:xfrm>
        </p:grpSpPr>
        <p:sp>
          <p:nvSpPr>
            <p:cNvPr id="10" name="AutoShape 10"/>
            <p:cNvSpPr/>
            <p:nvPr/>
          </p:nvSpPr>
          <p:spPr>
            <a:xfrm>
              <a:off x="7062094" y="3403519"/>
              <a:ext cx="827715" cy="827715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1" name="AutoShape 11"/>
          <p:cNvSpPr/>
          <p:nvPr/>
        </p:nvSpPr>
        <p:spPr>
          <a:xfrm>
            <a:off x="724975" y="1688692"/>
            <a:ext cx="3241937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感染风险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724975" y="2014081"/>
            <a:ext cx="3241937" cy="1625801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由于经常接触感染性疾病患者和病原体，护士面临较高的感染风险。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8231186" y="1658092"/>
            <a:ext cx="3241937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工作压力</a:t>
            </a:r>
            <a:endParaRPr lang="en-US" sz="1100"/>
          </a:p>
        </p:txBody>
      </p:sp>
      <p:sp>
        <p:nvSpPr>
          <p:cNvPr id="14" name="AutoShape 14"/>
          <p:cNvSpPr/>
          <p:nvPr/>
        </p:nvSpPr>
        <p:spPr>
          <a:xfrm>
            <a:off x="8231186" y="1983478"/>
            <a:ext cx="3241937" cy="1647503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护士需要应对繁重的工作量和紧张的工作环境，这可能导致身心疲惫和职业倦怠。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24975" y="3885433"/>
            <a:ext cx="3241937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情绪负担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724975" y="4210824"/>
            <a:ext cx="3241937" cy="1638335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面对患者的痛苦和死亡，以及家属的焦虑和不安，护士可能承受较大的情绪负担。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8231186" y="3854834"/>
            <a:ext cx="3241937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职业发展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231186" y="4180220"/>
            <a:ext cx="3241937" cy="1668938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随着医疗技术的不断进步和感染控制标准的不断提高，护士需要不断学习和更新知识，以适应职业发展的要求。</a:t>
            </a:r>
            <a:endParaRPr lang="en-US" sz="1100"/>
          </a:p>
        </p:txBody>
      </p:sp>
      <p:grpSp>
        <p:nvGrpSpPr>
          <p:cNvPr id="19" name="Group 19"/>
          <p:cNvGrpSpPr/>
          <p:nvPr/>
        </p:nvGrpSpPr>
        <p:grpSpPr>
          <a:xfrm>
            <a:off x="5835091" y="2197120"/>
            <a:ext cx="575584" cy="551200"/>
            <a:chOff x="5835091" y="2197120"/>
            <a:chExt cx="575584" cy="551200"/>
          </a:xfrm>
        </p:grpSpPr>
        <p:sp>
          <p:nvSpPr>
            <p:cNvPr id="20" name="Freeform 20"/>
            <p:cNvSpPr/>
            <p:nvPr/>
          </p:nvSpPr>
          <p:spPr>
            <a:xfrm>
              <a:off x="5835091" y="2197120"/>
              <a:ext cx="575584" cy="551200"/>
            </a:xfrm>
            <a:custGeom>
              <a:rect l="l" t="t" r="r" b="b"/>
              <a:pathLst>
                <a:path w="21600" h="21600">
                  <a:moveTo>
                    <a:pt x="18180" y="12132"/>
                  </a:moveTo>
                  <a:cubicBezTo>
                    <a:pt x="17710" y="12226"/>
                    <a:pt x="17327" y="12561"/>
                    <a:pt x="17170" y="13012"/>
                  </a:cubicBezTo>
                  <a:cubicBezTo>
                    <a:pt x="17083" y="13261"/>
                    <a:pt x="16981" y="13503"/>
                    <a:pt x="16868" y="13738"/>
                  </a:cubicBezTo>
                  <a:cubicBezTo>
                    <a:pt x="16658" y="14169"/>
                    <a:pt x="16694" y="14677"/>
                    <a:pt x="16959" y="15075"/>
                  </a:cubicBezTo>
                  <a:lnTo>
                    <a:pt x="18131" y="16833"/>
                  </a:lnTo>
                  <a:lnTo>
                    <a:pt x="16832" y="18132"/>
                  </a:lnTo>
                  <a:lnTo>
                    <a:pt x="15075" y="16960"/>
                  </a:lnTo>
                  <a:cubicBezTo>
                    <a:pt x="14850" y="16810"/>
                    <a:pt x="14589" y="16733"/>
                    <a:pt x="14326" y="16733"/>
                  </a:cubicBezTo>
                  <a:cubicBezTo>
                    <a:pt x="14126" y="16733"/>
                    <a:pt x="13924" y="16778"/>
                    <a:pt x="13738" y="16868"/>
                  </a:cubicBezTo>
                  <a:cubicBezTo>
                    <a:pt x="13504" y="16981"/>
                    <a:pt x="13262" y="17083"/>
                    <a:pt x="13012" y="17170"/>
                  </a:cubicBezTo>
                  <a:cubicBezTo>
                    <a:pt x="12561" y="17327"/>
                    <a:pt x="12226" y="17712"/>
                    <a:pt x="12133" y="18180"/>
                  </a:cubicBezTo>
                  <a:lnTo>
                    <a:pt x="11717" y="20249"/>
                  </a:lnTo>
                  <a:lnTo>
                    <a:pt x="9881" y="20249"/>
                  </a:lnTo>
                  <a:lnTo>
                    <a:pt x="9467" y="18180"/>
                  </a:lnTo>
                  <a:cubicBezTo>
                    <a:pt x="9373" y="17712"/>
                    <a:pt x="9039" y="17327"/>
                    <a:pt x="8588" y="17170"/>
                  </a:cubicBezTo>
                  <a:cubicBezTo>
                    <a:pt x="8339" y="17083"/>
                    <a:pt x="8096" y="16983"/>
                    <a:pt x="7861" y="16869"/>
                  </a:cubicBezTo>
                  <a:cubicBezTo>
                    <a:pt x="7675" y="16778"/>
                    <a:pt x="7474" y="16733"/>
                    <a:pt x="7273" y="16733"/>
                  </a:cubicBezTo>
                  <a:cubicBezTo>
                    <a:pt x="7011" y="16733"/>
                    <a:pt x="6750" y="16810"/>
                    <a:pt x="6525" y="16960"/>
                  </a:cubicBezTo>
                  <a:lnTo>
                    <a:pt x="4767" y="18132"/>
                  </a:lnTo>
                  <a:lnTo>
                    <a:pt x="3468" y="16833"/>
                  </a:lnTo>
                  <a:lnTo>
                    <a:pt x="4639" y="15075"/>
                  </a:lnTo>
                  <a:cubicBezTo>
                    <a:pt x="4904" y="14677"/>
                    <a:pt x="4939" y="14169"/>
                    <a:pt x="4732" y="13738"/>
                  </a:cubicBezTo>
                  <a:cubicBezTo>
                    <a:pt x="4618" y="13504"/>
                    <a:pt x="4516" y="13263"/>
                    <a:pt x="4429" y="13013"/>
                  </a:cubicBezTo>
                  <a:cubicBezTo>
                    <a:pt x="4273" y="12561"/>
                    <a:pt x="3888" y="12227"/>
                    <a:pt x="3419" y="12133"/>
                  </a:cubicBezTo>
                  <a:lnTo>
                    <a:pt x="1350" y="11718"/>
                  </a:lnTo>
                  <a:lnTo>
                    <a:pt x="1349" y="9882"/>
                  </a:lnTo>
                  <a:lnTo>
                    <a:pt x="3419" y="9468"/>
                  </a:lnTo>
                  <a:cubicBezTo>
                    <a:pt x="3888" y="9374"/>
                    <a:pt x="4273" y="9039"/>
                    <a:pt x="4429" y="8588"/>
                  </a:cubicBezTo>
                  <a:cubicBezTo>
                    <a:pt x="4516" y="8338"/>
                    <a:pt x="4617" y="8096"/>
                    <a:pt x="4731" y="7862"/>
                  </a:cubicBezTo>
                  <a:cubicBezTo>
                    <a:pt x="4940" y="7431"/>
                    <a:pt x="4905" y="6923"/>
                    <a:pt x="4639" y="6524"/>
                  </a:cubicBezTo>
                  <a:lnTo>
                    <a:pt x="3468" y="4767"/>
                  </a:lnTo>
                  <a:lnTo>
                    <a:pt x="4767" y="3468"/>
                  </a:lnTo>
                  <a:lnTo>
                    <a:pt x="6525" y="4639"/>
                  </a:lnTo>
                  <a:cubicBezTo>
                    <a:pt x="6750" y="4790"/>
                    <a:pt x="7011" y="4866"/>
                    <a:pt x="7273" y="4866"/>
                  </a:cubicBezTo>
                  <a:cubicBezTo>
                    <a:pt x="7474" y="4866"/>
                    <a:pt x="7674" y="4822"/>
                    <a:pt x="7861" y="4732"/>
                  </a:cubicBezTo>
                  <a:cubicBezTo>
                    <a:pt x="8095" y="4619"/>
                    <a:pt x="8337" y="4517"/>
                    <a:pt x="8586" y="4430"/>
                  </a:cubicBezTo>
                  <a:cubicBezTo>
                    <a:pt x="9039" y="4272"/>
                    <a:pt x="9373" y="3888"/>
                    <a:pt x="9467" y="3420"/>
                  </a:cubicBezTo>
                  <a:lnTo>
                    <a:pt x="9881" y="1350"/>
                  </a:lnTo>
                  <a:lnTo>
                    <a:pt x="11717" y="1350"/>
                  </a:lnTo>
                  <a:lnTo>
                    <a:pt x="12131" y="3420"/>
                  </a:lnTo>
                  <a:cubicBezTo>
                    <a:pt x="12225" y="3888"/>
                    <a:pt x="12560" y="4272"/>
                    <a:pt x="13012" y="4430"/>
                  </a:cubicBezTo>
                  <a:cubicBezTo>
                    <a:pt x="13261" y="4517"/>
                    <a:pt x="13502" y="4617"/>
                    <a:pt x="13737" y="4731"/>
                  </a:cubicBezTo>
                  <a:cubicBezTo>
                    <a:pt x="13924" y="4822"/>
                    <a:pt x="14125" y="4866"/>
                    <a:pt x="14326" y="4866"/>
                  </a:cubicBezTo>
                  <a:cubicBezTo>
                    <a:pt x="14589" y="4866"/>
                    <a:pt x="14850" y="4790"/>
                    <a:pt x="15075" y="4639"/>
                  </a:cubicBezTo>
                  <a:lnTo>
                    <a:pt x="16832" y="3468"/>
                  </a:lnTo>
                  <a:lnTo>
                    <a:pt x="18131" y="4767"/>
                  </a:lnTo>
                  <a:lnTo>
                    <a:pt x="16959" y="6524"/>
                  </a:lnTo>
                  <a:cubicBezTo>
                    <a:pt x="16694" y="6923"/>
                    <a:pt x="16660" y="7431"/>
                    <a:pt x="16867" y="7861"/>
                  </a:cubicBezTo>
                  <a:cubicBezTo>
                    <a:pt x="16980" y="8096"/>
                    <a:pt x="17083" y="8337"/>
                    <a:pt x="17170" y="8587"/>
                  </a:cubicBezTo>
                  <a:cubicBezTo>
                    <a:pt x="17327" y="9039"/>
                    <a:pt x="17710" y="9373"/>
                    <a:pt x="18180" y="9467"/>
                  </a:cubicBezTo>
                  <a:lnTo>
                    <a:pt x="20248" y="9882"/>
                  </a:lnTo>
                  <a:lnTo>
                    <a:pt x="20250" y="11718"/>
                  </a:lnTo>
                  <a:cubicBezTo>
                    <a:pt x="20250" y="11718"/>
                    <a:pt x="18180" y="12132"/>
                    <a:pt x="18180" y="12132"/>
                  </a:cubicBezTo>
                  <a:close/>
                  <a:moveTo>
                    <a:pt x="20513" y="8558"/>
                  </a:moveTo>
                  <a:lnTo>
                    <a:pt x="18445" y="8143"/>
                  </a:lnTo>
                  <a:cubicBezTo>
                    <a:pt x="18341" y="7844"/>
                    <a:pt x="18218" y="7554"/>
                    <a:pt x="18082" y="7273"/>
                  </a:cubicBezTo>
                  <a:lnTo>
                    <a:pt x="19254" y="5516"/>
                  </a:lnTo>
                  <a:cubicBezTo>
                    <a:pt x="19611" y="4980"/>
                    <a:pt x="19540" y="4268"/>
                    <a:pt x="19085" y="3813"/>
                  </a:cubicBezTo>
                  <a:lnTo>
                    <a:pt x="17787" y="2514"/>
                  </a:lnTo>
                  <a:cubicBezTo>
                    <a:pt x="17526" y="2253"/>
                    <a:pt x="17181" y="2118"/>
                    <a:pt x="16831" y="2118"/>
                  </a:cubicBezTo>
                  <a:cubicBezTo>
                    <a:pt x="16573" y="2118"/>
                    <a:pt x="16312" y="2193"/>
                    <a:pt x="16084" y="2345"/>
                  </a:cubicBezTo>
                  <a:lnTo>
                    <a:pt x="14326" y="3516"/>
                  </a:lnTo>
                  <a:cubicBezTo>
                    <a:pt x="14044" y="3380"/>
                    <a:pt x="13754" y="3258"/>
                    <a:pt x="13455" y="3155"/>
                  </a:cubicBezTo>
                  <a:lnTo>
                    <a:pt x="13041" y="1085"/>
                  </a:lnTo>
                  <a:cubicBezTo>
                    <a:pt x="12916" y="454"/>
                    <a:pt x="12361" y="0"/>
                    <a:pt x="11717" y="0"/>
                  </a:cubicBezTo>
                  <a:lnTo>
                    <a:pt x="9881" y="0"/>
                  </a:lnTo>
                  <a:cubicBezTo>
                    <a:pt x="9238" y="0"/>
                    <a:pt x="8684" y="454"/>
                    <a:pt x="8557" y="1085"/>
                  </a:cubicBezTo>
                  <a:lnTo>
                    <a:pt x="8143" y="3155"/>
                  </a:lnTo>
                  <a:cubicBezTo>
                    <a:pt x="7843" y="3258"/>
                    <a:pt x="7554" y="3381"/>
                    <a:pt x="7273" y="3516"/>
                  </a:cubicBezTo>
                  <a:lnTo>
                    <a:pt x="5516" y="2345"/>
                  </a:lnTo>
                  <a:cubicBezTo>
                    <a:pt x="5287" y="2193"/>
                    <a:pt x="5026" y="2118"/>
                    <a:pt x="4767" y="2118"/>
                  </a:cubicBezTo>
                  <a:cubicBezTo>
                    <a:pt x="4419" y="2118"/>
                    <a:pt x="4073" y="2253"/>
                    <a:pt x="3812" y="2514"/>
                  </a:cubicBezTo>
                  <a:lnTo>
                    <a:pt x="2514" y="3813"/>
                  </a:lnTo>
                  <a:cubicBezTo>
                    <a:pt x="2059" y="4268"/>
                    <a:pt x="1988" y="4980"/>
                    <a:pt x="2345" y="5516"/>
                  </a:cubicBezTo>
                  <a:lnTo>
                    <a:pt x="3516" y="7273"/>
                  </a:lnTo>
                  <a:cubicBezTo>
                    <a:pt x="3380" y="7555"/>
                    <a:pt x="3258" y="7844"/>
                    <a:pt x="3154" y="8144"/>
                  </a:cubicBezTo>
                  <a:lnTo>
                    <a:pt x="1085" y="8558"/>
                  </a:lnTo>
                  <a:cubicBezTo>
                    <a:pt x="454" y="8684"/>
                    <a:pt x="0" y="9238"/>
                    <a:pt x="0" y="9882"/>
                  </a:cubicBezTo>
                  <a:lnTo>
                    <a:pt x="0" y="11718"/>
                  </a:lnTo>
                  <a:cubicBezTo>
                    <a:pt x="0" y="12361"/>
                    <a:pt x="454" y="12916"/>
                    <a:pt x="1085" y="13042"/>
                  </a:cubicBezTo>
                  <a:lnTo>
                    <a:pt x="3154" y="13456"/>
                  </a:lnTo>
                  <a:cubicBezTo>
                    <a:pt x="3258" y="13755"/>
                    <a:pt x="3380" y="14046"/>
                    <a:pt x="3516" y="14326"/>
                  </a:cubicBezTo>
                  <a:lnTo>
                    <a:pt x="2345" y="16083"/>
                  </a:lnTo>
                  <a:cubicBezTo>
                    <a:pt x="1988" y="16619"/>
                    <a:pt x="2059" y="17332"/>
                    <a:pt x="2514" y="17787"/>
                  </a:cubicBezTo>
                  <a:lnTo>
                    <a:pt x="3812" y="19086"/>
                  </a:lnTo>
                  <a:cubicBezTo>
                    <a:pt x="4073" y="19346"/>
                    <a:pt x="4419" y="19482"/>
                    <a:pt x="4767" y="19482"/>
                  </a:cubicBezTo>
                  <a:cubicBezTo>
                    <a:pt x="5026" y="19482"/>
                    <a:pt x="5287" y="19406"/>
                    <a:pt x="5516" y="19254"/>
                  </a:cubicBezTo>
                  <a:lnTo>
                    <a:pt x="7273" y="18083"/>
                  </a:lnTo>
                  <a:cubicBezTo>
                    <a:pt x="7554" y="18220"/>
                    <a:pt x="7843" y="18341"/>
                    <a:pt x="8143" y="18445"/>
                  </a:cubicBezTo>
                  <a:lnTo>
                    <a:pt x="8557" y="20514"/>
                  </a:lnTo>
                  <a:cubicBezTo>
                    <a:pt x="8684" y="21146"/>
                    <a:pt x="9238" y="21599"/>
                    <a:pt x="9881" y="21599"/>
                  </a:cubicBezTo>
                  <a:lnTo>
                    <a:pt x="11717" y="21599"/>
                  </a:lnTo>
                  <a:cubicBezTo>
                    <a:pt x="12361" y="21599"/>
                    <a:pt x="12916" y="21146"/>
                    <a:pt x="13041" y="20514"/>
                  </a:cubicBezTo>
                  <a:lnTo>
                    <a:pt x="13456" y="18445"/>
                  </a:lnTo>
                  <a:cubicBezTo>
                    <a:pt x="13755" y="18341"/>
                    <a:pt x="14046" y="18219"/>
                    <a:pt x="14326" y="18083"/>
                  </a:cubicBezTo>
                  <a:lnTo>
                    <a:pt x="16084" y="19254"/>
                  </a:lnTo>
                  <a:cubicBezTo>
                    <a:pt x="16312" y="19406"/>
                    <a:pt x="16573" y="19482"/>
                    <a:pt x="16831" y="19482"/>
                  </a:cubicBezTo>
                  <a:cubicBezTo>
                    <a:pt x="17181" y="19482"/>
                    <a:pt x="17526" y="19346"/>
                    <a:pt x="17787" y="19086"/>
                  </a:cubicBezTo>
                  <a:lnTo>
                    <a:pt x="19085" y="17787"/>
                  </a:lnTo>
                  <a:cubicBezTo>
                    <a:pt x="19540" y="17332"/>
                    <a:pt x="19611" y="16619"/>
                    <a:pt x="19254" y="16083"/>
                  </a:cubicBezTo>
                  <a:lnTo>
                    <a:pt x="18082" y="14326"/>
                  </a:lnTo>
                  <a:cubicBezTo>
                    <a:pt x="18219" y="14045"/>
                    <a:pt x="18341" y="13755"/>
                    <a:pt x="18445" y="13456"/>
                  </a:cubicBezTo>
                  <a:lnTo>
                    <a:pt x="20513" y="13042"/>
                  </a:lnTo>
                  <a:cubicBezTo>
                    <a:pt x="21145" y="12916"/>
                    <a:pt x="21599" y="12361"/>
                    <a:pt x="21599" y="11718"/>
                  </a:cubicBezTo>
                  <a:lnTo>
                    <a:pt x="21599" y="9882"/>
                  </a:lnTo>
                  <a:cubicBezTo>
                    <a:pt x="21599" y="9238"/>
                    <a:pt x="21145" y="8684"/>
                    <a:pt x="20513" y="8558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Freeform 21"/>
            <p:cNvSpPr/>
            <p:nvPr/>
          </p:nvSpPr>
          <p:spPr>
            <a:xfrm>
              <a:off x="5997366" y="2351715"/>
              <a:ext cx="251887" cy="241158"/>
            </a:xfrm>
            <a:custGeom>
              <a:rect l="l" t="t" r="r" b="b"/>
              <a:pathLst>
                <a:path w="21600" h="21600">
                  <a:moveTo>
                    <a:pt x="10800" y="20250"/>
                  </a:moveTo>
                  <a:cubicBezTo>
                    <a:pt x="5580" y="20250"/>
                    <a:pt x="1350" y="16017"/>
                    <a:pt x="1350" y="10800"/>
                  </a:cubicBezTo>
                  <a:cubicBezTo>
                    <a:pt x="1350" y="5582"/>
                    <a:pt x="5580" y="1349"/>
                    <a:pt x="10800" y="1349"/>
                  </a:cubicBezTo>
                  <a:cubicBezTo>
                    <a:pt x="16016" y="1349"/>
                    <a:pt x="20250" y="5582"/>
                    <a:pt x="20250" y="10800"/>
                  </a:cubicBezTo>
                  <a:cubicBezTo>
                    <a:pt x="20250" y="16017"/>
                    <a:pt x="16016" y="20250"/>
                    <a:pt x="10800" y="20250"/>
                  </a:cubicBezTo>
                  <a:moveTo>
                    <a:pt x="10800" y="0"/>
                  </a:moveTo>
                  <a:cubicBezTo>
                    <a:pt x="4836" y="0"/>
                    <a:pt x="0" y="4836"/>
                    <a:pt x="0" y="10800"/>
                  </a:cubicBezTo>
                  <a:cubicBezTo>
                    <a:pt x="0" y="16763"/>
                    <a:pt x="4836" y="21600"/>
                    <a:pt x="10800" y="21600"/>
                  </a:cubicBezTo>
                  <a:cubicBezTo>
                    <a:pt x="16763" y="21600"/>
                    <a:pt x="21599" y="16763"/>
                    <a:pt x="21599" y="10800"/>
                  </a:cubicBezTo>
                  <a:cubicBezTo>
                    <a:pt x="21599" y="4836"/>
                    <a:pt x="16763" y="0"/>
                    <a:pt x="10800" y="0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6050524" y="2403531"/>
              <a:ext cx="144597" cy="138501"/>
            </a:xfrm>
            <a:custGeom>
              <a:rect l="l" t="t" r="r" b="b"/>
              <a:pathLst>
                <a:path w="21600" h="21600">
                  <a:moveTo>
                    <a:pt x="10800" y="18900"/>
                  </a:moveTo>
                  <a:cubicBezTo>
                    <a:pt x="6328" y="18900"/>
                    <a:pt x="2699" y="15271"/>
                    <a:pt x="2699" y="10800"/>
                  </a:cubicBezTo>
                  <a:cubicBezTo>
                    <a:pt x="2699" y="6329"/>
                    <a:pt x="6328" y="2700"/>
                    <a:pt x="10800" y="2700"/>
                  </a:cubicBezTo>
                  <a:cubicBezTo>
                    <a:pt x="15271" y="2700"/>
                    <a:pt x="18899" y="6329"/>
                    <a:pt x="18899" y="10800"/>
                  </a:cubicBezTo>
                  <a:cubicBezTo>
                    <a:pt x="18899" y="15271"/>
                    <a:pt x="15271" y="18900"/>
                    <a:pt x="10800" y="18900"/>
                  </a:cubicBezTo>
                  <a:moveTo>
                    <a:pt x="10800" y="0"/>
                  </a:moveTo>
                  <a:cubicBezTo>
                    <a:pt x="4830" y="0"/>
                    <a:pt x="0" y="4833"/>
                    <a:pt x="0" y="10800"/>
                  </a:cubicBezTo>
                  <a:cubicBezTo>
                    <a:pt x="0" y="16766"/>
                    <a:pt x="4830" y="21599"/>
                    <a:pt x="10800" y="21599"/>
                  </a:cubicBezTo>
                  <a:cubicBezTo>
                    <a:pt x="16764" y="21599"/>
                    <a:pt x="21600" y="16766"/>
                    <a:pt x="21600" y="10800"/>
                  </a:cubicBezTo>
                  <a:cubicBezTo>
                    <a:pt x="21600" y="4833"/>
                    <a:pt x="16764" y="0"/>
                    <a:pt x="10800" y="0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21769" y="3583229"/>
            <a:ext cx="400751" cy="515722"/>
            <a:chOff x="4521769" y="3583229"/>
            <a:chExt cx="400751" cy="515722"/>
          </a:xfrm>
        </p:grpSpPr>
        <p:sp>
          <p:nvSpPr>
            <p:cNvPr id="24" name="Freeform 24"/>
            <p:cNvSpPr/>
            <p:nvPr/>
          </p:nvSpPr>
          <p:spPr>
            <a:xfrm>
              <a:off x="4521769" y="3583229"/>
              <a:ext cx="400751" cy="515722"/>
            </a:xfrm>
            <a:custGeom>
              <a:rect l="l" t="t" r="r" b="b"/>
              <a:pathLst>
                <a:path w="21600" h="21600">
                  <a:moveTo>
                    <a:pt x="15386" y="14175"/>
                  </a:moveTo>
                  <a:lnTo>
                    <a:pt x="6223" y="14175"/>
                  </a:lnTo>
                  <a:cubicBezTo>
                    <a:pt x="5734" y="13446"/>
                    <a:pt x="5147" y="12716"/>
                    <a:pt x="4568" y="12003"/>
                  </a:cubicBezTo>
                  <a:cubicBezTo>
                    <a:pt x="3287" y="10427"/>
                    <a:pt x="1963" y="8797"/>
                    <a:pt x="1963" y="7425"/>
                  </a:cubicBezTo>
                  <a:cubicBezTo>
                    <a:pt x="1963" y="4075"/>
                    <a:pt x="5927" y="1350"/>
                    <a:pt x="10800" y="1350"/>
                  </a:cubicBezTo>
                  <a:cubicBezTo>
                    <a:pt x="15672" y="1350"/>
                    <a:pt x="19636" y="4075"/>
                    <a:pt x="19636" y="7425"/>
                  </a:cubicBezTo>
                  <a:cubicBezTo>
                    <a:pt x="19636" y="8787"/>
                    <a:pt x="18312" y="10425"/>
                    <a:pt x="17029" y="12011"/>
                  </a:cubicBezTo>
                  <a:cubicBezTo>
                    <a:pt x="16455" y="12723"/>
                    <a:pt x="15873" y="13449"/>
                    <a:pt x="15386" y="14175"/>
                  </a:cubicBezTo>
                  <a:moveTo>
                    <a:pt x="10800" y="20249"/>
                  </a:moveTo>
                  <a:cubicBezTo>
                    <a:pt x="9805" y="20249"/>
                    <a:pt x="9347" y="20171"/>
                    <a:pt x="8839" y="19406"/>
                  </a:cubicBezTo>
                  <a:lnTo>
                    <a:pt x="13000" y="19048"/>
                  </a:lnTo>
                  <a:cubicBezTo>
                    <a:pt x="12398" y="20164"/>
                    <a:pt x="11959" y="20249"/>
                    <a:pt x="10800" y="20249"/>
                  </a:cubicBezTo>
                  <a:moveTo>
                    <a:pt x="7595" y="16813"/>
                  </a:moveTo>
                  <a:cubicBezTo>
                    <a:pt x="7417" y="16407"/>
                    <a:pt x="7215" y="15978"/>
                    <a:pt x="6991" y="15525"/>
                  </a:cubicBezTo>
                  <a:lnTo>
                    <a:pt x="14616" y="15525"/>
                  </a:lnTo>
                  <a:cubicBezTo>
                    <a:pt x="14496" y="15767"/>
                    <a:pt x="14375" y="16010"/>
                    <a:pt x="14270" y="16239"/>
                  </a:cubicBezTo>
                  <a:cubicBezTo>
                    <a:pt x="14270" y="16239"/>
                    <a:pt x="7595" y="16813"/>
                    <a:pt x="7595" y="16813"/>
                  </a:cubicBezTo>
                  <a:close/>
                  <a:moveTo>
                    <a:pt x="13345" y="18343"/>
                  </a:moveTo>
                  <a:lnTo>
                    <a:pt x="8476" y="18762"/>
                  </a:lnTo>
                  <a:cubicBezTo>
                    <a:pt x="8303" y="18416"/>
                    <a:pt x="8116" y="18011"/>
                    <a:pt x="7890" y="17483"/>
                  </a:cubicBezTo>
                  <a:cubicBezTo>
                    <a:pt x="7887" y="17477"/>
                    <a:pt x="7883" y="17469"/>
                    <a:pt x="7881" y="17462"/>
                  </a:cubicBezTo>
                  <a:lnTo>
                    <a:pt x="13957" y="16941"/>
                  </a:lnTo>
                  <a:cubicBezTo>
                    <a:pt x="13871" y="17140"/>
                    <a:pt x="13778" y="17350"/>
                    <a:pt x="13698" y="17537"/>
                  </a:cubicBezTo>
                  <a:cubicBezTo>
                    <a:pt x="13569" y="17841"/>
                    <a:pt x="13453" y="18104"/>
                    <a:pt x="13345" y="18343"/>
                  </a:cubicBezTo>
                  <a:moveTo>
                    <a:pt x="10800" y="0"/>
                  </a:moveTo>
                  <a:cubicBezTo>
                    <a:pt x="4835" y="0"/>
                    <a:pt x="0" y="3324"/>
                    <a:pt x="0" y="7425"/>
                  </a:cubicBezTo>
                  <a:cubicBezTo>
                    <a:pt x="0" y="10146"/>
                    <a:pt x="3621" y="13029"/>
                    <a:pt x="4939" y="15562"/>
                  </a:cubicBezTo>
                  <a:cubicBezTo>
                    <a:pt x="6906" y="19339"/>
                    <a:pt x="6688" y="21599"/>
                    <a:pt x="10800" y="21599"/>
                  </a:cubicBezTo>
                  <a:cubicBezTo>
                    <a:pt x="14972" y="21599"/>
                    <a:pt x="14692" y="19349"/>
                    <a:pt x="16660" y="15577"/>
                  </a:cubicBezTo>
                  <a:cubicBezTo>
                    <a:pt x="17983" y="13039"/>
                    <a:pt x="21600" y="10124"/>
                    <a:pt x="21600" y="7425"/>
                  </a:cubicBezTo>
                  <a:cubicBezTo>
                    <a:pt x="21600" y="3324"/>
                    <a:pt x="16764" y="0"/>
                    <a:pt x="10800" y="0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5" name="Freeform 25"/>
          <p:cNvSpPr/>
          <p:nvPr/>
        </p:nvSpPr>
        <p:spPr>
          <a:xfrm>
            <a:off x="7254083" y="3590222"/>
            <a:ext cx="480270" cy="477455"/>
          </a:xfrm>
          <a:custGeom>
            <a:rect l="l" t="t" r="r" b="b"/>
            <a:pathLst>
              <a:path w="21020" h="21600">
                <a:moveTo>
                  <a:pt x="18846" y="7946"/>
                </a:moveTo>
                <a:lnTo>
                  <a:pt x="17740" y="9091"/>
                </a:lnTo>
                <a:cubicBezTo>
                  <a:pt x="17740" y="8939"/>
                  <a:pt x="17758" y="8792"/>
                  <a:pt x="17744" y="8636"/>
                </a:cubicBezTo>
                <a:cubicBezTo>
                  <a:pt x="17629" y="7331"/>
                  <a:pt x="17036" y="6068"/>
                  <a:pt x="16074" y="5080"/>
                </a:cubicBezTo>
                <a:cubicBezTo>
                  <a:pt x="15004" y="3980"/>
                  <a:pt x="13585" y="3348"/>
                  <a:pt x="12180" y="3345"/>
                </a:cubicBezTo>
                <a:lnTo>
                  <a:pt x="13268" y="2218"/>
                </a:lnTo>
                <a:cubicBezTo>
                  <a:pt x="13812" y="1659"/>
                  <a:pt x="14572" y="1350"/>
                  <a:pt x="15403" y="1350"/>
                </a:cubicBezTo>
                <a:cubicBezTo>
                  <a:pt x="16460" y="1350"/>
                  <a:pt x="17546" y="1840"/>
                  <a:pt x="18381" y="2696"/>
                </a:cubicBezTo>
                <a:cubicBezTo>
                  <a:pt x="19165" y="3500"/>
                  <a:pt x="19631" y="4499"/>
                  <a:pt x="19698" y="5510"/>
                </a:cubicBezTo>
                <a:cubicBezTo>
                  <a:pt x="19760" y="6453"/>
                  <a:pt x="19457" y="7317"/>
                  <a:pt x="18846" y="7946"/>
                </a:cubicBezTo>
                <a:moveTo>
                  <a:pt x="5828" y="19329"/>
                </a:moveTo>
                <a:cubicBezTo>
                  <a:pt x="5813" y="18424"/>
                  <a:pt x="5454" y="17481"/>
                  <a:pt x="4730" y="16739"/>
                </a:cubicBezTo>
                <a:cubicBezTo>
                  <a:pt x="4046" y="16034"/>
                  <a:pt x="3150" y="15628"/>
                  <a:pt x="2257" y="15592"/>
                </a:cubicBezTo>
                <a:lnTo>
                  <a:pt x="2911" y="13157"/>
                </a:lnTo>
                <a:cubicBezTo>
                  <a:pt x="2959" y="12995"/>
                  <a:pt x="3052" y="12835"/>
                  <a:pt x="3168" y="12695"/>
                </a:cubicBezTo>
                <a:cubicBezTo>
                  <a:pt x="4485" y="11726"/>
                  <a:pt x="6512" y="12012"/>
                  <a:pt x="7920" y="13460"/>
                </a:cubicBezTo>
                <a:cubicBezTo>
                  <a:pt x="9409" y="14990"/>
                  <a:pt x="9639" y="17230"/>
                  <a:pt x="8492" y="18568"/>
                </a:cubicBezTo>
                <a:cubicBezTo>
                  <a:pt x="8416" y="18609"/>
                  <a:pt x="8339" y="18648"/>
                  <a:pt x="8256" y="18675"/>
                </a:cubicBezTo>
                <a:cubicBezTo>
                  <a:pt x="8256" y="18675"/>
                  <a:pt x="5828" y="19329"/>
                  <a:pt x="5828" y="19329"/>
                </a:cubicBezTo>
                <a:close/>
                <a:moveTo>
                  <a:pt x="2737" y="20164"/>
                </a:moveTo>
                <a:cubicBezTo>
                  <a:pt x="2665" y="20181"/>
                  <a:pt x="2443" y="20239"/>
                  <a:pt x="2291" y="20249"/>
                </a:cubicBezTo>
                <a:cubicBezTo>
                  <a:pt x="1751" y="20244"/>
                  <a:pt x="1313" y="19792"/>
                  <a:pt x="1313" y="19237"/>
                </a:cubicBezTo>
                <a:cubicBezTo>
                  <a:pt x="1321" y="19124"/>
                  <a:pt x="1365" y="18929"/>
                  <a:pt x="1380" y="18857"/>
                </a:cubicBezTo>
                <a:lnTo>
                  <a:pt x="2071" y="16283"/>
                </a:lnTo>
                <a:cubicBezTo>
                  <a:pt x="2822" y="16261"/>
                  <a:pt x="3630" y="16562"/>
                  <a:pt x="4265" y="17215"/>
                </a:cubicBezTo>
                <a:cubicBezTo>
                  <a:pt x="4911" y="17878"/>
                  <a:pt x="5214" y="18725"/>
                  <a:pt x="5181" y="19504"/>
                </a:cubicBezTo>
                <a:cubicBezTo>
                  <a:pt x="5181" y="19504"/>
                  <a:pt x="2737" y="20164"/>
                  <a:pt x="2737" y="20164"/>
                </a:cubicBezTo>
                <a:close/>
                <a:moveTo>
                  <a:pt x="6888" y="11179"/>
                </a:moveTo>
                <a:cubicBezTo>
                  <a:pt x="6280" y="10927"/>
                  <a:pt x="5642" y="10783"/>
                  <a:pt x="5004" y="10774"/>
                </a:cubicBezTo>
                <a:lnTo>
                  <a:pt x="10063" y="5536"/>
                </a:lnTo>
                <a:cubicBezTo>
                  <a:pt x="10838" y="4759"/>
                  <a:pt x="11966" y="4536"/>
                  <a:pt x="13077" y="4819"/>
                </a:cubicBezTo>
                <a:cubicBezTo>
                  <a:pt x="13077" y="4819"/>
                  <a:pt x="6888" y="11179"/>
                  <a:pt x="6888" y="11179"/>
                </a:cubicBezTo>
                <a:close/>
                <a:moveTo>
                  <a:pt x="9717" y="13672"/>
                </a:moveTo>
                <a:cubicBezTo>
                  <a:pt x="9473" y="13258"/>
                  <a:pt x="9194" y="12859"/>
                  <a:pt x="8848" y="12505"/>
                </a:cubicBezTo>
                <a:cubicBezTo>
                  <a:pt x="8447" y="12093"/>
                  <a:pt x="7986" y="11770"/>
                  <a:pt x="7507" y="11498"/>
                </a:cubicBezTo>
                <a:lnTo>
                  <a:pt x="13767" y="5064"/>
                </a:lnTo>
                <a:cubicBezTo>
                  <a:pt x="14259" y="5288"/>
                  <a:pt x="14729" y="5607"/>
                  <a:pt x="15145" y="6035"/>
                </a:cubicBezTo>
                <a:cubicBezTo>
                  <a:pt x="15500" y="6398"/>
                  <a:pt x="15775" y="6806"/>
                  <a:pt x="15987" y="7229"/>
                </a:cubicBezTo>
                <a:cubicBezTo>
                  <a:pt x="15987" y="7229"/>
                  <a:pt x="9717" y="13672"/>
                  <a:pt x="9717" y="13672"/>
                </a:cubicBezTo>
                <a:close/>
                <a:moveTo>
                  <a:pt x="10519" y="16061"/>
                </a:moveTo>
                <a:cubicBezTo>
                  <a:pt x="10465" y="15452"/>
                  <a:pt x="10298" y="14854"/>
                  <a:pt x="10047" y="14288"/>
                </a:cubicBezTo>
                <a:lnTo>
                  <a:pt x="16257" y="7906"/>
                </a:lnTo>
                <a:cubicBezTo>
                  <a:pt x="16637" y="9140"/>
                  <a:pt x="16442" y="10429"/>
                  <a:pt x="15610" y="11284"/>
                </a:cubicBezTo>
                <a:cubicBezTo>
                  <a:pt x="15604" y="11290"/>
                  <a:pt x="15598" y="11293"/>
                  <a:pt x="15593" y="11298"/>
                </a:cubicBezTo>
                <a:lnTo>
                  <a:pt x="15602" y="11306"/>
                </a:lnTo>
                <a:lnTo>
                  <a:pt x="10525" y="16565"/>
                </a:lnTo>
                <a:cubicBezTo>
                  <a:pt x="10527" y="16397"/>
                  <a:pt x="10534" y="16232"/>
                  <a:pt x="10519" y="16061"/>
                </a:cubicBezTo>
                <a:moveTo>
                  <a:pt x="19308" y="1741"/>
                </a:moveTo>
                <a:cubicBezTo>
                  <a:pt x="18228" y="632"/>
                  <a:pt x="16805" y="0"/>
                  <a:pt x="15403" y="0"/>
                </a:cubicBezTo>
                <a:cubicBezTo>
                  <a:pt x="14220" y="0"/>
                  <a:pt x="13131" y="450"/>
                  <a:pt x="12335" y="1266"/>
                </a:cubicBezTo>
                <a:lnTo>
                  <a:pt x="9138" y="4577"/>
                </a:lnTo>
                <a:cubicBezTo>
                  <a:pt x="9129" y="4585"/>
                  <a:pt x="9118" y="4592"/>
                  <a:pt x="9108" y="4602"/>
                </a:cubicBezTo>
                <a:cubicBezTo>
                  <a:pt x="9103" y="4608"/>
                  <a:pt x="9100" y="4614"/>
                  <a:pt x="9095" y="4620"/>
                </a:cubicBezTo>
                <a:lnTo>
                  <a:pt x="9096" y="4621"/>
                </a:lnTo>
                <a:lnTo>
                  <a:pt x="2310" y="11647"/>
                </a:lnTo>
                <a:cubicBezTo>
                  <a:pt x="1998" y="11966"/>
                  <a:pt x="1771" y="12364"/>
                  <a:pt x="1645" y="12797"/>
                </a:cubicBezTo>
                <a:lnTo>
                  <a:pt x="102" y="18541"/>
                </a:lnTo>
                <a:cubicBezTo>
                  <a:pt x="100" y="18557"/>
                  <a:pt x="0" y="19008"/>
                  <a:pt x="0" y="19237"/>
                </a:cubicBezTo>
                <a:cubicBezTo>
                  <a:pt x="0" y="20541"/>
                  <a:pt x="1030" y="21599"/>
                  <a:pt x="2302" y="21599"/>
                </a:cubicBezTo>
                <a:cubicBezTo>
                  <a:pt x="2554" y="21599"/>
                  <a:pt x="3044" y="21475"/>
                  <a:pt x="3062" y="21473"/>
                </a:cubicBezTo>
                <a:lnTo>
                  <a:pt x="8630" y="19969"/>
                </a:lnTo>
                <a:cubicBezTo>
                  <a:pt x="9054" y="19839"/>
                  <a:pt x="9439" y="19604"/>
                  <a:pt x="9750" y="19283"/>
                </a:cubicBezTo>
                <a:lnTo>
                  <a:pt x="19776" y="8899"/>
                </a:lnTo>
                <a:cubicBezTo>
                  <a:pt x="21600" y="7023"/>
                  <a:pt x="21394" y="3881"/>
                  <a:pt x="19308" y="1741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6" name="Group 26"/>
          <p:cNvGrpSpPr/>
          <p:nvPr/>
        </p:nvGrpSpPr>
        <p:grpSpPr>
          <a:xfrm>
            <a:off x="5877641" y="4747565"/>
            <a:ext cx="490362" cy="514624"/>
            <a:chOff x="5877641" y="4747565"/>
            <a:chExt cx="490362" cy="514624"/>
          </a:xfrm>
        </p:grpSpPr>
        <p:sp>
          <p:nvSpPr>
            <p:cNvPr id="27" name="Freeform 27"/>
            <p:cNvSpPr/>
            <p:nvPr/>
          </p:nvSpPr>
          <p:spPr>
            <a:xfrm>
              <a:off x="5877641" y="4747565"/>
              <a:ext cx="490362" cy="514624"/>
            </a:xfrm>
            <a:custGeom>
              <a:rect l="l" t="t" r="r" b="b"/>
              <a:pathLst>
                <a:path w="21600" h="21600">
                  <a:moveTo>
                    <a:pt x="13499" y="14850"/>
                  </a:moveTo>
                  <a:cubicBezTo>
                    <a:pt x="9772" y="14850"/>
                    <a:pt x="6749" y="11827"/>
                    <a:pt x="6749" y="8100"/>
                  </a:cubicBezTo>
                  <a:cubicBezTo>
                    <a:pt x="6749" y="4372"/>
                    <a:pt x="9772" y="1350"/>
                    <a:pt x="13499" y="1350"/>
                  </a:cubicBezTo>
                  <a:cubicBezTo>
                    <a:pt x="17227" y="1350"/>
                    <a:pt x="20249" y="4372"/>
                    <a:pt x="20249" y="8100"/>
                  </a:cubicBezTo>
                  <a:cubicBezTo>
                    <a:pt x="20249" y="11827"/>
                    <a:pt x="17227" y="14850"/>
                    <a:pt x="13499" y="14850"/>
                  </a:cubicBezTo>
                  <a:moveTo>
                    <a:pt x="3236" y="20042"/>
                  </a:moveTo>
                  <a:cubicBezTo>
                    <a:pt x="3019" y="20266"/>
                    <a:pt x="2718" y="20408"/>
                    <a:pt x="2382" y="20408"/>
                  </a:cubicBezTo>
                  <a:cubicBezTo>
                    <a:pt x="1724" y="20408"/>
                    <a:pt x="1191" y="19875"/>
                    <a:pt x="1191" y="19218"/>
                  </a:cubicBezTo>
                  <a:cubicBezTo>
                    <a:pt x="1191" y="18881"/>
                    <a:pt x="1332" y="18580"/>
                    <a:pt x="1557" y="18363"/>
                  </a:cubicBezTo>
                  <a:lnTo>
                    <a:pt x="1551" y="18358"/>
                  </a:lnTo>
                  <a:lnTo>
                    <a:pt x="6996" y="12913"/>
                  </a:lnTo>
                  <a:cubicBezTo>
                    <a:pt x="7472" y="13555"/>
                    <a:pt x="8039" y="14122"/>
                    <a:pt x="8680" y="14599"/>
                  </a:cubicBezTo>
                  <a:cubicBezTo>
                    <a:pt x="8680" y="14599"/>
                    <a:pt x="3236" y="20042"/>
                    <a:pt x="3236" y="20042"/>
                  </a:cubicBezTo>
                  <a:close/>
                  <a:moveTo>
                    <a:pt x="13499" y="0"/>
                  </a:moveTo>
                  <a:cubicBezTo>
                    <a:pt x="9026" y="0"/>
                    <a:pt x="5399" y="3626"/>
                    <a:pt x="5399" y="8100"/>
                  </a:cubicBezTo>
                  <a:cubicBezTo>
                    <a:pt x="5399" y="9467"/>
                    <a:pt x="5742" y="10754"/>
                    <a:pt x="6341" y="11884"/>
                  </a:cubicBezTo>
                  <a:lnTo>
                    <a:pt x="709" y="17515"/>
                  </a:lnTo>
                  <a:lnTo>
                    <a:pt x="713" y="17520"/>
                  </a:lnTo>
                  <a:cubicBezTo>
                    <a:pt x="274" y="17953"/>
                    <a:pt x="0" y="18552"/>
                    <a:pt x="0" y="19218"/>
                  </a:cubicBezTo>
                  <a:cubicBezTo>
                    <a:pt x="0" y="20533"/>
                    <a:pt x="1066" y="21599"/>
                    <a:pt x="2382" y="21599"/>
                  </a:cubicBezTo>
                  <a:cubicBezTo>
                    <a:pt x="3047" y="21599"/>
                    <a:pt x="3647" y="21326"/>
                    <a:pt x="4079" y="20885"/>
                  </a:cubicBezTo>
                  <a:lnTo>
                    <a:pt x="4078" y="20884"/>
                  </a:lnTo>
                  <a:lnTo>
                    <a:pt x="9708" y="15255"/>
                  </a:lnTo>
                  <a:cubicBezTo>
                    <a:pt x="10839" y="15856"/>
                    <a:pt x="12128" y="16200"/>
                    <a:pt x="13499" y="16200"/>
                  </a:cubicBezTo>
                  <a:cubicBezTo>
                    <a:pt x="17973" y="16200"/>
                    <a:pt x="21600" y="12573"/>
                    <a:pt x="21600" y="8100"/>
                  </a:cubicBezTo>
                  <a:cubicBezTo>
                    <a:pt x="21600" y="3626"/>
                    <a:pt x="17973" y="0"/>
                    <a:pt x="13499" y="0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Freeform 28"/>
            <p:cNvSpPr/>
            <p:nvPr/>
          </p:nvSpPr>
          <p:spPr>
            <a:xfrm>
              <a:off x="6076371" y="4827666"/>
              <a:ext cx="115580" cy="120457"/>
            </a:xfrm>
            <a:custGeom>
              <a:rect l="l" t="t" r="r" b="b"/>
              <a:pathLst>
                <a:path w="21600" h="21600">
                  <a:moveTo>
                    <a:pt x="20160" y="0"/>
                  </a:moveTo>
                  <a:cubicBezTo>
                    <a:pt x="9025" y="0"/>
                    <a:pt x="0" y="9025"/>
                    <a:pt x="0" y="20160"/>
                  </a:cubicBezTo>
                  <a:cubicBezTo>
                    <a:pt x="0" y="20954"/>
                    <a:pt x="644" y="21600"/>
                    <a:pt x="1440" y="21600"/>
                  </a:cubicBezTo>
                  <a:cubicBezTo>
                    <a:pt x="2235" y="21600"/>
                    <a:pt x="2880" y="20954"/>
                    <a:pt x="2880" y="20160"/>
                  </a:cubicBezTo>
                  <a:cubicBezTo>
                    <a:pt x="2880" y="10618"/>
                    <a:pt x="10617" y="2880"/>
                    <a:pt x="20160" y="2880"/>
                  </a:cubicBezTo>
                  <a:cubicBezTo>
                    <a:pt x="20955" y="2880"/>
                    <a:pt x="21599" y="2234"/>
                    <a:pt x="21599" y="1440"/>
                  </a:cubicBezTo>
                  <a:cubicBezTo>
                    <a:pt x="21599" y="645"/>
                    <a:pt x="20955" y="0"/>
                    <a:pt x="20160" y="0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9" name="Group 2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0" name="AutoShape 3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TextBox 5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护士面临的职业风险和挑战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数据收集与整理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vert="horz"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04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电子病历系统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通过医院的电子病历系统，收集感染性疾病患者的相关信息，如患者基本信息、疾病诊断、治疗方案等。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实验室信息系统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与实验室信息系统对接，获取患者的实验室检查结果，如病原学检测、药敏试验等。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护理记录系统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通过护理记录系统，收集护士在患者护理过程中产生的数据，如护理措施、护理效果等。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数据收集方法和工具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https://d.book118.com/417154161056006032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85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2024-09-05T05:29:03.448</cp:lastPrinted>
  <dcterms:created xsi:type="dcterms:W3CDTF">2024-09-04T21:29:03Z</dcterms:created>
  <dcterms:modified xsi:type="dcterms:W3CDTF">2024-09-04T21:29:05Z</dcterms:modified>
</cp:coreProperties>
</file>