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3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1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B9144-1457-4A4B-ACF5-31A33F2DC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58353-6E34-43F4-BDBE-28BEDC044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DD8AC-2A6D-40C4-9FCF-F73DF100E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0436E-791C-4C74-8DEF-1C5224279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5CE1BC-345E-4AB8-A3DD-0263162AA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357B75-5F1E-4D6E-BC4D-616BA26A6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E75A67-A056-4079-8045-A44E42B73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4C0E4-0D62-48A7-AE2C-108557C50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C8A37-3036-4A11-9BCA-F42BA3A6C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8271F-4CB4-481B-A9DA-26193F168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44849-CF4E-4C5E-AFF9-DB677FD63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521" r:id="rId2"/>
    <p:sldLayoutId id="2147488522" r:id="rId3"/>
    <p:sldLayoutId id="2147488523" r:id="rId4"/>
    <p:sldLayoutId id="2147488524" r:id="rId5"/>
    <p:sldLayoutId id="2147488525" r:id="rId6"/>
    <p:sldLayoutId id="2147488526" r:id="rId7"/>
    <p:sldLayoutId id="2147488527" r:id="rId8"/>
    <p:sldLayoutId id="2147488528" r:id="rId9"/>
    <p:sldLayoutId id="2147488529" r:id="rId10"/>
    <p:sldLayoutId id="214748853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22" Type="http://schemas.openxmlformats.org/officeDocument/2006/relationships/tags" Target="../tags/tag161.xml" /><Relationship Id="rId23" Type="http://schemas.openxmlformats.org/officeDocument/2006/relationships/tags" Target="../tags/tag162.xml" /><Relationship Id="rId24" Type="http://schemas.openxmlformats.org/officeDocument/2006/relationships/tags" Target="../tags/tag163.xml" /><Relationship Id="rId25" Type="http://schemas.openxmlformats.org/officeDocument/2006/relationships/tags" Target="../tags/tag164.xml" /><Relationship Id="rId26" Type="http://schemas.openxmlformats.org/officeDocument/2006/relationships/tags" Target="../tags/tag165.xml" /><Relationship Id="rId27" Type="http://schemas.openxmlformats.org/officeDocument/2006/relationships/tags" Target="../tags/tag166.xml" /><Relationship Id="rId28" Type="http://schemas.openxmlformats.org/officeDocument/2006/relationships/tags" Target="../tags/tag167.xml" /><Relationship Id="rId29" Type="http://schemas.openxmlformats.org/officeDocument/2006/relationships/tags" Target="../tags/tag168.xml" /><Relationship Id="rId3" Type="http://schemas.openxmlformats.org/officeDocument/2006/relationships/tags" Target="../tags/tag142.xml" /><Relationship Id="rId30" Type="http://schemas.openxmlformats.org/officeDocument/2006/relationships/tags" Target="../tags/tag169.xml" /><Relationship Id="rId31" Type="http://schemas.openxmlformats.org/officeDocument/2006/relationships/tags" Target="../tags/tag170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20" Type="http://schemas.openxmlformats.org/officeDocument/2006/relationships/tags" Target="../tags/tag266.xml" /><Relationship Id="rId21" Type="http://schemas.openxmlformats.org/officeDocument/2006/relationships/tags" Target="../tags/tag267.xml" /><Relationship Id="rId22" Type="http://schemas.openxmlformats.org/officeDocument/2006/relationships/tags" Target="../tags/tag268.xml" /><Relationship Id="rId23" Type="http://schemas.openxmlformats.org/officeDocument/2006/relationships/tags" Target="../tags/tag269.xml" /><Relationship Id="rId24" Type="http://schemas.openxmlformats.org/officeDocument/2006/relationships/tags" Target="../tags/tag270.xml" /><Relationship Id="rId25" Type="http://schemas.openxmlformats.org/officeDocument/2006/relationships/tags" Target="../tags/tag271.xml" /><Relationship Id="rId26" Type="http://schemas.openxmlformats.org/officeDocument/2006/relationships/tags" Target="../tags/tag272.xml" /><Relationship Id="rId27" Type="http://schemas.openxmlformats.org/officeDocument/2006/relationships/tags" Target="../tags/tag273.xml" /><Relationship Id="rId28" Type="http://schemas.openxmlformats.org/officeDocument/2006/relationships/tags" Target="../tags/tag274.xml" /><Relationship Id="rId29" Type="http://schemas.openxmlformats.org/officeDocument/2006/relationships/tags" Target="../tags/tag275.xml" /><Relationship Id="rId3" Type="http://schemas.openxmlformats.org/officeDocument/2006/relationships/tags" Target="../tags/tag249.xml" /><Relationship Id="rId30" Type="http://schemas.openxmlformats.org/officeDocument/2006/relationships/tags" Target="../tags/tag276.xml" /><Relationship Id="rId31" Type="http://schemas.openxmlformats.org/officeDocument/2006/relationships/tags" Target="../tags/tag277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14" Type="http://schemas.openxmlformats.org/officeDocument/2006/relationships/tags" Target="../tags/tag293.xml" /><Relationship Id="rId15" Type="http://schemas.openxmlformats.org/officeDocument/2006/relationships/tags" Target="../tags/tag294.xml" /><Relationship Id="rId16" Type="http://schemas.openxmlformats.org/officeDocument/2006/relationships/tags" Target="../tags/tag295.xml" /><Relationship Id="rId17" Type="http://schemas.openxmlformats.org/officeDocument/2006/relationships/tags" Target="../tags/tag296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5.xml" /><Relationship Id="rId11" Type="http://schemas.openxmlformats.org/officeDocument/2006/relationships/tags" Target="../tags/tag306.xml" /><Relationship Id="rId12" Type="http://schemas.openxmlformats.org/officeDocument/2006/relationships/tags" Target="../tags/tag307.xml" /><Relationship Id="rId13" Type="http://schemas.openxmlformats.org/officeDocument/2006/relationships/tags" Target="../tags/tag308.xml" /><Relationship Id="rId14" Type="http://schemas.openxmlformats.org/officeDocument/2006/relationships/tags" Target="../tags/tag309.xml" /><Relationship Id="rId15" Type="http://schemas.openxmlformats.org/officeDocument/2006/relationships/tags" Target="../tags/tag310.xml" /><Relationship Id="rId16" Type="http://schemas.openxmlformats.org/officeDocument/2006/relationships/tags" Target="../tags/tag311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tags" Target="../tags/tag303.xml" /><Relationship Id="rId9" Type="http://schemas.openxmlformats.org/officeDocument/2006/relationships/tags" Target="../tags/tag30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551450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/>
          <a:lstStyle/>
          <a:p>
            <a:r>
              <a:rPr lang="zh-CN" altLang="en-US"/>
              <a:t>处方格式要素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处方格式要素概述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处方格式的必备要素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处方格式的选备要素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处方格式的书写规范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处方格式的审核与修改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处方格式的电子化管理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处方格式要素概述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处方格式的定义</a:t>
            </a:r>
            <a:endParaRPr lang="zh-CN" altLang="en-US"/>
          </a:p>
        </p:txBody>
      </p:sp>
      <p:sp>
        <p:nvSpPr>
          <p:cNvPr id="1048958" name="圆角矩形 26"/>
          <p:cNvSpPr/>
          <p:nvPr>
            <p:custDataLst>
              <p:tags r:id="rId2"/>
            </p:custDataLst>
          </p:nvPr>
        </p:nvSpPr>
        <p:spPr>
          <a:xfrm>
            <a:off x="694800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0" name="圆角矩形 28"/>
          <p:cNvSpPr/>
          <p:nvPr>
            <p:custDataLst>
              <p:tags r:id="rId3"/>
            </p:custDataLst>
          </p:nvPr>
        </p:nvSpPr>
        <p:spPr>
          <a:xfrm>
            <a:off x="697302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62" name="文本框 31"/>
          <p:cNvSpPr txBox="1"/>
          <p:nvPr>
            <p:custDataLst>
              <p:tags r:id="rId4"/>
            </p:custDataLst>
          </p:nvPr>
        </p:nvSpPr>
        <p:spPr>
          <a:xfrm>
            <a:off x="847415" y="2164762"/>
            <a:ext cx="2248077" cy="335323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处方是医生开具的医疗文书，用于指导患者用药和治疗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29"/>
          <p:cNvSpPr/>
          <p:nvPr>
            <p:custDataLst>
              <p:tags r:id="rId5"/>
            </p:custDataLst>
          </p:nvPr>
        </p:nvSpPr>
        <p:spPr>
          <a:xfrm>
            <a:off x="3444368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6" name="圆角矩形 32"/>
          <p:cNvSpPr/>
          <p:nvPr>
            <p:custDataLst>
              <p:tags r:id="rId6"/>
            </p:custDataLst>
          </p:nvPr>
        </p:nvSpPr>
        <p:spPr>
          <a:xfrm>
            <a:off x="3446870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8" name="文本框 34"/>
          <p:cNvSpPr txBox="1"/>
          <p:nvPr>
            <p:custDataLst>
              <p:tags r:id="rId7"/>
            </p:custDataLst>
          </p:nvPr>
        </p:nvSpPr>
        <p:spPr>
          <a:xfrm>
            <a:off x="3599485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处方格式包括患者信息、药品信息、剂量信息、用法用量信息等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圆角矩形 3"/>
          <p:cNvSpPr/>
          <p:nvPr>
            <p:custDataLst>
              <p:tags r:id="rId8"/>
            </p:custDataLst>
          </p:nvPr>
        </p:nvSpPr>
        <p:spPr>
          <a:xfrm>
            <a:off x="6193936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2" name="圆角矩形 4"/>
          <p:cNvSpPr/>
          <p:nvPr>
            <p:custDataLst>
              <p:tags r:id="rId9"/>
            </p:custDataLst>
          </p:nvPr>
        </p:nvSpPr>
        <p:spPr>
          <a:xfrm>
            <a:off x="6196438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4" name="文本框 5"/>
          <p:cNvSpPr txBox="1"/>
          <p:nvPr>
            <p:custDataLst>
              <p:tags r:id="rId10"/>
            </p:custDataLst>
          </p:nvPr>
        </p:nvSpPr>
        <p:spPr>
          <a:xfrm>
            <a:off x="6348427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处方格式需要符合相关法律法规和医疗规范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8"/>
          <p:cNvSpPr/>
          <p:nvPr>
            <p:custDataLst>
              <p:tags r:id="rId11"/>
            </p:custDataLst>
          </p:nvPr>
        </p:nvSpPr>
        <p:spPr>
          <a:xfrm>
            <a:off x="8943504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8" name="圆角矩形 9"/>
          <p:cNvSpPr/>
          <p:nvPr>
            <p:custDataLst>
              <p:tags r:id="rId12"/>
            </p:custDataLst>
          </p:nvPr>
        </p:nvSpPr>
        <p:spPr>
          <a:xfrm>
            <a:off x="8946006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0" name="文本框 10"/>
          <p:cNvSpPr txBox="1"/>
          <p:nvPr>
            <p:custDataLst>
              <p:tags r:id="rId13"/>
            </p:custDataLst>
          </p:nvPr>
        </p:nvSpPr>
        <p:spPr>
          <a:xfrm>
            <a:off x="9097996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处方格式的规范性有助于提高医疗质量和患者安全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处方格式的重要性</a:t>
            </a:r>
            <a:endParaRPr lang="zh-CN" altLang="en-US"/>
          </a:p>
        </p:txBody>
      </p:sp>
      <p:sp>
        <p:nvSpPr>
          <p:cNvPr id="1049016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便于药品管理：规范的处方格式有助于药品的采购、储存和发放，提高药品管理的效率。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确保患者安全：正确的处方格式可以避免药物错误和剂量错误，保障患者的生命安全。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提高医疗效率：规范的处方格式可以提高医生的工作效率，减少医疗差错。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法律依据：处方格式是医疗纠纷和医疗事故处理的重要依据，具有法律意义。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处方格式的构成要素</a:t>
            </a:r>
            <a:endParaRPr lang="zh-CN" altLang="en-US"/>
          </a:p>
        </p:txBody>
      </p:sp>
      <p:sp>
        <p:nvSpPr>
          <p:cNvPr id="104908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66973" y="2141672"/>
            <a:ext cx="599419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82606" y="4084559"/>
            <a:ext cx="570180" cy="156550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4"/>
          <p:cNvSpPr/>
          <p:nvPr>
            <p:custDataLst>
              <p:tags r:id="rId4"/>
            </p:custDataLst>
          </p:nvPr>
        </p:nvSpPr>
        <p:spPr>
          <a:xfrm>
            <a:off x="784222" y="2711344"/>
            <a:ext cx="1565509" cy="23625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5"/>
          <p:cNvSpPr/>
          <p:nvPr>
            <p:custDataLst>
              <p:tags r:id="rId5"/>
            </p:custDataLst>
          </p:nvPr>
        </p:nvSpPr>
        <p:spPr>
          <a:xfrm flipV="1">
            <a:off x="694800" y="2262985"/>
            <a:ext cx="174328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84222" y="3152198"/>
            <a:ext cx="1565509" cy="153055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处方名称：明确处方的目的和用途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55091" y="2141047"/>
            <a:ext cx="599419" cy="17444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69474" y="4084559"/>
            <a:ext cx="570180" cy="156550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18"/>
          <p:cNvSpPr/>
          <p:nvPr>
            <p:custDataLst>
              <p:tags r:id="rId9"/>
            </p:custDataLst>
          </p:nvPr>
        </p:nvSpPr>
        <p:spPr>
          <a:xfrm>
            <a:off x="4372340" y="2711344"/>
            <a:ext cx="1565509" cy="23625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9"/>
          <p:cNvSpPr/>
          <p:nvPr>
            <p:custDataLst>
              <p:tags r:id="rId10"/>
            </p:custDataLst>
          </p:nvPr>
        </p:nvSpPr>
        <p:spPr>
          <a:xfrm flipV="1">
            <a:off x="4282293" y="2262985"/>
            <a:ext cx="174445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71715" y="3145320"/>
            <a:ext cx="1566093" cy="15432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处方有效期：规定处方的有效期限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48525" y="2167936"/>
            <a:ext cx="599419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3533" y="4109572"/>
            <a:ext cx="570180" cy="15660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25"/>
          <p:cNvSpPr/>
          <p:nvPr>
            <p:custDataLst>
              <p:tags r:id="rId14"/>
            </p:custDataLst>
          </p:nvPr>
        </p:nvSpPr>
        <p:spPr>
          <a:xfrm>
            <a:off x="6165149" y="2736982"/>
            <a:ext cx="1566093" cy="236200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26"/>
          <p:cNvSpPr/>
          <p:nvPr>
            <p:custDataLst>
              <p:tags r:id="rId15"/>
            </p:custDataLst>
          </p:nvPr>
        </p:nvSpPr>
        <p:spPr>
          <a:xfrm flipV="1">
            <a:off x="6076352" y="2289249"/>
            <a:ext cx="174328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5774" y="3170958"/>
            <a:ext cx="1565509" cy="15432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处方签名：医生签名，确保处方的真实性和合法性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2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76040" y="4093313"/>
            <a:ext cx="570180" cy="156550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60407" y="2150427"/>
            <a:ext cx="599419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11"/>
          <p:cNvSpPr/>
          <p:nvPr>
            <p:custDataLst>
              <p:tags r:id="rId19"/>
            </p:custDataLst>
          </p:nvPr>
        </p:nvSpPr>
        <p:spPr>
          <a:xfrm>
            <a:off x="2578281" y="2719473"/>
            <a:ext cx="1565509" cy="23625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2"/>
          <p:cNvSpPr/>
          <p:nvPr>
            <p:custDataLst>
              <p:tags r:id="rId20"/>
            </p:custDataLst>
          </p:nvPr>
        </p:nvSpPr>
        <p:spPr>
          <a:xfrm flipV="1">
            <a:off x="2488859" y="2271740"/>
            <a:ext cx="1743288" cy="83860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78281" y="3148446"/>
            <a:ext cx="1565509" cy="155320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处方剂量：规定药物的用量和用法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41959" y="2167936"/>
            <a:ext cx="599419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56967" y="4109572"/>
            <a:ext cx="570180" cy="15660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25"/>
          <p:cNvSpPr/>
          <p:nvPr>
            <p:custDataLst>
              <p:tags r:id="rId24"/>
            </p:custDataLst>
          </p:nvPr>
        </p:nvSpPr>
        <p:spPr>
          <a:xfrm>
            <a:off x="7959208" y="2736982"/>
            <a:ext cx="1566093" cy="236200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26"/>
          <p:cNvSpPr/>
          <p:nvPr>
            <p:custDataLst>
              <p:tags r:id="rId25"/>
            </p:custDataLst>
          </p:nvPr>
        </p:nvSpPr>
        <p:spPr>
          <a:xfrm flipV="1">
            <a:off x="7869786" y="2289249"/>
            <a:ext cx="174328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59208" y="3163454"/>
            <a:ext cx="1565509" cy="155815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处方复核：药师复核，确保处方的准确性和安全性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24815" y="2167936"/>
            <a:ext cx="599419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340448" y="4109572"/>
            <a:ext cx="570180" cy="15660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25"/>
          <p:cNvSpPr/>
          <p:nvPr>
            <p:custDataLst>
              <p:tags r:id="rId29"/>
            </p:custDataLst>
          </p:nvPr>
        </p:nvSpPr>
        <p:spPr>
          <a:xfrm>
            <a:off x="9842063" y="2736982"/>
            <a:ext cx="1566093" cy="236200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26"/>
          <p:cNvSpPr/>
          <p:nvPr>
            <p:custDataLst>
              <p:tags r:id="rId30"/>
            </p:custDataLst>
          </p:nvPr>
        </p:nvSpPr>
        <p:spPr>
          <a:xfrm flipV="1">
            <a:off x="9753267" y="2289249"/>
            <a:ext cx="174328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42688" y="3169082"/>
            <a:ext cx="1565509" cy="154683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处方记录：记录处方的开具、审核、调配和发放过程，确保处方的可追溯性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17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处方格式的必备要素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处方编号</a:t>
            </a:r>
            <a:endParaRPr lang="zh-CN" altLang="en-US"/>
          </a:p>
        </p:txBody>
      </p:sp>
      <p:sp>
        <p:nvSpPr>
          <p:cNvPr id="10492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处方编号是处方的唯一标识，用于区分不同的处方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处方编号可以帮助药师快速找到对应的处方，提高工作效率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处方编号还可以用于统计和分析处方的使用情况，为医生提供参考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处方编号通常由数字或字母组成，具有唯一性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内容占位符 1"/>
          <p:cNvSpPr>
            <a:spLocks noGrp="1"/>
          </p:cNvSpPr>
          <p:nvPr>
            <p:ph idx="1"/>
          </p:nvPr>
        </p:nvSpPr>
        <p:spPr/>
        <p:txBody>
          <a:bodyPr>
            <a:normAutofit fontScale="52222"/>
          </a:bodyPr>
          <a:lstStyle/>
          <a:p>
            <a:r>
              <a:rPr lang="zh-CN" altLang="en-US"/>
              <a:t>患者姓名</a:t>
            </a:r>
            <a:endParaRPr lang="zh-CN" altLang="en-US"/>
          </a:p>
          <a:p>
            <a:r>
              <a:rPr lang="zh-CN" altLang="en-US"/>
              <a:t>性别</a:t>
            </a:r>
            <a:endParaRPr lang="zh-CN" altLang="en-US"/>
          </a:p>
          <a:p>
            <a:r>
              <a:rPr lang="zh-CN" altLang="en-US"/>
              <a:t>年龄</a:t>
            </a:r>
            <a:endParaRPr lang="zh-CN" altLang="en-US"/>
          </a:p>
          <a:p>
            <a:r>
              <a:rPr lang="zh-CN" altLang="en-US"/>
              <a:t>身份证号</a:t>
            </a:r>
            <a:endParaRPr lang="zh-CN" altLang="en-US"/>
          </a:p>
          <a:p>
            <a:r>
              <a:rPr lang="zh-CN" altLang="en-US"/>
              <a:t>联系电话</a:t>
            </a:r>
            <a:endParaRPr lang="zh-CN" altLang="en-US"/>
          </a:p>
          <a:p>
            <a:r>
              <a:rPr lang="zh-CN" altLang="en-US"/>
              <a:t>家庭住址</a:t>
            </a:r>
            <a:endParaRPr lang="zh-CN" altLang="en-US"/>
          </a:p>
          <a:p>
            <a:r>
              <a:rPr lang="zh-CN" altLang="en-US"/>
              <a:t>病史</a:t>
            </a:r>
            <a:endParaRPr lang="zh-CN" altLang="en-US"/>
          </a:p>
          <a:p>
            <a:r>
              <a:rPr lang="zh-CN" altLang="en-US"/>
              <a:t>过敏史</a:t>
            </a:r>
            <a:endParaRPr lang="zh-CN" altLang="en-US"/>
          </a:p>
          <a:p>
            <a:r>
              <a:rPr lang="zh-CN" altLang="en-US"/>
              <a:t>诊断结果</a:t>
            </a:r>
            <a:endParaRPr lang="zh-CN" altLang="en-US"/>
          </a:p>
          <a:p>
            <a:r>
              <a:rPr lang="zh-CN" altLang="en-US"/>
              <a:t>治疗方案</a:t>
            </a:r>
            <a:endParaRPr lang="zh-CN" altLang="en-US"/>
          </a:p>
          <a:p>
            <a:r>
              <a:rPr lang="zh-CN" altLang="en-US"/>
              <a:t>药品名称</a:t>
            </a:r>
            <a:endParaRPr lang="zh-CN" altLang="en-US"/>
          </a:p>
          <a:p>
            <a:r>
              <a:rPr lang="zh-CN" altLang="en-US"/>
              <a:t>剂量</a:t>
            </a:r>
            <a:endParaRPr lang="zh-CN" altLang="en-US"/>
          </a:p>
          <a:p>
            <a:r>
              <a:rPr lang="zh-CN" altLang="en-US"/>
              <a:t>用法</a:t>
            </a:r>
            <a:endParaRPr lang="zh-CN" altLang="en-US"/>
          </a:p>
          <a:p>
            <a:r>
              <a:rPr lang="zh-CN" altLang="en-US"/>
              <a:t>疗程</a:t>
            </a:r>
            <a:endParaRPr lang="zh-CN" altLang="en-US"/>
          </a:p>
          <a:p>
            <a:r>
              <a:rPr lang="zh-CN" altLang="en-US"/>
              <a:t>医生签名</a:t>
            </a:r>
            <a:endParaRPr lang="zh-CN" altLang="en-US"/>
          </a:p>
          <a:p>
            <a:r>
              <a:rPr lang="zh-CN" altLang="en-US"/>
              <a:t>处方日期</a:t>
            </a:r>
            <a:endParaRPr lang="zh-CN" altLang="en-US"/>
          </a:p>
          <a:p>
            <a:r>
              <a:rPr lang="zh-CN" altLang="en-US"/>
              <a:t>医院名称</a:t>
            </a:r>
            <a:endParaRPr lang="zh-CN" altLang="en-US"/>
          </a:p>
          <a:p>
            <a:r>
              <a:rPr lang="zh-CN" altLang="en-US"/>
              <a:t>科室</a:t>
            </a:r>
            <a:endParaRPr lang="zh-CN" altLang="en-US"/>
          </a:p>
          <a:p>
            <a:r>
              <a:rPr lang="zh-CN" altLang="en-US"/>
              <a:t>药品价格</a:t>
            </a:r>
            <a:endParaRPr lang="zh-CN" altLang="en-US"/>
          </a:p>
          <a:p>
            <a:r>
              <a:rPr lang="zh-CN" altLang="en-US"/>
              <a:t>支付方式</a:t>
            </a:r>
            <a:endParaRPr lang="zh-CN" altLang="en-US"/>
          </a:p>
        </p:txBody>
      </p:sp>
      <p:sp>
        <p:nvSpPr>
          <p:cNvPr id="104930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患者信息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医生信息</a:t>
            </a:r>
            <a:endParaRPr lang="zh-CN" altLang="en-US"/>
          </a:p>
        </p:txBody>
      </p:sp>
      <p:sp>
        <p:nvSpPr>
          <p:cNvPr id="104934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96598" y="3853956"/>
            <a:ext cx="3401254" cy="219477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4"/>
          <p:cNvSpPr/>
          <p:nvPr>
            <p:custDataLst>
              <p:tags r:id="rId3"/>
            </p:custDataLst>
          </p:nvPr>
        </p:nvSpPr>
        <p:spPr>
          <a:xfrm>
            <a:off x="708540" y="4208065"/>
            <a:ext cx="175913" cy="1772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5"/>
          <p:cNvSpPr txBox="1"/>
          <p:nvPr>
            <p:custDataLst>
              <p:tags r:id="rId4"/>
            </p:custDataLst>
          </p:nvPr>
        </p:nvSpPr>
        <p:spPr>
          <a:xfrm>
            <a:off x="1002069" y="4164972"/>
            <a:ext cx="2989960" cy="12411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医生执业范围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4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46353" y="3853956"/>
            <a:ext cx="3401254" cy="219477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0" name="矩形 57"/>
          <p:cNvSpPr/>
          <p:nvPr>
            <p:custDataLst>
              <p:tags r:id="rId6"/>
            </p:custDataLst>
          </p:nvPr>
        </p:nvSpPr>
        <p:spPr>
          <a:xfrm>
            <a:off x="4358294" y="4208065"/>
            <a:ext cx="175913" cy="17726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58"/>
          <p:cNvSpPr txBox="1"/>
          <p:nvPr>
            <p:custDataLst>
              <p:tags r:id="rId7"/>
            </p:custDataLst>
          </p:nvPr>
        </p:nvSpPr>
        <p:spPr>
          <a:xfrm>
            <a:off x="4651823" y="4164972"/>
            <a:ext cx="2989960" cy="12411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医生签名或电子签名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5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95483" y="3853956"/>
            <a:ext cx="3401254" cy="219477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61"/>
          <p:cNvSpPr/>
          <p:nvPr>
            <p:custDataLst>
              <p:tags r:id="rId9"/>
            </p:custDataLst>
          </p:nvPr>
        </p:nvSpPr>
        <p:spPr>
          <a:xfrm>
            <a:off x="8008049" y="4208065"/>
            <a:ext cx="175913" cy="1772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62"/>
          <p:cNvSpPr txBox="1"/>
          <p:nvPr>
            <p:custDataLst>
              <p:tags r:id="rId10"/>
            </p:custDataLst>
          </p:nvPr>
        </p:nvSpPr>
        <p:spPr>
          <a:xfrm>
            <a:off x="8301578" y="4164972"/>
            <a:ext cx="2989960" cy="12411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医生联系方式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6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782234" y="1392058"/>
            <a:ext cx="3401254" cy="219477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2" name="矩形 65"/>
          <p:cNvSpPr/>
          <p:nvPr>
            <p:custDataLst>
              <p:tags r:id="rId12"/>
            </p:custDataLst>
          </p:nvPr>
        </p:nvSpPr>
        <p:spPr>
          <a:xfrm>
            <a:off x="694800" y="1745542"/>
            <a:ext cx="175913" cy="17726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66"/>
          <p:cNvSpPr txBox="1"/>
          <p:nvPr>
            <p:custDataLst>
              <p:tags r:id="rId13"/>
            </p:custDataLst>
          </p:nvPr>
        </p:nvSpPr>
        <p:spPr>
          <a:xfrm>
            <a:off x="988329" y="1702449"/>
            <a:ext cx="2989960" cy="12411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医生姓名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6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31989" y="1392058"/>
            <a:ext cx="3401254" cy="219477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69"/>
          <p:cNvSpPr/>
          <p:nvPr>
            <p:custDataLst>
              <p:tags r:id="rId15"/>
            </p:custDataLst>
          </p:nvPr>
        </p:nvSpPr>
        <p:spPr>
          <a:xfrm>
            <a:off x="4343930" y="1745542"/>
            <a:ext cx="175913" cy="1772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70"/>
          <p:cNvSpPr txBox="1"/>
          <p:nvPr>
            <p:custDataLst>
              <p:tags r:id="rId16"/>
            </p:custDataLst>
          </p:nvPr>
        </p:nvSpPr>
        <p:spPr>
          <a:xfrm>
            <a:off x="4637459" y="1702449"/>
            <a:ext cx="2989960" cy="12411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医生职称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7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81743" y="1392058"/>
            <a:ext cx="3401254" cy="219477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4" name="矩形 73"/>
          <p:cNvSpPr/>
          <p:nvPr>
            <p:custDataLst>
              <p:tags r:id="rId18"/>
            </p:custDataLst>
          </p:nvPr>
        </p:nvSpPr>
        <p:spPr>
          <a:xfrm>
            <a:off x="7993685" y="1745542"/>
            <a:ext cx="175913" cy="17726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74"/>
          <p:cNvSpPr txBox="1"/>
          <p:nvPr>
            <p:custDataLst>
              <p:tags r:id="rId19"/>
            </p:custDataLst>
          </p:nvPr>
        </p:nvSpPr>
        <p:spPr>
          <a:xfrm>
            <a:off x="8287214" y="1702449"/>
            <a:ext cx="2989960" cy="12411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医生执业地点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药物信息</a:t>
            </a:r>
            <a:endParaRPr lang="zh-CN" altLang="en-US"/>
          </a:p>
        </p:txBody>
      </p:sp>
      <p:sp>
        <p:nvSpPr>
          <p:cNvPr id="1049412" name="矩形 38"/>
          <p:cNvSpPr/>
          <p:nvPr>
            <p:custDataLst>
              <p:tags r:id="rId2"/>
            </p:custDataLst>
          </p:nvPr>
        </p:nvSpPr>
        <p:spPr>
          <a:xfrm rot="204112">
            <a:off x="694800" y="1780480"/>
            <a:ext cx="3207315" cy="167480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39"/>
          <p:cNvSpPr/>
          <p:nvPr>
            <p:custDataLst>
              <p:tags r:id="rId3"/>
            </p:custDataLst>
          </p:nvPr>
        </p:nvSpPr>
        <p:spPr>
          <a:xfrm>
            <a:off x="698591" y="1781112"/>
            <a:ext cx="3207315" cy="16748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TextBox 2"/>
          <p:cNvSpPr txBox="1"/>
          <p:nvPr>
            <p:custDataLst>
              <p:tags r:id="rId4"/>
            </p:custDataLst>
          </p:nvPr>
        </p:nvSpPr>
        <p:spPr>
          <a:xfrm>
            <a:off x="884329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药物名称：明确药物的名称和剂量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8" name="矩形 100"/>
          <p:cNvSpPr/>
          <p:nvPr>
            <p:custDataLst>
              <p:tags r:id="rId5"/>
            </p:custDataLst>
          </p:nvPr>
        </p:nvSpPr>
        <p:spPr>
          <a:xfrm rot="204112">
            <a:off x="4490429" y="1780480"/>
            <a:ext cx="3207315" cy="1674802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101"/>
          <p:cNvSpPr/>
          <p:nvPr>
            <p:custDataLst>
              <p:tags r:id="rId6"/>
            </p:custDataLst>
          </p:nvPr>
        </p:nvSpPr>
        <p:spPr>
          <a:xfrm>
            <a:off x="4494220" y="1781112"/>
            <a:ext cx="3207315" cy="16748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TextBox 2"/>
          <p:cNvSpPr txBox="1"/>
          <p:nvPr>
            <p:custDataLst>
              <p:tags r:id="rId7"/>
            </p:custDataLst>
          </p:nvPr>
        </p:nvSpPr>
        <p:spPr>
          <a:xfrm>
            <a:off x="4680589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药物剂型：说明药物的剂型和规格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24" name="矩形 122"/>
          <p:cNvSpPr/>
          <p:nvPr>
            <p:custDataLst>
              <p:tags r:id="rId8"/>
            </p:custDataLst>
          </p:nvPr>
        </p:nvSpPr>
        <p:spPr>
          <a:xfrm rot="204112">
            <a:off x="8286058" y="1780480"/>
            <a:ext cx="3207315" cy="167480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123"/>
          <p:cNvSpPr/>
          <p:nvPr>
            <p:custDataLst>
              <p:tags r:id="rId9"/>
            </p:custDataLst>
          </p:nvPr>
        </p:nvSpPr>
        <p:spPr>
          <a:xfrm>
            <a:off x="8289848" y="1781112"/>
            <a:ext cx="3207315" cy="167480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TextBox 2"/>
          <p:cNvSpPr txBox="1"/>
          <p:nvPr>
            <p:custDataLst>
              <p:tags r:id="rId10"/>
            </p:custDataLst>
          </p:nvPr>
        </p:nvSpPr>
        <p:spPr>
          <a:xfrm>
            <a:off x="8474955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药物用法：详细说明药物的用法和用量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0" name="矩形 89"/>
          <p:cNvSpPr/>
          <p:nvPr>
            <p:custDataLst>
              <p:tags r:id="rId11"/>
            </p:custDataLst>
          </p:nvPr>
        </p:nvSpPr>
        <p:spPr>
          <a:xfrm rot="204112">
            <a:off x="694800" y="3985331"/>
            <a:ext cx="3207315" cy="1674802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90"/>
          <p:cNvSpPr/>
          <p:nvPr>
            <p:custDataLst>
              <p:tags r:id="rId12"/>
            </p:custDataLst>
          </p:nvPr>
        </p:nvSpPr>
        <p:spPr>
          <a:xfrm>
            <a:off x="698591" y="3985963"/>
            <a:ext cx="3207315" cy="167480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TextBox 2"/>
          <p:cNvSpPr txBox="1"/>
          <p:nvPr>
            <p:custDataLst>
              <p:tags r:id="rId13"/>
            </p:custDataLst>
          </p:nvPr>
        </p:nvSpPr>
        <p:spPr>
          <a:xfrm>
            <a:off x="884329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药物适应症：明确药物的适应症和禁忌症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6" name="矩形 111"/>
          <p:cNvSpPr/>
          <p:nvPr>
            <p:custDataLst>
              <p:tags r:id="rId14"/>
            </p:custDataLst>
          </p:nvPr>
        </p:nvSpPr>
        <p:spPr>
          <a:xfrm rot="204112">
            <a:off x="4490429" y="3985331"/>
            <a:ext cx="3207315" cy="1674802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112"/>
          <p:cNvSpPr/>
          <p:nvPr>
            <p:custDataLst>
              <p:tags r:id="rId15"/>
            </p:custDataLst>
          </p:nvPr>
        </p:nvSpPr>
        <p:spPr>
          <a:xfrm>
            <a:off x="4494220" y="3985963"/>
            <a:ext cx="3207315" cy="167480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440" name="TextBox 2"/>
          <p:cNvSpPr txBox="1"/>
          <p:nvPr>
            <p:custDataLst>
              <p:tags r:id="rId16"/>
            </p:custDataLst>
          </p:nvPr>
        </p:nvSpPr>
        <p:spPr>
          <a:xfrm>
            <a:off x="4680589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药物相互作用：提示药物与其他药物的相互作用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42" name="矩形 8"/>
          <p:cNvSpPr/>
          <p:nvPr>
            <p:custDataLst>
              <p:tags r:id="rId17"/>
            </p:custDataLst>
          </p:nvPr>
        </p:nvSpPr>
        <p:spPr>
          <a:xfrm rot="204112">
            <a:off x="8286058" y="3985331"/>
            <a:ext cx="3207315" cy="1674802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9"/>
          <p:cNvSpPr/>
          <p:nvPr>
            <p:custDataLst>
              <p:tags r:id="rId18"/>
            </p:custDataLst>
          </p:nvPr>
        </p:nvSpPr>
        <p:spPr>
          <a:xfrm>
            <a:off x="8289848" y="3985963"/>
            <a:ext cx="3207315" cy="167480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446" name="TextBox 2"/>
          <p:cNvSpPr txBox="1"/>
          <p:nvPr>
            <p:custDataLst>
              <p:tags r:id="rId19"/>
            </p:custDataLst>
          </p:nvPr>
        </p:nvSpPr>
        <p:spPr>
          <a:xfrm>
            <a:off x="8476218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药物不良反应：说明药物可能出现的不良反应和应对措施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用法用量</a:t>
            </a:r>
            <a:endParaRPr lang="zh-CN" altLang="en-US"/>
          </a:p>
        </p:txBody>
      </p:sp>
      <p:sp>
        <p:nvSpPr>
          <p:cNvPr id="1049482" name="任意多边形 20"/>
          <p:cNvSpPr/>
          <p:nvPr>
            <p:custDataLst>
              <p:tags r:id="rId2"/>
            </p:custDataLst>
          </p:nvPr>
        </p:nvSpPr>
        <p:spPr>
          <a:xfrm rot="2700000">
            <a:off x="936862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94800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药物名称：明确药物的名称和规格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42"/>
          <p:cNvSpPr/>
          <p:nvPr>
            <p:custDataLst>
              <p:tags r:id="rId4"/>
            </p:custDataLst>
          </p:nvPr>
        </p:nvSpPr>
        <p:spPr>
          <a:xfrm>
            <a:off x="732426" y="2777455"/>
            <a:ext cx="1582899" cy="11209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任意多边形 18"/>
          <p:cNvSpPr/>
          <p:nvPr>
            <p:custDataLst>
              <p:tags r:id="rId5"/>
            </p:custDataLst>
          </p:nvPr>
        </p:nvSpPr>
        <p:spPr>
          <a:xfrm rot="5400000">
            <a:off x="2766753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523437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剂量：明确药物的剂量和给药方式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43"/>
          <p:cNvSpPr/>
          <p:nvPr>
            <p:custDataLst>
              <p:tags r:id="rId7"/>
            </p:custDataLst>
          </p:nvPr>
        </p:nvSpPr>
        <p:spPr>
          <a:xfrm>
            <a:off x="2561063" y="2777455"/>
            <a:ext cx="1582899" cy="11209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94763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52073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用法：明确药物的使用方法和频率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44"/>
          <p:cNvSpPr/>
          <p:nvPr>
            <p:custDataLst>
              <p:tags r:id="rId10"/>
            </p:custDataLst>
          </p:nvPr>
        </p:nvSpPr>
        <p:spPr>
          <a:xfrm>
            <a:off x="4389700" y="2777455"/>
            <a:ext cx="1582899" cy="112094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3399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80710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疗程：明确药物的疗程和停药时间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5"/>
          <p:cNvSpPr/>
          <p:nvPr>
            <p:custDataLst>
              <p:tags r:id="rId13"/>
            </p:custDataLst>
          </p:nvPr>
        </p:nvSpPr>
        <p:spPr>
          <a:xfrm>
            <a:off x="6218963" y="2777455"/>
            <a:ext cx="1582899" cy="112094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53917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09974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禁忌：明确药物的禁忌症和注意事项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6"/>
          <p:cNvSpPr/>
          <p:nvPr>
            <p:custDataLst>
              <p:tags r:id="rId16"/>
            </p:custDataLst>
          </p:nvPr>
        </p:nvSpPr>
        <p:spPr>
          <a:xfrm>
            <a:off x="8047600" y="2777455"/>
            <a:ext cx="1582899" cy="112094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081300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38610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相互作用：明确药物与其他药物的相互作用和影响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47"/>
          <p:cNvSpPr/>
          <p:nvPr>
            <p:custDataLst>
              <p:tags r:id="rId19"/>
            </p:custDataLst>
          </p:nvPr>
        </p:nvSpPr>
        <p:spPr>
          <a:xfrm>
            <a:off x="9876864" y="2777455"/>
            <a:ext cx="1582899" cy="112094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注意事项</a:t>
            </a:r>
            <a:endParaRPr lang="zh-CN" altLang="en-US"/>
          </a:p>
        </p:txBody>
      </p:sp>
      <p:sp>
        <p:nvSpPr>
          <p:cNvPr id="104955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66973" y="2141672"/>
            <a:ext cx="599419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82606" y="4084559"/>
            <a:ext cx="570180" cy="156550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4"/>
          <p:cNvSpPr/>
          <p:nvPr>
            <p:custDataLst>
              <p:tags r:id="rId4"/>
            </p:custDataLst>
          </p:nvPr>
        </p:nvSpPr>
        <p:spPr>
          <a:xfrm>
            <a:off x="784222" y="2711344"/>
            <a:ext cx="1565509" cy="23625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5"/>
          <p:cNvSpPr/>
          <p:nvPr>
            <p:custDataLst>
              <p:tags r:id="rId5"/>
            </p:custDataLst>
          </p:nvPr>
        </p:nvSpPr>
        <p:spPr>
          <a:xfrm flipV="1">
            <a:off x="694800" y="2262985"/>
            <a:ext cx="174328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84222" y="3152198"/>
            <a:ext cx="1565509" cy="153055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处方必须由医生开具，并签名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55091" y="2141047"/>
            <a:ext cx="599419" cy="17444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69474" y="4084559"/>
            <a:ext cx="570180" cy="156550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任意多边形 18"/>
          <p:cNvSpPr/>
          <p:nvPr>
            <p:custDataLst>
              <p:tags r:id="rId9"/>
            </p:custDataLst>
          </p:nvPr>
        </p:nvSpPr>
        <p:spPr>
          <a:xfrm>
            <a:off x="4372340" y="2711344"/>
            <a:ext cx="1565509" cy="23625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19"/>
          <p:cNvSpPr/>
          <p:nvPr>
            <p:custDataLst>
              <p:tags r:id="rId10"/>
            </p:custDataLst>
          </p:nvPr>
        </p:nvSpPr>
        <p:spPr>
          <a:xfrm flipV="1">
            <a:off x="4282293" y="2262985"/>
            <a:ext cx="174445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71715" y="3145320"/>
            <a:ext cx="1566093" cy="15432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处方必须明确药物名称、剂量、用法等信息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48525" y="2167936"/>
            <a:ext cx="599419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3533" y="4109572"/>
            <a:ext cx="570180" cy="15660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25"/>
          <p:cNvSpPr/>
          <p:nvPr>
            <p:custDataLst>
              <p:tags r:id="rId14"/>
            </p:custDataLst>
          </p:nvPr>
        </p:nvSpPr>
        <p:spPr>
          <a:xfrm>
            <a:off x="6165149" y="2736982"/>
            <a:ext cx="1566093" cy="236200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26"/>
          <p:cNvSpPr/>
          <p:nvPr>
            <p:custDataLst>
              <p:tags r:id="rId15"/>
            </p:custDataLst>
          </p:nvPr>
        </p:nvSpPr>
        <p:spPr>
          <a:xfrm flipV="1">
            <a:off x="6076352" y="2289249"/>
            <a:ext cx="174328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5774" y="3170958"/>
            <a:ext cx="1565509" cy="15432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处方必须注明有效期和复诊时间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2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76040" y="4093313"/>
            <a:ext cx="570180" cy="156550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60407" y="2150427"/>
            <a:ext cx="599419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11"/>
          <p:cNvSpPr/>
          <p:nvPr>
            <p:custDataLst>
              <p:tags r:id="rId19"/>
            </p:custDataLst>
          </p:nvPr>
        </p:nvSpPr>
        <p:spPr>
          <a:xfrm>
            <a:off x="2578281" y="2719473"/>
            <a:ext cx="1565509" cy="23625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12"/>
          <p:cNvSpPr/>
          <p:nvPr>
            <p:custDataLst>
              <p:tags r:id="rId20"/>
            </p:custDataLst>
          </p:nvPr>
        </p:nvSpPr>
        <p:spPr>
          <a:xfrm flipV="1">
            <a:off x="2488859" y="2271740"/>
            <a:ext cx="1743288" cy="83860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78281" y="3148446"/>
            <a:ext cx="1565509" cy="155320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处方必须包括患者姓名、性别、年龄、诊断等信息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41959" y="2167936"/>
            <a:ext cx="599419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56967" y="4109572"/>
            <a:ext cx="570180" cy="15660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25"/>
          <p:cNvSpPr/>
          <p:nvPr>
            <p:custDataLst>
              <p:tags r:id="rId24"/>
            </p:custDataLst>
          </p:nvPr>
        </p:nvSpPr>
        <p:spPr>
          <a:xfrm>
            <a:off x="7959208" y="2736982"/>
            <a:ext cx="1566093" cy="236200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26"/>
          <p:cNvSpPr/>
          <p:nvPr>
            <p:custDataLst>
              <p:tags r:id="rId25"/>
            </p:custDataLst>
          </p:nvPr>
        </p:nvSpPr>
        <p:spPr>
          <a:xfrm flipV="1">
            <a:off x="7869786" y="2289249"/>
            <a:ext cx="174328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59208" y="3163454"/>
            <a:ext cx="1565509" cy="155815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处方必须使用规范的医疗术语和缩写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2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24815" y="2167936"/>
            <a:ext cx="599419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340448" y="4109572"/>
            <a:ext cx="570180" cy="15660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25"/>
          <p:cNvSpPr/>
          <p:nvPr>
            <p:custDataLst>
              <p:tags r:id="rId29"/>
            </p:custDataLst>
          </p:nvPr>
        </p:nvSpPr>
        <p:spPr>
          <a:xfrm>
            <a:off x="9842063" y="2736982"/>
            <a:ext cx="1566093" cy="236200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26"/>
          <p:cNvSpPr/>
          <p:nvPr>
            <p:custDataLst>
              <p:tags r:id="rId30"/>
            </p:custDataLst>
          </p:nvPr>
        </p:nvSpPr>
        <p:spPr>
          <a:xfrm flipV="1">
            <a:off x="9753267" y="2289249"/>
            <a:ext cx="174328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42688" y="3169082"/>
            <a:ext cx="1565509" cy="154683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处方必须符合法律法规和医疗规范要求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64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处方格式的选备要素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0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药物剂型</a:t>
            </a:r>
            <a:endParaRPr lang="zh-CN" altLang="en-US"/>
          </a:p>
        </p:txBody>
      </p:sp>
      <p:sp>
        <p:nvSpPr>
          <p:cNvPr id="1049702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8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外用剂型：软膏、乳膏、凝胶、喷雾剂等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6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口服剂型：片剂、胶囊、颗粒、口服液等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4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注射剂型：注射液、注射用粉针剂等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6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8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2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其他剂型：栓剂、贴剂、吸入剂等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给药途径</a:t>
            </a:r>
            <a:endParaRPr lang="zh-CN" altLang="en-US"/>
          </a:p>
        </p:txBody>
      </p:sp>
      <p:sp>
        <p:nvSpPr>
          <p:cNvPr id="104976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609547" y="3854126"/>
            <a:ext cx="3405585" cy="219757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矩形 4"/>
          <p:cNvSpPr/>
          <p:nvPr>
            <p:custDataLst>
              <p:tags r:id="rId3"/>
            </p:custDataLst>
          </p:nvPr>
        </p:nvSpPr>
        <p:spPr>
          <a:xfrm>
            <a:off x="2521376" y="4208686"/>
            <a:ext cx="176137" cy="17749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文本框 5"/>
          <p:cNvSpPr txBox="1"/>
          <p:nvPr>
            <p:custDataLst>
              <p:tags r:id="rId4"/>
            </p:custDataLst>
          </p:nvPr>
        </p:nvSpPr>
        <p:spPr>
          <a:xfrm>
            <a:off x="2815279" y="4165538"/>
            <a:ext cx="2993768" cy="124276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外用给药：适用于皮肤病、眼科疾病等，如软膏、乳膏、眼药水等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7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950" y="3854126"/>
            <a:ext cx="3405585" cy="219757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76" name="矩形 57"/>
          <p:cNvSpPr/>
          <p:nvPr>
            <p:custDataLst>
              <p:tags r:id="rId6"/>
            </p:custDataLst>
          </p:nvPr>
        </p:nvSpPr>
        <p:spPr>
          <a:xfrm>
            <a:off x="6175779" y="4208686"/>
            <a:ext cx="176137" cy="1774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文本框 58"/>
          <p:cNvSpPr txBox="1"/>
          <p:nvPr>
            <p:custDataLst>
              <p:tags r:id="rId7"/>
            </p:custDataLst>
          </p:nvPr>
        </p:nvSpPr>
        <p:spPr>
          <a:xfrm>
            <a:off x="6469682" y="4165538"/>
            <a:ext cx="2993768" cy="124276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其他给药途径：如直肠给药、鼻腔给药等，适用于特定疾病或特殊情况。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80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782346" y="1389093"/>
            <a:ext cx="3405585" cy="219757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82" name="矩形 65"/>
          <p:cNvSpPr/>
          <p:nvPr>
            <p:custDataLst>
              <p:tags r:id="rId9"/>
            </p:custDataLst>
          </p:nvPr>
        </p:nvSpPr>
        <p:spPr>
          <a:xfrm>
            <a:off x="694800" y="1743027"/>
            <a:ext cx="176137" cy="1774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文本框 66"/>
          <p:cNvSpPr txBox="1"/>
          <p:nvPr>
            <p:custDataLst>
              <p:tags r:id="rId10"/>
            </p:custDataLst>
          </p:nvPr>
        </p:nvSpPr>
        <p:spPr>
          <a:xfrm>
            <a:off x="988703" y="1699879"/>
            <a:ext cx="2993768" cy="124276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口服给药：最常用、最安全的给药途径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86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36748" y="1389093"/>
            <a:ext cx="3405585" cy="219757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矩形 69"/>
          <p:cNvSpPr/>
          <p:nvPr>
            <p:custDataLst>
              <p:tags r:id="rId12"/>
            </p:custDataLst>
          </p:nvPr>
        </p:nvSpPr>
        <p:spPr>
          <a:xfrm>
            <a:off x="4348578" y="1743027"/>
            <a:ext cx="176137" cy="17749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文本框 70"/>
          <p:cNvSpPr txBox="1"/>
          <p:nvPr>
            <p:custDataLst>
              <p:tags r:id="rId13"/>
            </p:custDataLst>
          </p:nvPr>
        </p:nvSpPr>
        <p:spPr>
          <a:xfrm>
            <a:off x="4642481" y="1699879"/>
            <a:ext cx="2993768" cy="124276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注射给药：包括皮下、肌肉、静脉注射等，适用于紧急情况或需要快速起效的药物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92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91151" y="1389093"/>
            <a:ext cx="3405585" cy="219757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94" name="文本框 74"/>
          <p:cNvSpPr txBox="1"/>
          <p:nvPr>
            <p:custDataLst>
              <p:tags r:id="rId15"/>
            </p:custDataLst>
          </p:nvPr>
        </p:nvSpPr>
        <p:spPr>
          <a:xfrm>
            <a:off x="8296884" y="1699879"/>
            <a:ext cx="2993768" cy="124276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吸入给药：适用于呼吸道疾病，如哮喘、慢性阻塞性肺病等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96" name="矩形 73"/>
          <p:cNvSpPr/>
          <p:nvPr>
            <p:custDataLst>
              <p:tags r:id="rId16"/>
            </p:custDataLst>
          </p:nvPr>
        </p:nvSpPr>
        <p:spPr>
          <a:xfrm>
            <a:off x="8002981" y="1743027"/>
            <a:ext cx="176137" cy="1774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https://d.book118.com/417155145065006031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0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3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处方格式要素</vt:lpstr>
      <vt:lpstr>目录</vt:lpstr>
      <vt:lpstr>处方格式要素概述</vt:lpstr>
      <vt:lpstr>处方格式的定义</vt:lpstr>
      <vt:lpstr>处方格式的重要性</vt:lpstr>
      <vt:lpstr>处方格式的构成要素</vt:lpstr>
      <vt:lpstr>处方格式的必备要素</vt:lpstr>
      <vt:lpstr>处方编号</vt:lpstr>
      <vt:lpstr>患者信息</vt:lpstr>
      <vt:lpstr>医生信息</vt:lpstr>
      <vt:lpstr>药物信息</vt:lpstr>
      <vt:lpstr>用法用量</vt:lpstr>
      <vt:lpstr>注意事项</vt:lpstr>
      <vt:lpstr>处方格式的选备要素</vt:lpstr>
      <vt:lpstr>药物剂型</vt:lpstr>
      <vt:lpstr>给药途径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2024-09-03T16:20:08.842</cp:lastPrinted>
  <dcterms:created xsi:type="dcterms:W3CDTF">2024-09-03T08:20:08Z</dcterms:created>
  <dcterms:modified xsi:type="dcterms:W3CDTF">2024-09-03T08:20:11Z</dcterms:modified>
</cp:coreProperties>
</file>