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wmf" ContentType="image/x-wmf"/>
  <Default Extension="wdp" ContentType="image/vnd.ms-photo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7" r:id="rId26"/>
  </p:sldIdLst>
  <p:sldSz cx="9144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tags" Target="tags/tag1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" Target="slides/slide1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wmf" /><Relationship Id="rId2" Type="http://schemas.openxmlformats.org/officeDocument/2006/relationships/image" Target="../media/image5.w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w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w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w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wmf" /><Relationship Id="rId10" Type="http://schemas.openxmlformats.org/officeDocument/2006/relationships/image" Target="../media/image17.wmf" /><Relationship Id="rId11" Type="http://schemas.openxmlformats.org/officeDocument/2006/relationships/image" Target="../media/image18.wmf" /><Relationship Id="rId12" Type="http://schemas.openxmlformats.org/officeDocument/2006/relationships/image" Target="../media/image19.wmf" /><Relationship Id="rId2" Type="http://schemas.openxmlformats.org/officeDocument/2006/relationships/image" Target="../media/image9.wmf" /><Relationship Id="rId3" Type="http://schemas.openxmlformats.org/officeDocument/2006/relationships/image" Target="../media/image10.wmf" /><Relationship Id="rId4" Type="http://schemas.openxmlformats.org/officeDocument/2006/relationships/image" Target="../media/image11.wmf" /><Relationship Id="rId5" Type="http://schemas.openxmlformats.org/officeDocument/2006/relationships/image" Target="../media/image12.wmf" /><Relationship Id="rId6" Type="http://schemas.openxmlformats.org/officeDocument/2006/relationships/image" Target="../media/image13.wmf" /><Relationship Id="rId7" Type="http://schemas.openxmlformats.org/officeDocument/2006/relationships/image" Target="../media/image14.wmf" /><Relationship Id="rId8" Type="http://schemas.openxmlformats.org/officeDocument/2006/relationships/image" Target="../media/image15.wmf" /><Relationship Id="rId9" Type="http://schemas.openxmlformats.org/officeDocument/2006/relationships/image" Target="../media/image16.w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wmf" /><Relationship Id="rId2" Type="http://schemas.openxmlformats.org/officeDocument/2006/relationships/image" Target="../media/image21.wmf" /><Relationship Id="rId3" Type="http://schemas.openxmlformats.org/officeDocument/2006/relationships/image" Target="../media/image22.wmf" /><Relationship Id="rId4" Type="http://schemas.openxmlformats.org/officeDocument/2006/relationships/image" Target="../media/image23.wmf" /></Relationships>
</file>

<file path=ppt/drawings/_rels/vmlDrawing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wmf" /><Relationship Id="rId2" Type="http://schemas.openxmlformats.org/officeDocument/2006/relationships/image" Target="../media/image28.wmf" /><Relationship Id="rId3" Type="http://schemas.openxmlformats.org/officeDocument/2006/relationships/image" Target="../media/image29.wmf" /><Relationship Id="rId4" Type="http://schemas.openxmlformats.org/officeDocument/2006/relationships/image" Target="../media/image30.wmf" /><Relationship Id="rId5" Type="http://schemas.openxmlformats.org/officeDocument/2006/relationships/image" Target="../media/image31.wmf" /><Relationship Id="rId6" Type="http://schemas.openxmlformats.org/officeDocument/2006/relationships/image" Target="../media/image32.wmf" /><Relationship Id="rId7" Type="http://schemas.openxmlformats.org/officeDocument/2006/relationships/image" Target="../media/image33.wmf" /><Relationship Id="rId8" Type="http://schemas.openxmlformats.org/officeDocument/2006/relationships/image" Target="../media/image34.wmf" /></Relationships>
</file>

<file path=ppt/drawings/_rels/vmlDrawing8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wmf" /><Relationship Id="rId2" Type="http://schemas.openxmlformats.org/officeDocument/2006/relationships/image" Target="../media/image36.wmf" /></Relationships>
</file>

<file path=ppt/drawings/_rels/vmlDrawing9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7.wmf" /><Relationship Id="rId2" Type="http://schemas.openxmlformats.org/officeDocument/2006/relationships/image" Target="../media/image38.wmf" /><Relationship Id="rId3" Type="http://schemas.openxmlformats.org/officeDocument/2006/relationships/image" Target="../media/image39.wmf" /><Relationship Id="rId4" Type="http://schemas.openxmlformats.org/officeDocument/2006/relationships/image" Target="../media/image40.wmf" /><Relationship Id="rId5" Type="http://schemas.openxmlformats.org/officeDocument/2006/relationships/image" Target="../media/image41.wmf" /><Relationship Id="rId6" Type="http://schemas.openxmlformats.org/officeDocument/2006/relationships/image" Target="../media/image42.wmf" /></Relationships>
</file>

<file path=ppt/drawings/_rels/vmlDrawing10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3.wmf" /></Relationships>
</file>

<file path=ppt/drawings/_rels/vmlDrawing1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4.wmf" /><Relationship Id="rId2" Type="http://schemas.openxmlformats.org/officeDocument/2006/relationships/image" Target="../media/image45.wmf" /></Relationships>
</file>

<file path=ppt/drawings/_rels/vmlDrawing1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6.wmf" /><Relationship Id="rId2" Type="http://schemas.openxmlformats.org/officeDocument/2006/relationships/image" Target="../media/image48.wmf" /><Relationship Id="rId3" Type="http://schemas.openxmlformats.org/officeDocument/2006/relationships/image" Target="../media/image49.wmf" /><Relationship Id="rId4" Type="http://schemas.openxmlformats.org/officeDocument/2006/relationships/image" Target="../media/image50.wmf" /><Relationship Id="rId5" Type="http://schemas.openxmlformats.org/officeDocument/2006/relationships/image" Target="../media/image51.wmf" /><Relationship Id="rId6" Type="http://schemas.openxmlformats.org/officeDocument/2006/relationships/image" Target="../media/image52.wmf" /></Relationships>
</file>

<file path=ppt/drawings/_rels/vmlDrawing1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3.w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microsoft.com/office/2007/relationships/hdphoto" Target="../media/image3.wdp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899A32-B099-4B29-8B8A-277193BBB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D80DA6-DAF5-4390-82B9-9A64BD472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7DA215-1355-47CB-8444-0ECEE5708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5D9DB5-CA46-4586-A2CF-CA6DA46F3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7B40D5-94E3-4936-95B6-B65A04631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17535F-F418-4A7A-B711-51FAB439E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D89C14-E553-4055-8B83-371C89FCB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FF5836-9ED8-44A7-B124-4FC3CF935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FD5018-699B-4ECD-949C-FD57590A1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3DC702-7450-4043-9656-1AB5B0B6E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6A5C18-EB80-4E6B-8424-931998463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64" y="2549"/>
            <a:ext cx="9143672" cy="6852902"/>
          </a:xfrm>
          <a:prstGeom prst="rect">
            <a:avLst/>
          </a:prstGeom>
        </p:spPr>
      </p:pic>
    </p:spTree>
  </p:cSld>
  <p:clrMapOvr>
    <a:masterClrMapping/>
  </p:clrMapOvr>
  <p:transition spd="slow"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8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 userDrawn="1"/>
        </p:nvPicPr>
        <p:blipFill>
          <a:blip r:embed="rId1">
            <a:extLst>
              <a:ext uri="{BEBA8EAE-BF5A-486C-A8C5-ECC9F3942E4B}">
                <a14:imgProps xmlns:a14="http://schemas.microsoft.com/office/drawing/2010/main">
                  <a14:imgLayer r:embed="rId2">
                    <a14:imgEffect>
                      <a14:brightnessContrast bright="-3000" contrast="-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spd="slow"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>‹#›</a:t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 spd="slow"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5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3EB8308-8D9A-48B0-9A08-CD290A75243D}" type="slidenum">
              <a:rPr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502412" y="2588281"/>
            <a:ext cx="8139178" cy="899167"/>
          </a:xfrm>
        </p:spPr>
        <p:txBody>
          <a:bodyPr rIns="25400" anchor="t">
            <a:noAutofit/>
          </a:bodyPr>
          <a:lstStyle>
            <a:lvl1pPr algn="ctr">
              <a:defRPr sz="5400" b="0" spc="6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02412" y="3566160"/>
            <a:ext cx="8139178" cy="950984"/>
          </a:xfrm>
        </p:spPr>
        <p:txBody>
          <a:bodyPr tIns="38100" rIns="76200" bIns="38100">
            <a:no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400" u="none" strike="noStrike" kern="1200" cap="none" spc="200" normalizeH="0" baseline="0">
                <a:solidFill>
                  <a:schemeClr val="tx1"/>
                </a:solidFill>
                <a:uFillTx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noProof="1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50FB6793-FCF3-4D44-9972-DE9A74D86AFA}" type="datetimeFigureOut">
              <a:rPr lang="zh-CN" altLang="en-US"/>
              <a:t>2022/4/29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739BC804-DDBE-4894-A57A-1FB5A8FF30CA}" type="slidenum">
              <a:rPr lang="zh-CN" altLang="en-US"/>
              <a:t>‹#›</a:t>
            </a:fld>
            <a:endParaRPr lang="zh-CN" altLang="en-US">
              <a:latin typeface="宋体" pitchFamily="2" charset="-122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28792" y="365780"/>
            <a:ext cx="7886418" cy="1324636"/>
          </a:xfrm>
          <a:prstGeom prst="rect">
            <a:avLst/>
          </a:prstGeom>
        </p:spPr>
        <p:txBody>
          <a:bodyPr vert="horz" lIns="72823" tIns="36411" rIns="72823" bIns="36411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8792" y="1825890"/>
            <a:ext cx="7886418" cy="4351729"/>
          </a:xfrm>
          <a:prstGeom prst="rect">
            <a:avLst/>
          </a:prstGeom>
        </p:spPr>
        <p:txBody>
          <a:bodyPr vert="horz" lIns="72823" tIns="36411" rIns="72823" bIns="36411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28792" y="6356747"/>
            <a:ext cx="2056836" cy="364275"/>
          </a:xfrm>
          <a:prstGeom prst="rect">
            <a:avLst/>
          </a:prstGeom>
        </p:spPr>
        <p:txBody>
          <a:bodyPr vert="horz" lIns="72823" tIns="36411" rIns="72823" bIns="36411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>
                    <a:tint val="75000"/>
                  </a:schemeClr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fld id="{43A93E93-166D-47F5-9EF1-ACEABE24AEEA}" type="datetimeFigureOut">
              <a:rPr lang="zh-CN" altLang="en-US" smtClean="0"/>
              <a:t>2022/4/29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028810" y="6356747"/>
            <a:ext cx="3086382" cy="364275"/>
          </a:xfrm>
          <a:prstGeom prst="rect">
            <a:avLst/>
          </a:prstGeom>
        </p:spPr>
        <p:txBody>
          <a:bodyPr vert="horz" lIns="72823" tIns="36411" rIns="72823" bIns="36411" rtlCol="0" anchor="ctr"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>
                    <a:tint val="75000"/>
                  </a:schemeClr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458374" y="6356747"/>
            <a:ext cx="2056836" cy="364275"/>
          </a:xfrm>
          <a:prstGeom prst="rect">
            <a:avLst/>
          </a:prstGeom>
        </p:spPr>
        <p:txBody>
          <a:bodyPr vert="horz" lIns="72823" tIns="36411" rIns="72823" bIns="36411" rtlCol="0" anchor="ctr"/>
          <a:lstStyle>
            <a:defPPr>
              <a:defRPr lang="zh-CN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>
                    <a:tint val="75000"/>
                  </a:schemeClr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fld id="{118D5ACA-62CA-46DB-AD6B-12EDD6D51A23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 spd="slow"/>
  <p:timing/>
  <p:txStyles>
    <p:titleStyle>
      <a:lvl1pPr algn="l" defTabSz="728345" rtl="0" eaLnBrk="1" latinLnBrk="0" hangingPunct="1">
        <a:lnSpc>
          <a:spcPct val="90000"/>
        </a:lnSpc>
        <a:spcBef>
          <a:spcPct val="0"/>
        </a:spcBef>
        <a:buNone/>
        <a:defRPr sz="35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245" indent="-182245" algn="l" defTabSz="728345" rtl="0" eaLnBrk="1" latinLnBrk="0" hangingPunct="1">
        <a:lnSpc>
          <a:spcPct val="90000"/>
        </a:lnSpc>
        <a:spcBef>
          <a:spcPts val="795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546100" indent="-182245" algn="l" defTabSz="728345" rtl="0" eaLnBrk="1" latinLnBrk="0" hangingPunct="1">
        <a:lnSpc>
          <a:spcPct val="90000"/>
        </a:lnSpc>
        <a:spcBef>
          <a:spcPts val="400"/>
        </a:spcBef>
        <a:buFont typeface="Arial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2pPr>
      <a:lvl3pPr marL="910590" indent="-182245" algn="l" defTabSz="728345" rtl="0" eaLnBrk="1" latinLnBrk="0" hangingPunct="1">
        <a:lnSpc>
          <a:spcPct val="90000"/>
        </a:lnSpc>
        <a:spcBef>
          <a:spcPts val="40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74445" indent="-182245" algn="l" defTabSz="728345" rtl="0" eaLnBrk="1" latinLnBrk="0" hangingPunct="1">
        <a:lnSpc>
          <a:spcPct val="90000"/>
        </a:lnSpc>
        <a:spcBef>
          <a:spcPts val="400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638300" indent="-182245" algn="l" defTabSz="728345" rtl="0" eaLnBrk="1" latinLnBrk="0" hangingPunct="1">
        <a:lnSpc>
          <a:spcPct val="90000"/>
        </a:lnSpc>
        <a:spcBef>
          <a:spcPts val="400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002790" indent="-182245" algn="l" defTabSz="728345" rtl="0" eaLnBrk="1" latinLnBrk="0" hangingPunct="1">
        <a:lnSpc>
          <a:spcPct val="90000"/>
        </a:lnSpc>
        <a:spcBef>
          <a:spcPts val="400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366645" indent="-182245" algn="l" defTabSz="728345" rtl="0" eaLnBrk="1" latinLnBrk="0" hangingPunct="1">
        <a:lnSpc>
          <a:spcPct val="90000"/>
        </a:lnSpc>
        <a:spcBef>
          <a:spcPts val="400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31135" indent="-182245" algn="l" defTabSz="728345" rtl="0" eaLnBrk="1" latinLnBrk="0" hangingPunct="1">
        <a:lnSpc>
          <a:spcPct val="90000"/>
        </a:lnSpc>
        <a:spcBef>
          <a:spcPts val="400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094990" indent="-182245" algn="l" defTabSz="728345" rtl="0" eaLnBrk="1" latinLnBrk="0" hangingPunct="1">
        <a:lnSpc>
          <a:spcPct val="90000"/>
        </a:lnSpc>
        <a:spcBef>
          <a:spcPts val="400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728345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63855" algn="l" defTabSz="728345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728345" algn="l" defTabSz="728345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2200" algn="l" defTabSz="728345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456690" algn="l" defTabSz="728345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20545" algn="l" defTabSz="728345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84400" algn="l" defTabSz="728345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548890" algn="l" defTabSz="728345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912745" algn="l" defTabSz="728345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4.wmf" /><Relationship Id="rId4" Type="http://schemas.openxmlformats.org/officeDocument/2006/relationships/oleObject" Target="../embeddings/oleObject2.bin" TargetMode="Internal" /><Relationship Id="rId5" Type="http://schemas.openxmlformats.org/officeDocument/2006/relationships/image" Target="../media/image5.wmf" /><Relationship Id="rId6" Type="http://schemas.openxmlformats.org/officeDocument/2006/relationships/vmlDrawing" Target="../drawings/vmlDrawing1.v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oleObject" Target="../embeddings/oleObject3.bin" TargetMode="Internal" /><Relationship Id="rId3" Type="http://schemas.openxmlformats.org/officeDocument/2006/relationships/image" Target="../media/image6.wmf" /><Relationship Id="rId4" Type="http://schemas.openxmlformats.org/officeDocument/2006/relationships/vmlDrawing" Target="../drawings/vmlDrawing2.v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.xml" /><Relationship Id="rId3" Type="http://schemas.openxmlformats.org/officeDocument/2006/relationships/tags" Target="../tags/tag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oleObject" Target="../embeddings/oleObject4.bin" TargetMode="Internal" /><Relationship Id="rId3" Type="http://schemas.openxmlformats.org/officeDocument/2006/relationships/image" Target="../media/image6.wmf" /><Relationship Id="rId4" Type="http://schemas.openxmlformats.org/officeDocument/2006/relationships/vmlDrawing" Target="../drawings/vmlDrawing3.v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oleObject" Target="../embeddings/oleObject5.bin" TargetMode="Internal" /><Relationship Id="rId3" Type="http://schemas.openxmlformats.org/officeDocument/2006/relationships/image" Target="../media/image7.wmf" /><Relationship Id="rId4" Type="http://schemas.openxmlformats.org/officeDocument/2006/relationships/vmlDrawing" Target="../drawings/vmlDrawing4.v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oleObject" Target="../embeddings/oleObject10.bin" TargetMode="Internal" /><Relationship Id="rId11" Type="http://schemas.openxmlformats.org/officeDocument/2006/relationships/image" Target="../media/image12.wmf" /><Relationship Id="rId12" Type="http://schemas.openxmlformats.org/officeDocument/2006/relationships/oleObject" Target="../embeddings/oleObject11.bin" TargetMode="Internal" /><Relationship Id="rId13" Type="http://schemas.openxmlformats.org/officeDocument/2006/relationships/image" Target="../media/image13.wmf" /><Relationship Id="rId14" Type="http://schemas.openxmlformats.org/officeDocument/2006/relationships/oleObject" Target="../embeddings/oleObject12.bin" TargetMode="Internal" /><Relationship Id="rId15" Type="http://schemas.openxmlformats.org/officeDocument/2006/relationships/image" Target="../media/image14.wmf" /><Relationship Id="rId16" Type="http://schemas.openxmlformats.org/officeDocument/2006/relationships/oleObject" Target="../embeddings/oleObject13.bin" TargetMode="Internal" /><Relationship Id="rId17" Type="http://schemas.openxmlformats.org/officeDocument/2006/relationships/image" Target="../media/image15.wmf" /><Relationship Id="rId18" Type="http://schemas.openxmlformats.org/officeDocument/2006/relationships/oleObject" Target="../embeddings/oleObject14.bin" TargetMode="Internal" /><Relationship Id="rId19" Type="http://schemas.openxmlformats.org/officeDocument/2006/relationships/image" Target="../media/image16.wmf" /><Relationship Id="rId2" Type="http://schemas.openxmlformats.org/officeDocument/2006/relationships/oleObject" Target="../embeddings/oleObject6.bin" TargetMode="Internal" /><Relationship Id="rId20" Type="http://schemas.openxmlformats.org/officeDocument/2006/relationships/oleObject" Target="../embeddings/oleObject15.bin" TargetMode="Internal" /><Relationship Id="rId21" Type="http://schemas.openxmlformats.org/officeDocument/2006/relationships/image" Target="../media/image17.wmf" /><Relationship Id="rId22" Type="http://schemas.openxmlformats.org/officeDocument/2006/relationships/oleObject" Target="../embeddings/oleObject16.bin" TargetMode="Internal" /><Relationship Id="rId23" Type="http://schemas.openxmlformats.org/officeDocument/2006/relationships/image" Target="../media/image18.wmf" /><Relationship Id="rId24" Type="http://schemas.openxmlformats.org/officeDocument/2006/relationships/oleObject" Target="../embeddings/oleObject17.bin" TargetMode="Internal" /><Relationship Id="rId25" Type="http://schemas.openxmlformats.org/officeDocument/2006/relationships/image" Target="../media/image19.wmf" /><Relationship Id="rId26" Type="http://schemas.openxmlformats.org/officeDocument/2006/relationships/vmlDrawing" Target="../drawings/vmlDrawing5.vml" /><Relationship Id="rId3" Type="http://schemas.openxmlformats.org/officeDocument/2006/relationships/image" Target="../media/image8.wmf" /><Relationship Id="rId4" Type="http://schemas.openxmlformats.org/officeDocument/2006/relationships/oleObject" Target="../embeddings/oleObject7.bin" TargetMode="Internal" /><Relationship Id="rId5" Type="http://schemas.openxmlformats.org/officeDocument/2006/relationships/image" Target="../media/image9.wmf" /><Relationship Id="rId6" Type="http://schemas.openxmlformats.org/officeDocument/2006/relationships/oleObject" Target="../embeddings/oleObject8.bin" TargetMode="Internal" /><Relationship Id="rId7" Type="http://schemas.openxmlformats.org/officeDocument/2006/relationships/image" Target="../media/image10.wmf" /><Relationship Id="rId8" Type="http://schemas.openxmlformats.org/officeDocument/2006/relationships/oleObject" Target="../embeddings/oleObject9.bin" TargetMode="Internal" /><Relationship Id="rId9" Type="http://schemas.openxmlformats.org/officeDocument/2006/relationships/image" Target="../media/image11.wmf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24.png" /><Relationship Id="rId11" Type="http://schemas.openxmlformats.org/officeDocument/2006/relationships/image" Target="../media/image25.png" /><Relationship Id="rId12" Type="http://schemas.openxmlformats.org/officeDocument/2006/relationships/image" Target="../media/image26.png" /><Relationship Id="rId13" Type="http://schemas.openxmlformats.org/officeDocument/2006/relationships/vmlDrawing" Target="../drawings/vmlDrawing6.vml" /><Relationship Id="rId2" Type="http://schemas.openxmlformats.org/officeDocument/2006/relationships/oleObject" Target="../embeddings/oleObject18.bin" TargetMode="Internal" /><Relationship Id="rId3" Type="http://schemas.openxmlformats.org/officeDocument/2006/relationships/image" Target="../media/image20.wmf" /><Relationship Id="rId4" Type="http://schemas.openxmlformats.org/officeDocument/2006/relationships/oleObject" Target="../embeddings/oleObject19.bin" TargetMode="Internal" /><Relationship Id="rId5" Type="http://schemas.openxmlformats.org/officeDocument/2006/relationships/image" Target="../media/image21.wmf" /><Relationship Id="rId6" Type="http://schemas.openxmlformats.org/officeDocument/2006/relationships/oleObject" Target="../embeddings/oleObject20.bin" TargetMode="Internal" /><Relationship Id="rId7" Type="http://schemas.openxmlformats.org/officeDocument/2006/relationships/image" Target="../media/image22.wmf" /><Relationship Id="rId8" Type="http://schemas.openxmlformats.org/officeDocument/2006/relationships/oleObject" Target="../embeddings/oleObject21.bin" TargetMode="Internal" /><Relationship Id="rId9" Type="http://schemas.openxmlformats.org/officeDocument/2006/relationships/image" Target="../media/image23.wmf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oleObject" Target="../embeddings/oleObject26.bin" TargetMode="Internal" /><Relationship Id="rId11" Type="http://schemas.openxmlformats.org/officeDocument/2006/relationships/image" Target="../media/image31.wmf" /><Relationship Id="rId12" Type="http://schemas.openxmlformats.org/officeDocument/2006/relationships/oleObject" Target="../embeddings/oleObject27.bin" TargetMode="Internal" /><Relationship Id="rId13" Type="http://schemas.openxmlformats.org/officeDocument/2006/relationships/image" Target="../media/image32.wmf" /><Relationship Id="rId14" Type="http://schemas.openxmlformats.org/officeDocument/2006/relationships/oleObject" Target="../embeddings/oleObject28.bin" TargetMode="Internal" /><Relationship Id="rId15" Type="http://schemas.openxmlformats.org/officeDocument/2006/relationships/image" Target="../media/image33.wmf" /><Relationship Id="rId16" Type="http://schemas.openxmlformats.org/officeDocument/2006/relationships/oleObject" Target="../embeddings/oleObject29.bin" TargetMode="Internal" /><Relationship Id="rId17" Type="http://schemas.openxmlformats.org/officeDocument/2006/relationships/image" Target="../media/image34.wmf" /><Relationship Id="rId18" Type="http://schemas.openxmlformats.org/officeDocument/2006/relationships/vmlDrawing" Target="../drawings/vmlDrawing7.vml" /><Relationship Id="rId2" Type="http://schemas.openxmlformats.org/officeDocument/2006/relationships/oleObject" Target="../embeddings/oleObject22.bin" TargetMode="Internal" /><Relationship Id="rId3" Type="http://schemas.openxmlformats.org/officeDocument/2006/relationships/image" Target="../media/image27.wmf" /><Relationship Id="rId4" Type="http://schemas.openxmlformats.org/officeDocument/2006/relationships/oleObject" Target="../embeddings/oleObject23.bin" TargetMode="Internal" /><Relationship Id="rId5" Type="http://schemas.openxmlformats.org/officeDocument/2006/relationships/image" Target="../media/image28.wmf" /><Relationship Id="rId6" Type="http://schemas.openxmlformats.org/officeDocument/2006/relationships/oleObject" Target="../embeddings/oleObject24.bin" TargetMode="Internal" /><Relationship Id="rId7" Type="http://schemas.openxmlformats.org/officeDocument/2006/relationships/image" Target="../media/image29.wmf" /><Relationship Id="rId8" Type="http://schemas.openxmlformats.org/officeDocument/2006/relationships/oleObject" Target="../embeddings/oleObject25.bin" TargetMode="Internal" /><Relationship Id="rId9" Type="http://schemas.openxmlformats.org/officeDocument/2006/relationships/image" Target="../media/image30.wmf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oleObject" Target="../embeddings/oleObject30.bin" TargetMode="Internal" /><Relationship Id="rId3" Type="http://schemas.openxmlformats.org/officeDocument/2006/relationships/image" Target="../media/image35.wmf" /><Relationship Id="rId4" Type="http://schemas.openxmlformats.org/officeDocument/2006/relationships/oleObject" Target="../embeddings/oleObject31.bin" TargetMode="Internal" /><Relationship Id="rId5" Type="http://schemas.openxmlformats.org/officeDocument/2006/relationships/image" Target="../media/image36.wmf" /><Relationship Id="rId6" Type="http://schemas.openxmlformats.org/officeDocument/2006/relationships/vmlDrawing" Target="../drawings/vmlDrawing8.v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oleObject" Target="../embeddings/oleObject36.bin" TargetMode="Internal" /><Relationship Id="rId11" Type="http://schemas.openxmlformats.org/officeDocument/2006/relationships/image" Target="../media/image41.wmf" /><Relationship Id="rId12" Type="http://schemas.openxmlformats.org/officeDocument/2006/relationships/oleObject" Target="../embeddings/oleObject37.bin" TargetMode="Internal" /><Relationship Id="rId13" Type="http://schemas.openxmlformats.org/officeDocument/2006/relationships/image" Target="../media/image42.wmf" /><Relationship Id="rId14" Type="http://schemas.openxmlformats.org/officeDocument/2006/relationships/vmlDrawing" Target="../drawings/vmlDrawing9.vml" /><Relationship Id="rId2" Type="http://schemas.openxmlformats.org/officeDocument/2006/relationships/oleObject" Target="../embeddings/oleObject32.bin" TargetMode="Internal" /><Relationship Id="rId3" Type="http://schemas.openxmlformats.org/officeDocument/2006/relationships/image" Target="../media/image37.wmf" /><Relationship Id="rId4" Type="http://schemas.openxmlformats.org/officeDocument/2006/relationships/oleObject" Target="../embeddings/oleObject33.bin" TargetMode="Internal" /><Relationship Id="rId5" Type="http://schemas.openxmlformats.org/officeDocument/2006/relationships/image" Target="../media/image38.wmf" /><Relationship Id="rId6" Type="http://schemas.openxmlformats.org/officeDocument/2006/relationships/oleObject" Target="../embeddings/oleObject34.bin" TargetMode="Internal" /><Relationship Id="rId7" Type="http://schemas.openxmlformats.org/officeDocument/2006/relationships/image" Target="../media/image39.wmf" /><Relationship Id="rId8" Type="http://schemas.openxmlformats.org/officeDocument/2006/relationships/oleObject" Target="../embeddings/oleObject35.bin" TargetMode="Internal" /><Relationship Id="rId9" Type="http://schemas.openxmlformats.org/officeDocument/2006/relationships/image" Target="../media/image40.wmf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oleObject" Target="../embeddings/oleObject38.bin" TargetMode="Internal" /><Relationship Id="rId3" Type="http://schemas.openxmlformats.org/officeDocument/2006/relationships/image" Target="../media/image43.wmf" /><Relationship Id="rId4" Type="http://schemas.openxmlformats.org/officeDocument/2006/relationships/oleObject" Target="../embeddings/oleObject39.bin" TargetMode="Internal" /><Relationship Id="rId5" Type="http://schemas.openxmlformats.org/officeDocument/2006/relationships/oleObject" Target="../embeddings/oleObject40.bin" TargetMode="Internal" /><Relationship Id="rId6" Type="http://schemas.openxmlformats.org/officeDocument/2006/relationships/oleObject" Target="../embeddings/oleObject41.bin" TargetMode="Internal" /><Relationship Id="rId7" Type="http://schemas.openxmlformats.org/officeDocument/2006/relationships/vmlDrawing" Target="../drawings/vmlDrawing10.v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oleObject" Target="../embeddings/oleObject42.bin" TargetMode="Internal" /><Relationship Id="rId3" Type="http://schemas.openxmlformats.org/officeDocument/2006/relationships/image" Target="../media/image44.wmf" /><Relationship Id="rId4" Type="http://schemas.openxmlformats.org/officeDocument/2006/relationships/oleObject" Target="../embeddings/oleObject43.bin" TargetMode="Internal" /><Relationship Id="rId5" Type="http://schemas.openxmlformats.org/officeDocument/2006/relationships/image" Target="../media/image45.wmf" /><Relationship Id="rId6" Type="http://schemas.openxmlformats.org/officeDocument/2006/relationships/vmlDrawing" Target="../drawings/vmlDrawing11.v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50.wmf" /><Relationship Id="rId11" Type="http://schemas.openxmlformats.org/officeDocument/2006/relationships/oleObject" Target="../embeddings/oleObject48.bin" TargetMode="Internal" /><Relationship Id="rId12" Type="http://schemas.openxmlformats.org/officeDocument/2006/relationships/image" Target="../media/image51.wmf" /><Relationship Id="rId13" Type="http://schemas.openxmlformats.org/officeDocument/2006/relationships/oleObject" Target="../embeddings/oleObject49.bin" TargetMode="Internal" /><Relationship Id="rId14" Type="http://schemas.openxmlformats.org/officeDocument/2006/relationships/image" Target="../media/image52.wmf" /><Relationship Id="rId15" Type="http://schemas.openxmlformats.org/officeDocument/2006/relationships/vmlDrawing" Target="../drawings/vmlDrawing12.vml" /><Relationship Id="rId2" Type="http://schemas.openxmlformats.org/officeDocument/2006/relationships/oleObject" Target="../embeddings/oleObject44.bin" TargetMode="Internal" /><Relationship Id="rId3" Type="http://schemas.openxmlformats.org/officeDocument/2006/relationships/image" Target="../media/image46.wmf" /><Relationship Id="rId4" Type="http://schemas.openxmlformats.org/officeDocument/2006/relationships/image" Target="../media/image47.jpeg" /><Relationship Id="rId5" Type="http://schemas.openxmlformats.org/officeDocument/2006/relationships/oleObject" Target="../embeddings/oleObject45.bin" TargetMode="Internal" /><Relationship Id="rId6" Type="http://schemas.openxmlformats.org/officeDocument/2006/relationships/image" Target="../media/image48.wmf" /><Relationship Id="rId7" Type="http://schemas.openxmlformats.org/officeDocument/2006/relationships/oleObject" Target="../embeddings/oleObject46.bin" TargetMode="Internal" /><Relationship Id="rId8" Type="http://schemas.openxmlformats.org/officeDocument/2006/relationships/image" Target="../media/image49.wmf" /><Relationship Id="rId9" Type="http://schemas.openxmlformats.org/officeDocument/2006/relationships/oleObject" Target="../embeddings/oleObject47.bin" TargetMode="Interna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oleObject" Target="../embeddings/oleObject50.bin" TargetMode="Internal" /><Relationship Id="rId3" Type="http://schemas.openxmlformats.org/officeDocument/2006/relationships/image" Target="../media/image53.wmf" /><Relationship Id="rId4" Type="http://schemas.openxmlformats.org/officeDocument/2006/relationships/tags" Target="../tags/tag6.xml" /><Relationship Id="rId5" Type="http://schemas.openxmlformats.org/officeDocument/2006/relationships/vmlDrawing" Target="../drawings/vmlDrawing13.v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4.png" /><Relationship Id="rId3" Type="http://schemas.openxmlformats.org/officeDocument/2006/relationships/tags" Target="../tags/tag7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5.png" /><Relationship Id="rId3" Type="http://schemas.openxmlformats.org/officeDocument/2006/relationships/tags" Target="../tags/tag8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6.png" /><Relationship Id="rId3" Type="http://schemas.openxmlformats.org/officeDocument/2006/relationships/tags" Target="../tags/tag9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16116015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矩形 16"/>
          <p:cNvSpPr/>
          <p:nvPr/>
        </p:nvSpPr>
        <p:spPr>
          <a:xfrm>
            <a:off x="0" y="2060848"/>
            <a:ext cx="9144000" cy="172819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50800" dist="38100" dir="5400000" algn="t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tx2"/>
              </a:solidFill>
            </a:endParaRPr>
          </a:p>
        </p:txBody>
      </p:sp>
      <p:sp>
        <p:nvSpPr>
          <p:cNvPr id="15" name="Oval 53"/>
          <p:cNvSpPr>
            <a:spLocks noChangeArrowheads="1"/>
          </p:cNvSpPr>
          <p:nvPr/>
        </p:nvSpPr>
        <p:spPr bwMode="auto">
          <a:xfrm>
            <a:off x="946772" y="356563"/>
            <a:ext cx="1584176" cy="1584176"/>
          </a:xfrm>
          <a:prstGeom prst="ellipse">
            <a:avLst/>
          </a:prstGeom>
          <a:gradFill>
            <a:gsLst>
              <a:gs pos="92000">
                <a:srgbClr val="FFFFFF"/>
              </a:gs>
              <a:gs pos="0">
                <a:schemeClr val="bg1">
                  <a:lumMod val="85000"/>
                </a:schemeClr>
              </a:gs>
            </a:gsLst>
            <a:lin ang="2400000" scaled="0"/>
          </a:gradFill>
          <a:ln w="50800">
            <a:gradFill flip="none" rotWithShape="1">
              <a:gsLst>
                <a:gs pos="0">
                  <a:srgbClr val="FFFFFF"/>
                </a:gs>
                <a:gs pos="100000">
                  <a:schemeClr val="bg1">
                    <a:lumMod val="75000"/>
                  </a:schemeClr>
                </a:gs>
              </a:gsLst>
              <a:lin ang="2700000" scaled="0"/>
            </a:gradFill>
          </a:ln>
          <a:effectLst>
            <a:outerShdw blurRad="330200" dist="152400" dir="4200000" sx="103000" sy="103000" algn="tl" rotWithShape="0">
              <a:prstClr val="black">
                <a:alpha val="36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 sz="2400">
              <a:solidFill>
                <a:schemeClr val="tx2"/>
              </a:solidFill>
              <a:latin typeface="微软雅黑" charset="-122"/>
              <a:ea typeface="微软雅黑"/>
            </a:endParaRPr>
          </a:p>
        </p:txBody>
      </p:sp>
      <p:sp>
        <p:nvSpPr>
          <p:cNvPr id="16" name="Text Box 58"/>
          <p:cNvSpPr txBox="1">
            <a:spLocks noChangeArrowheads="1"/>
          </p:cNvSpPr>
          <p:nvPr/>
        </p:nvSpPr>
        <p:spPr bwMode="auto">
          <a:xfrm>
            <a:off x="874764" y="794708"/>
            <a:ext cx="1728192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4000">
                <a:ln w="0"/>
                <a:solidFill>
                  <a:schemeClr val="tx2"/>
                </a:solidFill>
                <a:latin typeface="黑体" pitchFamily="49" charset="-122"/>
                <a:ea typeface="黑体" pitchFamily="49" charset="-122"/>
              </a:rPr>
              <a:t>第二章</a:t>
            </a:r>
            <a:endParaRPr lang="en-US" altLang="zh-CN" sz="4000">
              <a:solidFill>
                <a:schemeClr val="tx2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8" name="Text Box 2"/>
          <p:cNvSpPr txBox="1">
            <a:spLocks noChangeArrowheads="1"/>
          </p:cNvSpPr>
          <p:nvPr/>
        </p:nvSpPr>
        <p:spPr bwMode="auto">
          <a:xfrm>
            <a:off x="2530947" y="694925"/>
            <a:ext cx="5065389" cy="92333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5400">
                <a:latin typeface="黑体" pitchFamily="49" charset="-122"/>
                <a:ea typeface="黑体" pitchFamily="49" charset="-122"/>
              </a:rPr>
              <a:t>实数</a:t>
            </a:r>
            <a:endParaRPr lang="en-US" altLang="zh-CN" sz="5400"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9" name="Text Box 2"/>
          <p:cNvSpPr txBox="1">
            <a:spLocks noChangeArrowheads="1"/>
          </p:cNvSpPr>
          <p:nvPr/>
        </p:nvSpPr>
        <p:spPr bwMode="auto">
          <a:xfrm>
            <a:off x="0" y="2324778"/>
            <a:ext cx="9144000" cy="120032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72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估 算</a:t>
            </a:r>
            <a:endParaRPr lang="en-US" altLang="zh-CN" sz="7200" b="1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0" name="矩形 19"/>
          <p:cNvSpPr/>
          <p:nvPr/>
        </p:nvSpPr>
        <p:spPr>
          <a:xfrm>
            <a:off x="0" y="3789040"/>
            <a:ext cx="9144000" cy="72008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1922" name="AutoShape 2" descr="https://icweiliimg1.pstatp.com/weili/bl/462403497815179572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矩形 9"/>
          <p:cNvSpPr/>
          <p:nvPr/>
        </p:nvSpPr>
        <p:spPr>
          <a:xfrm>
            <a:off x="0" y="5877273"/>
            <a:ext cx="9144000" cy="48652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342900" lvl="0" indent="-342900" algn="ctr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endParaRPr lang="en-US" altLang="zh-CN" sz="2400" b="1" kern="0">
              <a:solidFill>
                <a:srgbClr val="000000"/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</p:cSld>
  <p:clrMapOvr>
    <a:masterClrMapping/>
  </p:clrMapOvr>
  <p:transition spd="slow"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 flipH="1">
            <a:off x="16" y="332656"/>
            <a:ext cx="1331626" cy="432048"/>
            <a:chOff x="11722065" y="1592296"/>
            <a:chExt cx="469932" cy="995269"/>
          </a:xfrm>
          <a:solidFill>
            <a:schemeClr val="accent1">
              <a:lumMod val="50000"/>
            </a:schemeClr>
          </a:solidFill>
        </p:grpSpPr>
        <p:sp>
          <p:nvSpPr>
            <p:cNvPr id="3" name="矩形 2"/>
            <p:cNvSpPr/>
            <p:nvPr/>
          </p:nvSpPr>
          <p:spPr>
            <a:xfrm>
              <a:off x="11896203" y="1592296"/>
              <a:ext cx="295794" cy="995269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509905" indent="-14541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021715" indent="-29337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533525" indent="-44132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045335" indent="-5892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18205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18440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254889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29127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" name="矩形 3"/>
            <p:cNvSpPr/>
            <p:nvPr/>
          </p:nvSpPr>
          <p:spPr>
            <a:xfrm>
              <a:off x="11722065" y="1592296"/>
              <a:ext cx="152470" cy="995269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509905" indent="-14541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021715" indent="-29337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533525" indent="-44132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045335" indent="-5892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18205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18440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254889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29127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468640" y="2327275"/>
            <a:ext cx="8229600" cy="45307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182245" indent="-182245" algn="l" defTabSz="728345" rtl="0" eaLnBrk="1" fontAlgn="base" latinLnBrk="0" hangingPunct="1">
              <a:lnSpc>
                <a:spcPct val="90000"/>
              </a:lnSpc>
              <a:spcBef>
                <a:spcPts val="795"/>
              </a:spcBef>
              <a:spcAft>
                <a:spcPct val="0"/>
              </a:spcAft>
              <a:buFont typeface="Arial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6100" indent="-182245" algn="l" defTabSz="728345" rtl="0" eaLnBrk="1" fontAlgn="base" latinLnBrk="0" hangingPunct="1">
              <a:lnSpc>
                <a:spcPct val="90000"/>
              </a:lnSpc>
              <a:spcBef>
                <a:spcPts val="400"/>
              </a:spcBef>
              <a:spcAft>
                <a:spcPct val="0"/>
              </a:spcAft>
              <a:buFont typeface="Arial" pitchFamily="34" charset="0"/>
              <a:buChar char="•"/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0590" indent="-182245" algn="l" defTabSz="728345" rtl="0" eaLnBrk="1" fontAlgn="base" latinLnBrk="0" hangingPunct="1">
              <a:lnSpc>
                <a:spcPct val="90000"/>
              </a:lnSpc>
              <a:spcBef>
                <a:spcPts val="400"/>
              </a:spcBef>
              <a:spcAft>
                <a:spcPct val="0"/>
              </a:spcAft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74445" indent="-182245" algn="l" defTabSz="728345" rtl="0" eaLnBrk="1" fontAlgn="base" latinLnBrk="0" hangingPunct="1">
              <a:lnSpc>
                <a:spcPct val="90000"/>
              </a:lnSpc>
              <a:spcBef>
                <a:spcPts val="400"/>
              </a:spcBef>
              <a:spcAft>
                <a:spcPct val="0"/>
              </a:spcAft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38300" indent="-182245" algn="l" defTabSz="728345" rtl="0" eaLnBrk="1" fontAlgn="base" latinLnBrk="0" hangingPunct="1">
              <a:lnSpc>
                <a:spcPct val="90000"/>
              </a:lnSpc>
              <a:spcBef>
                <a:spcPts val="400"/>
              </a:spcBef>
              <a:spcAft>
                <a:spcPct val="0"/>
              </a:spcAft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002790" indent="-182245" algn="l" defTabSz="728345" rtl="0" eaLnBrk="1" latinLnBrk="0" hangingPunct="1">
              <a:lnSpc>
                <a:spcPct val="90000"/>
              </a:lnSpc>
              <a:spcBef>
                <a:spcPts val="4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66645" indent="-182245" algn="l" defTabSz="728345" rtl="0" eaLnBrk="1" latinLnBrk="0" hangingPunct="1">
              <a:lnSpc>
                <a:spcPct val="90000"/>
              </a:lnSpc>
              <a:spcBef>
                <a:spcPts val="4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31135" indent="-182245" algn="l" defTabSz="728345" rtl="0" eaLnBrk="1" latinLnBrk="0" hangingPunct="1">
              <a:lnSpc>
                <a:spcPct val="90000"/>
              </a:lnSpc>
              <a:spcBef>
                <a:spcPts val="4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094990" indent="-182245" algn="l" defTabSz="728345" rtl="0" eaLnBrk="1" latinLnBrk="0" hangingPunct="1">
              <a:lnSpc>
                <a:spcPct val="90000"/>
              </a:lnSpc>
              <a:spcBef>
                <a:spcPts val="4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  <a:spcAft>
                <a:spcPct val="0"/>
              </a:spcAft>
            </a:pPr>
            <a:r>
              <a:rPr lang="en-US" altLang="zh-CN" sz="2800">
                <a:latin typeface="黑体" pitchFamily="49" charset="-122"/>
                <a:ea typeface="黑体" pitchFamily="49" charset="-122"/>
              </a:rPr>
              <a:t>1.</a:t>
            </a:r>
            <a:r>
              <a:rPr lang="zh-CN" altLang="en-US" sz="2800">
                <a:latin typeface="黑体" pitchFamily="49" charset="-122"/>
                <a:ea typeface="黑体" pitchFamily="49" charset="-122"/>
              </a:rPr>
              <a:t>能通过估算检验计算结果的合理性，能估计一个无理数的大致范围。</a:t>
            </a:r>
          </a:p>
          <a:p>
            <a:pPr fontAlgn="auto">
              <a:lnSpc>
                <a:spcPct val="150000"/>
              </a:lnSpc>
              <a:spcAft>
                <a:spcPct val="0"/>
              </a:spcAft>
            </a:pPr>
            <a:r>
              <a:rPr lang="en-US" altLang="zh-CN" sz="2800">
                <a:latin typeface="黑体" pitchFamily="49" charset="-122"/>
                <a:ea typeface="黑体" pitchFamily="49" charset="-122"/>
              </a:rPr>
              <a:t>2.</a:t>
            </a:r>
            <a:r>
              <a:rPr lang="zh-CN" altLang="en-US" sz="2800">
                <a:latin typeface="黑体" pitchFamily="49" charset="-122"/>
                <a:ea typeface="黑体" pitchFamily="49" charset="-122"/>
              </a:rPr>
              <a:t>能通过估算比较两个数的大小。</a:t>
            </a:r>
          </a:p>
          <a:p>
            <a:pPr fontAlgn="auto">
              <a:lnSpc>
                <a:spcPct val="150000"/>
              </a:lnSpc>
              <a:spcAft>
                <a:spcPct val="0"/>
              </a:spcAft>
            </a:pPr>
            <a:r>
              <a:rPr lang="en-US" altLang="zh-CN" sz="2800">
                <a:latin typeface="黑体" pitchFamily="49" charset="-122"/>
                <a:ea typeface="黑体" pitchFamily="49" charset="-122"/>
              </a:rPr>
              <a:t>3.</a:t>
            </a:r>
            <a:r>
              <a:rPr lang="zh-CN" altLang="en-US" sz="2800">
                <a:latin typeface="黑体" pitchFamily="49" charset="-122"/>
                <a:ea typeface="黑体" pitchFamily="49" charset="-122"/>
              </a:rPr>
              <a:t>能够运用估算解决生活中的实际问题。</a:t>
            </a:r>
          </a:p>
          <a:p>
            <a:pPr fontAlgn="auto">
              <a:lnSpc>
                <a:spcPct val="150000"/>
              </a:lnSpc>
              <a:spcAft>
                <a:spcPct val="0"/>
              </a:spcAft>
            </a:pPr>
            <a:endParaRPr lang="en-US" altLang="zh-CN" sz="2800"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468640" y="902042"/>
            <a:ext cx="8229600" cy="11398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defTabSz="728345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3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fontAlgn="auto">
              <a:spcAft>
                <a:spcPct val="0"/>
              </a:spcAft>
            </a:pPr>
            <a:r>
              <a:rPr lang="zh-CN" altLang="en-US">
                <a:latin typeface="黑体" pitchFamily="49" charset="-122"/>
                <a:ea typeface="黑体" pitchFamily="49" charset="-122"/>
              </a:rPr>
              <a:t>学习目标</a:t>
            </a:r>
          </a:p>
        </p:txBody>
      </p:sp>
    </p:spTree>
  </p:cSld>
  <p:clrMapOvr>
    <a:masterClrMapping/>
  </p:clrMapOvr>
  <p:transition spd="slow"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3554" name="Group 2"/>
          <p:cNvGraphicFramePr>
            <a:graphicFrameLocks noGrp="1"/>
          </p:cNvGraphicFramePr>
          <p:nvPr/>
        </p:nvGraphicFramePr>
        <p:xfrm>
          <a:off x="143001" y="1340768"/>
          <a:ext cx="8892480" cy="5256584"/>
        </p:xfrm>
        <a:graphic>
          <a:graphicData uri="http://schemas.openxmlformats.org/drawingml/2006/table">
            <a:tbl>
              <a:tblPr/>
              <a:tblGrid>
                <a:gridCol w="626086"/>
                <a:gridCol w="624365"/>
                <a:gridCol w="3935395"/>
                <a:gridCol w="3706634"/>
              </a:tblGrid>
              <a:tr h="517525">
                <a:tc gridSpan="2"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zh-CN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itchFamily="49" charset="-122"/>
                          <a:ea typeface="黑体" pitchFamily="49" charset="-122"/>
                          <a:cs typeface="Times New Roman" panose="02020603050405020304" pitchFamily="18" charset="0"/>
                        </a:rPr>
                        <a:t>平方根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zh-CN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itchFamily="49" charset="-122"/>
                          <a:ea typeface="黑体" pitchFamily="49" charset="-122"/>
                          <a:cs typeface="Times New Roman" panose="02020603050405020304" pitchFamily="18" charset="0"/>
                        </a:rPr>
                        <a:t>立方根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82476">
                <a:tc gridSpan="2"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zh-CN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itchFamily="49" charset="-122"/>
                          <a:ea typeface="黑体" pitchFamily="49" charset="-122"/>
                          <a:cs typeface="Times New Roman" panose="02020603050405020304" pitchFamily="18" charset="0"/>
                        </a:rPr>
                        <a:t>定义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20080">
                <a:tc rowSpan="3"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zh-CN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itchFamily="49" charset="-122"/>
                          <a:ea typeface="黑体" pitchFamily="49" charset="-122"/>
                          <a:cs typeface="Times New Roman" panose="02020603050405020304" pitchFamily="18" charset="0"/>
                        </a:rPr>
                        <a:t>性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黑体" pitchFamily="49" charset="-122"/>
                        <a:ea typeface="黑体" pitchFamily="49" charset="-122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黑体" pitchFamily="49" charset="-122"/>
                        <a:ea typeface="黑体" pitchFamily="49" charset="-122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zh-CN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itchFamily="49" charset="-122"/>
                          <a:ea typeface="黑体" pitchFamily="49" charset="-122"/>
                          <a:cs typeface="Times New Roman" panose="02020603050405020304" pitchFamily="18" charset="0"/>
                        </a:rPr>
                        <a:t>质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zh-CN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itchFamily="49" charset="-122"/>
                          <a:ea typeface="黑体" pitchFamily="49" charset="-122"/>
                          <a:cs typeface="Times New Roman" panose="02020603050405020304" pitchFamily="18" charset="0"/>
                        </a:rPr>
                        <a:t>正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zh-CN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itchFamily="49" charset="-122"/>
                          <a:ea typeface="黑体" pitchFamily="49" charset="-122"/>
                          <a:cs typeface="Times New Roman" panose="02020603050405020304" pitchFamily="18" charset="0"/>
                        </a:rPr>
                        <a:t>数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056"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zh-CN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itchFamily="49" charset="-122"/>
                          <a:ea typeface="黑体" pitchFamily="49" charset="-122"/>
                          <a:cs typeface="Times New Roman" panose="02020603050405020304" pitchFamily="18" charset="0"/>
                        </a:rPr>
                        <a:t>0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8072"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zh-CN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itchFamily="49" charset="-122"/>
                          <a:ea typeface="黑体" pitchFamily="49" charset="-122"/>
                          <a:cs typeface="Times New Roman" panose="02020603050405020304" pitchFamily="18" charset="0"/>
                        </a:rPr>
                        <a:t>负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zh-CN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itchFamily="49" charset="-122"/>
                          <a:ea typeface="黑体" pitchFamily="49" charset="-122"/>
                          <a:cs typeface="Times New Roman" panose="02020603050405020304" pitchFamily="18" charset="0"/>
                        </a:rPr>
                        <a:t>数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41876">
                <a:tc gridSpan="2"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zh-CN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itchFamily="49" charset="-122"/>
                          <a:ea typeface="黑体" pitchFamily="49" charset="-122"/>
                          <a:cs typeface="Times New Roman" panose="02020603050405020304" pitchFamily="18" charset="0"/>
                        </a:rPr>
                        <a:t>开方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64096">
                <a:tc gridSpan="2"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zh-CN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黑体" pitchFamily="49" charset="-122"/>
                          <a:ea typeface="黑体" pitchFamily="49" charset="-122"/>
                          <a:cs typeface="Times New Roman" panose="02020603050405020304" pitchFamily="18" charset="0"/>
                        </a:rPr>
                        <a:t>表示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bevel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3590" name="Text Box 38"/>
          <p:cNvSpPr txBox="1">
            <a:spLocks noChangeArrowheads="1"/>
          </p:cNvSpPr>
          <p:nvPr/>
        </p:nvSpPr>
        <p:spPr bwMode="auto">
          <a:xfrm>
            <a:off x="1504380" y="1844824"/>
            <a:ext cx="3535164" cy="95410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>
                <a:latin typeface="黑体" pitchFamily="49" charset="-122"/>
                <a:ea typeface="黑体" pitchFamily="49" charset="-122"/>
              </a:rPr>
              <a:t>若</a:t>
            </a:r>
            <a:r>
              <a:rPr lang="en-US" altLang="zh-CN" sz="2800" b="1">
                <a:latin typeface="黑体" pitchFamily="49" charset="-122"/>
                <a:ea typeface="黑体" pitchFamily="49" charset="-122"/>
              </a:rPr>
              <a:t>x</a:t>
            </a:r>
            <a:r>
              <a:rPr lang="en-US" altLang="zh-CN" sz="2800" b="1" baseline="30000">
                <a:latin typeface="黑体" pitchFamily="49" charset="-122"/>
                <a:ea typeface="黑体" pitchFamily="49" charset="-122"/>
              </a:rPr>
              <a:t>2</a:t>
            </a:r>
            <a:r>
              <a:rPr lang="en-US" altLang="zh-CN" sz="2800" b="1">
                <a:latin typeface="黑体" pitchFamily="49" charset="-122"/>
                <a:ea typeface="黑体" pitchFamily="49" charset="-122"/>
              </a:rPr>
              <a:t>=</a:t>
            </a:r>
            <a:r>
              <a:rPr lang="zh-CN" altLang="zh-CN" sz="2800" b="1">
                <a:latin typeface="黑体" pitchFamily="49" charset="-122"/>
                <a:ea typeface="黑体" pitchFamily="49" charset="-122"/>
              </a:rPr>
              <a:t>a</a:t>
            </a:r>
            <a:r>
              <a:rPr lang="en-US" altLang="zh-CN" sz="2800" b="1">
                <a:latin typeface="黑体" pitchFamily="49" charset="-122"/>
                <a:ea typeface="黑体" pitchFamily="49" charset="-122"/>
              </a:rPr>
              <a:t>(a≥0)</a:t>
            </a:r>
            <a:r>
              <a:rPr lang="zh-CN" altLang="zh-CN" sz="2800" b="1">
                <a:latin typeface="黑体" pitchFamily="49" charset="-122"/>
                <a:ea typeface="黑体" pitchFamily="49" charset="-122"/>
              </a:rPr>
              <a:t>，那么</a:t>
            </a:r>
            <a:r>
              <a:rPr lang="en-US" altLang="zh-CN" sz="2800" b="1">
                <a:latin typeface="黑体" pitchFamily="49" charset="-122"/>
                <a:ea typeface="黑体" pitchFamily="49" charset="-122"/>
              </a:rPr>
              <a:t>x</a:t>
            </a:r>
            <a:r>
              <a:rPr lang="zh-CN" altLang="zh-CN" sz="2800" b="1">
                <a:latin typeface="黑体" pitchFamily="49" charset="-122"/>
                <a:ea typeface="黑体" pitchFamily="49" charset="-122"/>
              </a:rPr>
              <a:t>就叫a的平方根。 </a:t>
            </a:r>
          </a:p>
        </p:txBody>
      </p:sp>
      <p:sp>
        <p:nvSpPr>
          <p:cNvPr id="23591" name="Text Box 39"/>
          <p:cNvSpPr txBox="1">
            <a:spLocks noChangeArrowheads="1"/>
          </p:cNvSpPr>
          <p:nvPr/>
        </p:nvSpPr>
        <p:spPr bwMode="auto">
          <a:xfrm>
            <a:off x="5405562" y="1844824"/>
            <a:ext cx="3738438" cy="95410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>
                <a:latin typeface="黑体" pitchFamily="49" charset="-122"/>
                <a:ea typeface="黑体" pitchFamily="49" charset="-122"/>
              </a:rPr>
              <a:t>若</a:t>
            </a:r>
            <a:r>
              <a:rPr lang="en-US" altLang="zh-CN" sz="2800" b="1">
                <a:latin typeface="黑体" pitchFamily="49" charset="-122"/>
                <a:ea typeface="黑体" pitchFamily="49" charset="-122"/>
              </a:rPr>
              <a:t>x</a:t>
            </a:r>
            <a:r>
              <a:rPr lang="en-US" altLang="zh-CN" sz="2800" b="1" baseline="30000">
                <a:latin typeface="黑体" pitchFamily="49" charset="-122"/>
                <a:ea typeface="黑体" pitchFamily="49" charset="-122"/>
              </a:rPr>
              <a:t>2</a:t>
            </a:r>
            <a:r>
              <a:rPr lang="en-US" altLang="zh-CN" sz="2800" b="1">
                <a:latin typeface="黑体" pitchFamily="49" charset="-122"/>
                <a:ea typeface="黑体" pitchFamily="49" charset="-122"/>
              </a:rPr>
              <a:t>=a(a</a:t>
            </a:r>
            <a:r>
              <a:rPr lang="zh-CN" altLang="en-US" sz="2800" b="1">
                <a:latin typeface="黑体" pitchFamily="49" charset="-122"/>
                <a:ea typeface="黑体" pitchFamily="49" charset="-122"/>
              </a:rPr>
              <a:t>为任何数</a:t>
            </a:r>
            <a:r>
              <a:rPr lang="en-US" altLang="zh-CN" sz="2800" b="1">
                <a:latin typeface="黑体" pitchFamily="49" charset="-122"/>
                <a:ea typeface="黑体" pitchFamily="49" charset="-122"/>
              </a:rPr>
              <a:t>)</a:t>
            </a:r>
            <a:r>
              <a:rPr lang="zh-CN" altLang="en-US" sz="2800" b="1">
                <a:latin typeface="黑体" pitchFamily="49" charset="-122"/>
                <a:ea typeface="黑体" pitchFamily="49" charset="-122"/>
              </a:rPr>
              <a:t>，</a:t>
            </a:r>
            <a:r>
              <a:rPr lang="zh-CN" altLang="zh-CN" sz="2800" b="1">
                <a:latin typeface="黑体" pitchFamily="49" charset="-122"/>
                <a:ea typeface="黑体" pitchFamily="49" charset="-122"/>
              </a:rPr>
              <a:t>那么</a:t>
            </a:r>
            <a:r>
              <a:rPr lang="en-US" altLang="zh-CN" sz="2800" b="1">
                <a:latin typeface="黑体" pitchFamily="49" charset="-122"/>
                <a:ea typeface="黑体" pitchFamily="49" charset="-122"/>
              </a:rPr>
              <a:t>x</a:t>
            </a:r>
            <a:r>
              <a:rPr lang="zh-CN" altLang="zh-CN" sz="2800" b="1">
                <a:latin typeface="黑体" pitchFamily="49" charset="-122"/>
                <a:ea typeface="黑体" pitchFamily="49" charset="-122"/>
              </a:rPr>
              <a:t>就叫a的立方根。 </a:t>
            </a:r>
          </a:p>
        </p:txBody>
      </p:sp>
      <p:sp>
        <p:nvSpPr>
          <p:cNvPr id="23592" name="Text Box 40"/>
          <p:cNvSpPr txBox="1">
            <a:spLocks noChangeArrowheads="1"/>
          </p:cNvSpPr>
          <p:nvPr/>
        </p:nvSpPr>
        <p:spPr bwMode="auto">
          <a:xfrm>
            <a:off x="1475656" y="2916694"/>
            <a:ext cx="4052713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zh-CN" sz="2400" b="1">
                <a:latin typeface="黑体" pitchFamily="49" charset="-122"/>
                <a:ea typeface="黑体" pitchFamily="49" charset="-122"/>
              </a:rPr>
              <a:t>有两个平方根，互为相反数 </a:t>
            </a:r>
          </a:p>
        </p:txBody>
      </p:sp>
      <p:sp>
        <p:nvSpPr>
          <p:cNvPr id="23593" name="Text Box 41"/>
          <p:cNvSpPr txBox="1">
            <a:spLocks noChangeArrowheads="1"/>
          </p:cNvSpPr>
          <p:nvPr/>
        </p:nvSpPr>
        <p:spPr bwMode="auto">
          <a:xfrm>
            <a:off x="1738436" y="3543399"/>
            <a:ext cx="2977580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zh-CN" sz="2400" b="1">
                <a:latin typeface="黑体" pitchFamily="49" charset="-122"/>
                <a:ea typeface="黑体" pitchFamily="49" charset="-122"/>
              </a:rPr>
              <a:t>有一个平方根，是0 </a:t>
            </a:r>
          </a:p>
        </p:txBody>
      </p:sp>
      <p:sp>
        <p:nvSpPr>
          <p:cNvPr id="23594" name="Text Box 42"/>
          <p:cNvSpPr txBox="1">
            <a:spLocks noChangeArrowheads="1"/>
          </p:cNvSpPr>
          <p:nvPr/>
        </p:nvSpPr>
        <p:spPr bwMode="auto">
          <a:xfrm>
            <a:off x="2195736" y="4221088"/>
            <a:ext cx="2001479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zh-CN" sz="2400" b="1">
                <a:latin typeface="黑体" pitchFamily="49" charset="-122"/>
                <a:ea typeface="黑体" pitchFamily="49" charset="-122"/>
              </a:rPr>
              <a:t>没有平方根 </a:t>
            </a:r>
          </a:p>
        </p:txBody>
      </p:sp>
      <p:sp>
        <p:nvSpPr>
          <p:cNvPr id="23595" name="Text Box 43"/>
          <p:cNvSpPr txBox="1">
            <a:spLocks noChangeArrowheads="1"/>
          </p:cNvSpPr>
          <p:nvPr/>
        </p:nvSpPr>
        <p:spPr bwMode="auto">
          <a:xfrm>
            <a:off x="1367136" y="4869160"/>
            <a:ext cx="3816350" cy="83099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zh-CN" sz="2400" b="1">
                <a:latin typeface="黑体" pitchFamily="49" charset="-122"/>
                <a:ea typeface="黑体" pitchFamily="49" charset="-122"/>
              </a:rPr>
              <a:t>求一个数的平方根的运算叫开平方；</a:t>
            </a:r>
          </a:p>
        </p:txBody>
      </p:sp>
      <p:sp>
        <p:nvSpPr>
          <p:cNvPr id="17452" name="Rectangle 44"/>
          <p:cNvSpPr>
            <a:spLocks noChangeArrowheads="1"/>
          </p:cNvSpPr>
          <p:nvPr/>
        </p:nvSpPr>
        <p:spPr bwMode="auto">
          <a:xfrm>
            <a:off x="-108520" y="2714417"/>
            <a:ext cx="184731" cy="40011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endParaRPr lang="zh-CN" altLang="en-US" sz="2000" b="1">
              <a:latin typeface="黑体" pitchFamily="49" charset="-122"/>
              <a:ea typeface="黑体" pitchFamily="49" charset="-122"/>
            </a:endParaRPr>
          </a:p>
        </p:txBody>
      </p:sp>
      <p:grpSp>
        <p:nvGrpSpPr>
          <p:cNvPr id="2" name="Group 45"/>
          <p:cNvGrpSpPr/>
          <p:nvPr/>
        </p:nvGrpSpPr>
        <p:grpSpPr>
          <a:xfrm>
            <a:off x="1547664" y="5766147"/>
            <a:ext cx="3282951" cy="830261"/>
            <a:chOff x="0" y="-70"/>
            <a:chExt cx="2068" cy="523"/>
          </a:xfrm>
        </p:grpSpPr>
        <p:sp>
          <p:nvSpPr>
            <p:cNvPr id="17463" name="Text Box 46"/>
            <p:cNvSpPr txBox="1">
              <a:spLocks noChangeArrowheads="1"/>
            </p:cNvSpPr>
            <p:nvPr/>
          </p:nvSpPr>
          <p:spPr bwMode="auto">
            <a:xfrm>
              <a:off x="0" y="-70"/>
              <a:ext cx="2068" cy="523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509905" indent="-14541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1021715" indent="-29337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533525" indent="-44132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2045335" indent="-5892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1820545" algn="l" defTabSz="728345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184400" algn="l" defTabSz="728345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2548890" algn="l" defTabSz="728345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2912745" algn="l" defTabSz="728345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r>
                <a:rPr lang="zh-CN" altLang="zh-CN" sz="2400" b="1">
                  <a:latin typeface="黑体" pitchFamily="49" charset="-122"/>
                  <a:ea typeface="黑体" pitchFamily="49" charset="-122"/>
                </a:rPr>
                <a:t>    </a:t>
              </a:r>
              <a:r>
                <a:rPr lang="zh-CN" altLang="en-US" sz="2400" b="1">
                  <a:latin typeface="黑体" pitchFamily="49" charset="-122"/>
                  <a:ea typeface="黑体" pitchFamily="49" charset="-122"/>
                </a:rPr>
                <a:t>，</a:t>
              </a:r>
              <a:r>
                <a:rPr lang="zh-CN" altLang="zh-CN" sz="2400" b="1">
                  <a:latin typeface="黑体" pitchFamily="49" charset="-122"/>
                  <a:ea typeface="黑体" pitchFamily="49" charset="-122"/>
                </a:rPr>
                <a:t>a 是被开方数，</a:t>
              </a:r>
            </a:p>
            <a:p>
              <a:pPr eaLnBrk="1" hangingPunct="1"/>
              <a:r>
                <a:rPr lang="zh-CN" altLang="zh-CN" sz="2400" b="1">
                  <a:latin typeface="黑体" pitchFamily="49" charset="-122"/>
                  <a:ea typeface="黑体" pitchFamily="49" charset="-122"/>
                </a:rPr>
                <a:t>2是根指数（省略） </a:t>
              </a:r>
            </a:p>
          </p:txBody>
        </p:sp>
        <p:graphicFrame>
          <p:nvGraphicFramePr>
            <p:cNvPr id="17464" name="Object 47"/>
            <p:cNvGraphicFramePr>
              <a:graphicFrameLocks noChangeAspect="1"/>
            </p:cNvGraphicFramePr>
            <p:nvPr/>
          </p:nvGraphicFramePr>
          <p:xfrm>
            <a:off x="71" y="-45"/>
            <a:ext cx="337" cy="219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38" r:id="rId2" imgW="534988" imgH="347662" progId="Equations">
                    <p:embed/>
                  </p:oleObj>
                </mc:Choice>
                <mc:Fallback>
                  <p:oleObj r:id="rId2" imgW="534988" imgH="347662" progId="Equations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3"/>
                        <a:stretch>
                          <a:fillRect/>
                        </a:stretch>
                      </p:blipFill>
                      <p:spPr>
                        <a:xfrm>
                          <a:off x="71" y="-45"/>
                          <a:ext cx="337" cy="219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23600" name="Text Box 48"/>
          <p:cNvSpPr txBox="1">
            <a:spLocks noChangeArrowheads="1"/>
          </p:cNvSpPr>
          <p:nvPr/>
        </p:nvSpPr>
        <p:spPr bwMode="auto">
          <a:xfrm>
            <a:off x="5364089" y="4902259"/>
            <a:ext cx="3456384" cy="83099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zh-CN" sz="2400" b="1">
                <a:latin typeface="黑体" pitchFamily="49" charset="-122"/>
                <a:ea typeface="黑体" pitchFamily="49" charset="-122"/>
              </a:rPr>
              <a:t>求一个数的立方根的运算叫开立方；</a:t>
            </a:r>
          </a:p>
        </p:txBody>
      </p:sp>
      <p:sp>
        <p:nvSpPr>
          <p:cNvPr id="23601" name="Text Box 49"/>
          <p:cNvSpPr txBox="1">
            <a:spLocks noChangeArrowheads="1"/>
          </p:cNvSpPr>
          <p:nvPr/>
        </p:nvSpPr>
        <p:spPr bwMode="auto">
          <a:xfrm>
            <a:off x="5414509" y="4263479"/>
            <a:ext cx="3743332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zh-CN" sz="2400" b="1">
                <a:latin typeface="黑体" pitchFamily="49" charset="-122"/>
                <a:ea typeface="黑体" pitchFamily="49" charset="-122"/>
              </a:rPr>
              <a:t>有一个立方根，也是负数 </a:t>
            </a:r>
          </a:p>
        </p:txBody>
      </p:sp>
      <p:sp>
        <p:nvSpPr>
          <p:cNvPr id="23602" name="Text Box 50"/>
          <p:cNvSpPr txBox="1">
            <a:spLocks noChangeArrowheads="1"/>
          </p:cNvSpPr>
          <p:nvPr/>
        </p:nvSpPr>
        <p:spPr bwMode="auto">
          <a:xfrm>
            <a:off x="5554860" y="3573016"/>
            <a:ext cx="2970685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zh-CN" sz="2400" b="1">
                <a:latin typeface="黑体" pitchFamily="49" charset="-122"/>
                <a:ea typeface="黑体" pitchFamily="49" charset="-122"/>
              </a:rPr>
              <a:t>有一个立方根，是0 </a:t>
            </a:r>
          </a:p>
        </p:txBody>
      </p:sp>
      <p:sp>
        <p:nvSpPr>
          <p:cNvPr id="23603" name="Text Box 51"/>
          <p:cNvSpPr txBox="1">
            <a:spLocks noChangeArrowheads="1"/>
          </p:cNvSpPr>
          <p:nvPr/>
        </p:nvSpPr>
        <p:spPr bwMode="auto">
          <a:xfrm>
            <a:off x="5364088" y="2916694"/>
            <a:ext cx="3743332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zh-CN" sz="2400" b="1">
                <a:latin typeface="黑体" pitchFamily="49" charset="-122"/>
                <a:ea typeface="黑体" pitchFamily="49" charset="-122"/>
              </a:rPr>
              <a:t>有一个立方根，也是正数 </a:t>
            </a:r>
          </a:p>
        </p:txBody>
      </p:sp>
      <p:sp>
        <p:nvSpPr>
          <p:cNvPr id="17458" name="Rectangle 52"/>
          <p:cNvSpPr>
            <a:spLocks noChangeArrowheads="1"/>
          </p:cNvSpPr>
          <p:nvPr/>
        </p:nvSpPr>
        <p:spPr bwMode="auto">
          <a:xfrm>
            <a:off x="-108520" y="2714417"/>
            <a:ext cx="184731" cy="40011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endParaRPr lang="zh-CN" altLang="en-US" sz="2000" b="1">
              <a:latin typeface="黑体" pitchFamily="49" charset="-122"/>
              <a:ea typeface="黑体" pitchFamily="49" charset="-122"/>
            </a:endParaRPr>
          </a:p>
        </p:txBody>
      </p:sp>
      <p:grpSp>
        <p:nvGrpSpPr>
          <p:cNvPr id="3" name="Group 53"/>
          <p:cNvGrpSpPr/>
          <p:nvPr/>
        </p:nvGrpSpPr>
        <p:grpSpPr>
          <a:xfrm>
            <a:off x="5483349" y="5804741"/>
            <a:ext cx="3409950" cy="830263"/>
            <a:chOff x="91" y="-21"/>
            <a:chExt cx="2148" cy="523"/>
          </a:xfrm>
        </p:grpSpPr>
        <p:sp>
          <p:nvSpPr>
            <p:cNvPr id="17461" name="Text Box 54"/>
            <p:cNvSpPr txBox="1">
              <a:spLocks noChangeArrowheads="1"/>
            </p:cNvSpPr>
            <p:nvPr/>
          </p:nvSpPr>
          <p:spPr bwMode="auto">
            <a:xfrm>
              <a:off x="91" y="-21"/>
              <a:ext cx="2148" cy="523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509905" indent="-14541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1021715" indent="-29337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533525" indent="-44132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2045335" indent="-5892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1820545" algn="l" defTabSz="728345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184400" algn="l" defTabSz="728345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2548890" algn="l" defTabSz="728345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2912745" algn="l" defTabSz="728345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r>
                <a:rPr lang="zh-CN" altLang="zh-CN" sz="2400" b="1">
                  <a:latin typeface="黑体" pitchFamily="49" charset="-122"/>
                  <a:ea typeface="黑体" pitchFamily="49" charset="-122"/>
                </a:rPr>
                <a:t>   ，a 是被开方数，</a:t>
              </a:r>
            </a:p>
            <a:p>
              <a:pPr eaLnBrk="1" hangingPunct="1"/>
              <a:r>
                <a:rPr lang="zh-CN" altLang="zh-CN" sz="2400" b="1">
                  <a:latin typeface="黑体" pitchFamily="49" charset="-122"/>
                  <a:ea typeface="黑体" pitchFamily="49" charset="-122"/>
                </a:rPr>
                <a:t>3是根指数（不能省略） </a:t>
              </a:r>
            </a:p>
          </p:txBody>
        </p:sp>
        <p:graphicFrame>
          <p:nvGraphicFramePr>
            <p:cNvPr id="17462" name="Object 55"/>
            <p:cNvGraphicFramePr>
              <a:graphicFrameLocks noChangeAspect="1"/>
            </p:cNvGraphicFramePr>
            <p:nvPr/>
          </p:nvGraphicFramePr>
          <p:xfrm>
            <a:off x="196" y="-11"/>
            <a:ext cx="273" cy="262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39" r:id="rId4" imgW="433388" imgH="415925" progId="Equations">
                    <p:embed/>
                  </p:oleObj>
                </mc:Choice>
                <mc:Fallback>
                  <p:oleObj r:id="rId4" imgW="433388" imgH="415925" progId="Equations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5"/>
                        <a:stretch>
                          <a:fillRect/>
                        </a:stretch>
                      </p:blipFill>
                      <p:spPr>
                        <a:xfrm>
                          <a:off x="196" y="-11"/>
                          <a:ext cx="273" cy="262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</p:grpSp>
      <p:grpSp>
        <p:nvGrpSpPr>
          <p:cNvPr id="22" name="组合 21"/>
          <p:cNvGrpSpPr/>
          <p:nvPr/>
        </p:nvGrpSpPr>
        <p:grpSpPr>
          <a:xfrm flipH="1">
            <a:off x="16" y="332656"/>
            <a:ext cx="1331626" cy="432048"/>
            <a:chOff x="11722065" y="1592296"/>
            <a:chExt cx="469932" cy="995269"/>
          </a:xfrm>
          <a:solidFill>
            <a:schemeClr val="accent1">
              <a:lumMod val="50000"/>
            </a:schemeClr>
          </a:solidFill>
        </p:grpSpPr>
        <p:sp>
          <p:nvSpPr>
            <p:cNvPr id="23" name="矩形 22"/>
            <p:cNvSpPr/>
            <p:nvPr/>
          </p:nvSpPr>
          <p:spPr>
            <a:xfrm>
              <a:off x="11896203" y="1592296"/>
              <a:ext cx="295794" cy="995269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509905" indent="-14541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021715" indent="-29337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533525" indent="-44132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045335" indent="-5892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18205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18440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254889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29127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矩形 23"/>
            <p:cNvSpPr/>
            <p:nvPr/>
          </p:nvSpPr>
          <p:spPr>
            <a:xfrm>
              <a:off x="11722065" y="1592296"/>
              <a:ext cx="152470" cy="995269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509905" indent="-14541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021715" indent="-29337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533525" indent="-44132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045335" indent="-5892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18205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18440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254889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29127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8" name="矩形 27"/>
          <p:cNvSpPr/>
          <p:nvPr/>
        </p:nvSpPr>
        <p:spPr>
          <a:xfrm>
            <a:off x="5747" y="620688"/>
            <a:ext cx="2716128" cy="7386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lvl="1">
              <a:lnSpc>
                <a:spcPct val="150000"/>
              </a:lnSpc>
            </a:pPr>
            <a:r>
              <a:rPr lang="zh-CN" altLang="en-US" sz="2800" b="1">
                <a:solidFill>
                  <a:srgbClr val="000000"/>
                </a:solidFill>
                <a:latin typeface="黑体" pitchFamily="49" charset="-122"/>
                <a:ea typeface="黑体" pitchFamily="49" charset="-122"/>
                <a:sym typeface="宋体" pitchFamily="2" charset="-122"/>
              </a:rPr>
              <a:t>一、知识回顾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1000"/>
                                        <p:tgtEl>
                                          <p:spTgt spid="235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35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dur="1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1000"/>
                                        <p:tgtEl>
                                          <p:spTgt spid="235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9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36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3" presetClass="entr" presetSubtype="16" dur="10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7" dur="1000"/>
                                        <p:tgtEl>
                                          <p:spTgt spid="235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8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23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3" presetClass="entr" presetSubtype="16" dur="10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7" dur="1000"/>
                                        <p:tgtEl>
                                          <p:spTgt spid="235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236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3" presetClass="entr" presetSubtype="16" dur="10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7" dur="1000"/>
                                        <p:tgtEl>
                                          <p:spTgt spid="235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236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3" presetClass="entr" presetSubtype="16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90" grpId="0"/>
      <p:bldP spid="23591" grpId="1"/>
      <p:bldP spid="23592" grpId="2"/>
      <p:bldP spid="23593" grpId="3"/>
      <p:bldP spid="23594" grpId="4"/>
      <p:bldP spid="23595" grpId="5"/>
      <p:bldP spid="23600" grpId="6"/>
      <p:bldP spid="23601" grpId="7"/>
      <p:bldP spid="23602" grpId="8"/>
      <p:bldP spid="23603" grpId="9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2" name="文本框 5121"/>
          <p:cNvSpPr txBox="1">
            <a:spLocks noChangeArrowheads="1"/>
          </p:cNvSpPr>
          <p:nvPr/>
        </p:nvSpPr>
        <p:spPr bwMode="auto">
          <a:xfrm>
            <a:off x="251520" y="1556792"/>
            <a:ext cx="8496944" cy="181588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>
                <a:latin typeface="黑体" pitchFamily="49" charset="-122"/>
                <a:ea typeface="黑体" pitchFamily="49" charset="-122"/>
              </a:rPr>
              <a:t>   某地开辟了一块长方形荒地，新建一个以环保为主题的公园。已知这块荒地的长是宽的</a:t>
            </a:r>
            <a:r>
              <a:rPr lang="en-US" altLang="zh-CN" sz="2800" b="1">
                <a:latin typeface="黑体" pitchFamily="49" charset="-122"/>
                <a:ea typeface="黑体" pitchFamily="49" charset="-122"/>
              </a:rPr>
              <a:t>2</a:t>
            </a:r>
            <a:r>
              <a:rPr lang="zh-CN" altLang="en-US" sz="2800" b="1">
                <a:latin typeface="黑体" pitchFamily="49" charset="-122"/>
                <a:ea typeface="黑体" pitchFamily="49" charset="-122"/>
              </a:rPr>
              <a:t>倍，它的面积为</a:t>
            </a:r>
            <a:r>
              <a:rPr lang="en-US" altLang="zh-CN" sz="2800" b="1">
                <a:latin typeface="黑体" pitchFamily="49" charset="-122"/>
                <a:ea typeface="黑体" pitchFamily="49" charset="-122"/>
              </a:rPr>
              <a:t>400 000 </a:t>
            </a:r>
            <a:r>
              <a:rPr lang="zh-CN" altLang="en-US" sz="2800" b="1">
                <a:latin typeface="黑体" pitchFamily="49" charset="-122"/>
                <a:ea typeface="黑体" pitchFamily="49" charset="-122"/>
              </a:rPr>
              <a:t>米</a:t>
            </a:r>
            <a:r>
              <a:rPr lang="en-US" altLang="zh-CN" sz="2800" b="1" baseline="30000">
                <a:latin typeface="黑体" pitchFamily="49" charset="-122"/>
                <a:ea typeface="黑体" pitchFamily="49" charset="-122"/>
              </a:rPr>
              <a:t>2</a:t>
            </a:r>
            <a:r>
              <a:rPr lang="zh-CN" altLang="en-US" sz="2800" b="1">
                <a:latin typeface="黑体" pitchFamily="49" charset="-122"/>
                <a:ea typeface="黑体" pitchFamily="49" charset="-122"/>
              </a:rPr>
              <a:t>。</a:t>
            </a:r>
          </a:p>
          <a:p>
            <a:pPr eaLnBrk="1" hangingPunct="1"/>
            <a:r>
              <a:rPr lang="en-US" altLang="zh-CN" sz="2800" b="1">
                <a:latin typeface="黑体" pitchFamily="49" charset="-122"/>
                <a:ea typeface="黑体" pitchFamily="49" charset="-122"/>
              </a:rPr>
              <a:t>(1)</a:t>
            </a:r>
            <a:r>
              <a:rPr lang="zh-CN" altLang="en-US" sz="2800" b="1">
                <a:latin typeface="黑体" pitchFamily="49" charset="-122"/>
                <a:ea typeface="黑体" pitchFamily="49" charset="-122"/>
              </a:rPr>
              <a:t>公园的宽大约是多少？它有</a:t>
            </a:r>
            <a:r>
              <a:rPr lang="en-US" altLang="zh-CN" sz="2800" b="1">
                <a:latin typeface="黑体" pitchFamily="49" charset="-122"/>
                <a:ea typeface="黑体" pitchFamily="49" charset="-122"/>
              </a:rPr>
              <a:t>1000</a:t>
            </a:r>
            <a:r>
              <a:rPr lang="zh-CN" altLang="en-US" sz="2800" b="1">
                <a:latin typeface="黑体" pitchFamily="49" charset="-122"/>
                <a:ea typeface="黑体" pitchFamily="49" charset="-122"/>
              </a:rPr>
              <a:t>米吗？</a:t>
            </a:r>
          </a:p>
        </p:txBody>
      </p:sp>
      <p:sp>
        <p:nvSpPr>
          <p:cNvPr id="20484" name="矩形 5123"/>
          <p:cNvSpPr>
            <a:spLocks noChangeArrowheads="1"/>
          </p:cNvSpPr>
          <p:nvPr/>
        </p:nvSpPr>
        <p:spPr bwMode="auto">
          <a:xfrm>
            <a:off x="5580112" y="4667512"/>
            <a:ext cx="3392834" cy="1641808"/>
          </a:xfrm>
          <a:prstGeom prst="rect">
            <a:avLst/>
          </a:prstGeom>
          <a:solidFill>
            <a:schemeClr val="accent2"/>
          </a:solidFill>
          <a:ln w="28575">
            <a:solidFill>
              <a:schemeClr val="tx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hangingPunct="1"/>
            <a:endParaRPr lang="zh-CN" altLang="en-US" sz="2800" b="1">
              <a:latin typeface="Times New Roman" pitchFamily="18" charset="0"/>
              <a:ea typeface="楷体_GB2312" pitchFamily="49" charset="-122"/>
            </a:endParaRPr>
          </a:p>
        </p:txBody>
      </p:sp>
      <p:sp>
        <p:nvSpPr>
          <p:cNvPr id="5125" name="矩形 5124"/>
          <p:cNvSpPr>
            <a:spLocks noChangeArrowheads="1"/>
          </p:cNvSpPr>
          <p:nvPr/>
        </p:nvSpPr>
        <p:spPr bwMode="auto">
          <a:xfrm>
            <a:off x="4563542" y="5157192"/>
            <a:ext cx="1088578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800" b="1">
                <a:latin typeface="Times New Roman" pitchFamily="18" charset="0"/>
                <a:ea typeface="楷体_GB2312" pitchFamily="49" charset="-122"/>
              </a:rPr>
              <a:t>1000</a:t>
            </a:r>
          </a:p>
        </p:txBody>
      </p:sp>
      <p:sp>
        <p:nvSpPr>
          <p:cNvPr id="5126" name="矩形 5125"/>
          <p:cNvSpPr>
            <a:spLocks noChangeArrowheads="1"/>
          </p:cNvSpPr>
          <p:nvPr/>
        </p:nvSpPr>
        <p:spPr bwMode="auto">
          <a:xfrm>
            <a:off x="6966446" y="4129916"/>
            <a:ext cx="1205954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800" b="1">
                <a:latin typeface="Times New Roman" pitchFamily="18" charset="0"/>
                <a:ea typeface="楷体_GB2312" pitchFamily="49" charset="-122"/>
              </a:rPr>
              <a:t>2000</a:t>
            </a:r>
          </a:p>
        </p:txBody>
      </p:sp>
      <p:sp>
        <p:nvSpPr>
          <p:cNvPr id="20487" name="矩形 5126"/>
          <p:cNvSpPr>
            <a:spLocks noChangeArrowheads="1"/>
          </p:cNvSpPr>
          <p:nvPr/>
        </p:nvSpPr>
        <p:spPr bwMode="auto">
          <a:xfrm>
            <a:off x="6236022" y="5392380"/>
            <a:ext cx="2088852" cy="51816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endParaRPr lang="en-US" altLang="zh-CN" sz="2800" b="1">
              <a:latin typeface="Times New Roman" pitchFamily="18" charset="0"/>
              <a:ea typeface="楷体_GB2312" pitchFamily="49" charset="-122"/>
            </a:endParaRPr>
          </a:p>
        </p:txBody>
      </p:sp>
      <p:sp>
        <p:nvSpPr>
          <p:cNvPr id="5128" name="矩形 5127"/>
          <p:cNvSpPr>
            <a:spLocks noChangeArrowheads="1"/>
          </p:cNvSpPr>
          <p:nvPr/>
        </p:nvSpPr>
        <p:spPr bwMode="auto">
          <a:xfrm>
            <a:off x="395536" y="3629342"/>
            <a:ext cx="7552134" cy="13716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Times New Roman" pitchFamily="18" charset="0"/>
                <a:ea typeface="楷体_GB2312" pitchFamily="49" charset="-122"/>
              </a:rPr>
              <a:t>解：若公园的宽为</a:t>
            </a:r>
            <a:r>
              <a:rPr lang="en-US" altLang="zh-CN" sz="2800" b="1">
                <a:solidFill>
                  <a:srgbClr val="FF0000"/>
                </a:solidFill>
                <a:latin typeface="Times New Roman" pitchFamily="18" charset="0"/>
                <a:ea typeface="楷体_GB2312" pitchFamily="49" charset="-122"/>
              </a:rPr>
              <a:t>1000</a:t>
            </a:r>
            <a:r>
              <a:rPr lang="zh-CN" altLang="en-US" sz="2800" b="1">
                <a:solidFill>
                  <a:srgbClr val="FF0000"/>
                </a:solidFill>
                <a:latin typeface="Times New Roman" pitchFamily="18" charset="0"/>
                <a:ea typeface="楷体_GB2312" pitchFamily="49" charset="-122"/>
              </a:rPr>
              <a:t>米，则长为</a:t>
            </a:r>
            <a:r>
              <a:rPr lang="en-US" altLang="zh-CN" sz="2800" b="1">
                <a:solidFill>
                  <a:srgbClr val="FF0000"/>
                </a:solidFill>
                <a:latin typeface="Times New Roman" pitchFamily="18" charset="0"/>
                <a:ea typeface="楷体_GB2312" pitchFamily="49" charset="-122"/>
              </a:rPr>
              <a:t>2000</a:t>
            </a:r>
            <a:r>
              <a:rPr lang="zh-CN" altLang="en-US" sz="2800" b="1">
                <a:solidFill>
                  <a:srgbClr val="FF0000"/>
                </a:solidFill>
                <a:latin typeface="Times New Roman" pitchFamily="18" charset="0"/>
                <a:ea typeface="楷体_GB2312" pitchFamily="49" charset="-122"/>
              </a:rPr>
              <a:t>米，</a:t>
            </a:r>
            <a:endParaRPr lang="en-US" altLang="zh-CN" sz="2800" b="1">
              <a:solidFill>
                <a:srgbClr val="FF0000"/>
              </a:solidFill>
              <a:latin typeface="Times New Roman" pitchFamily="18" charset="0"/>
              <a:ea typeface="楷体_GB2312" pitchFamily="49" charset="-122"/>
            </a:endParaRPr>
          </a:p>
          <a:p>
            <a:r>
              <a:rPr lang="en-US" altLang="zh-CN" sz="2800" b="1">
                <a:solidFill>
                  <a:srgbClr val="FF0000"/>
                </a:solidFill>
                <a:latin typeface="Times New Roman" pitchFamily="18" charset="0"/>
                <a:ea typeface="楷体_GB2312" pitchFamily="49" charset="-122"/>
              </a:rPr>
              <a:t>  =2000000&gt;400000</a:t>
            </a:r>
          </a:p>
          <a:p>
            <a:pPr eaLnBrk="1" hangingPunct="1"/>
            <a:endParaRPr lang="en-US" altLang="zh-CN" sz="2800" b="1">
              <a:solidFill>
                <a:srgbClr val="FF0000"/>
              </a:solidFill>
              <a:latin typeface="Times New Roman" pitchFamily="18" charset="0"/>
              <a:ea typeface="楷体_GB2312" pitchFamily="49" charset="-122"/>
            </a:endParaRPr>
          </a:p>
        </p:txBody>
      </p:sp>
      <p:sp>
        <p:nvSpPr>
          <p:cNvPr id="5130" name="文本框 5129"/>
          <p:cNvSpPr txBox="1">
            <a:spLocks noChangeArrowheads="1"/>
          </p:cNvSpPr>
          <p:nvPr/>
        </p:nvSpPr>
        <p:spPr bwMode="auto">
          <a:xfrm>
            <a:off x="467544" y="5733256"/>
            <a:ext cx="4338043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>
                <a:latin typeface="Times New Roman" pitchFamily="18" charset="0"/>
                <a:ea typeface="楷体_GB2312" pitchFamily="49" charset="-122"/>
              </a:rPr>
              <a:t>所以公园的宽没有 </a:t>
            </a:r>
            <a:r>
              <a:rPr lang="en-US" altLang="zh-CN" sz="2800" b="1">
                <a:latin typeface="Times New Roman" pitchFamily="18" charset="0"/>
                <a:ea typeface="楷体_GB2312" pitchFamily="49" charset="-122"/>
              </a:rPr>
              <a:t>1 000</a:t>
            </a:r>
            <a:r>
              <a:rPr lang="zh-CN" altLang="en-US" sz="2800" b="1">
                <a:latin typeface="Times New Roman" pitchFamily="18" charset="0"/>
                <a:ea typeface="楷体_GB2312" pitchFamily="49" charset="-122"/>
              </a:rPr>
              <a:t>米</a:t>
            </a:r>
          </a:p>
        </p:txBody>
      </p:sp>
      <p:grpSp>
        <p:nvGrpSpPr>
          <p:cNvPr id="11" name="组合 10"/>
          <p:cNvGrpSpPr/>
          <p:nvPr/>
        </p:nvGrpSpPr>
        <p:grpSpPr>
          <a:xfrm flipH="1">
            <a:off x="16" y="332656"/>
            <a:ext cx="1331626" cy="432048"/>
            <a:chOff x="11722065" y="1592296"/>
            <a:chExt cx="469932" cy="995269"/>
          </a:xfrm>
          <a:solidFill>
            <a:schemeClr val="accent1">
              <a:lumMod val="50000"/>
            </a:schemeClr>
          </a:solidFill>
        </p:grpSpPr>
        <p:sp>
          <p:nvSpPr>
            <p:cNvPr id="12" name="矩形 11"/>
            <p:cNvSpPr/>
            <p:nvPr/>
          </p:nvSpPr>
          <p:spPr>
            <a:xfrm>
              <a:off x="11896203" y="1592296"/>
              <a:ext cx="295794" cy="995269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509905" indent="-14541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021715" indent="-29337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533525" indent="-44132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045335" indent="-5892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18205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18440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254889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29127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矩形 12"/>
            <p:cNvSpPr/>
            <p:nvPr/>
          </p:nvSpPr>
          <p:spPr>
            <a:xfrm>
              <a:off x="11722065" y="1592296"/>
              <a:ext cx="152470" cy="995269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509905" indent="-14541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021715" indent="-29337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533525" indent="-44132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045335" indent="-5892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18205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18440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254889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29127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7" name="组合 16"/>
          <p:cNvGrpSpPr/>
          <p:nvPr/>
        </p:nvGrpSpPr>
        <p:grpSpPr>
          <a:xfrm flipH="1">
            <a:off x="16" y="332656"/>
            <a:ext cx="1331626" cy="432048"/>
            <a:chOff x="11722065" y="1592296"/>
            <a:chExt cx="469932" cy="995269"/>
          </a:xfrm>
          <a:solidFill>
            <a:schemeClr val="accent1">
              <a:lumMod val="50000"/>
            </a:schemeClr>
          </a:solidFill>
        </p:grpSpPr>
        <p:sp>
          <p:nvSpPr>
            <p:cNvPr id="18" name="矩形 17"/>
            <p:cNvSpPr/>
            <p:nvPr/>
          </p:nvSpPr>
          <p:spPr>
            <a:xfrm>
              <a:off x="11896203" y="1592296"/>
              <a:ext cx="295794" cy="995269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509905" indent="-14541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021715" indent="-29337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533525" indent="-44132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045335" indent="-5892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18205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18440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254889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29127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矩形 18"/>
            <p:cNvSpPr/>
            <p:nvPr/>
          </p:nvSpPr>
          <p:spPr>
            <a:xfrm>
              <a:off x="11722065" y="1592296"/>
              <a:ext cx="152470" cy="995269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509905" indent="-14541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021715" indent="-29337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533525" indent="-44132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045335" indent="-5892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18205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18440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254889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29127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3" name="矩形 22"/>
          <p:cNvSpPr/>
          <p:nvPr/>
        </p:nvSpPr>
        <p:spPr>
          <a:xfrm>
            <a:off x="5747" y="818128"/>
            <a:ext cx="2716128" cy="7386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lvl="1">
              <a:lnSpc>
                <a:spcPct val="150000"/>
              </a:lnSpc>
            </a:pPr>
            <a:r>
              <a:rPr lang="zh-CN" altLang="en-US" sz="2800" b="1">
                <a:solidFill>
                  <a:srgbClr val="000000"/>
                </a:solidFill>
                <a:latin typeface="黑体" pitchFamily="49" charset="-122"/>
                <a:ea typeface="黑体" pitchFamily="49" charset="-122"/>
                <a:sym typeface="宋体" pitchFamily="2" charset="-122"/>
              </a:rPr>
              <a:t>二、探究新知</a:t>
            </a: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5" grpId="0"/>
      <p:bldP spid="5126" grpId="1"/>
      <p:bldP spid="5128" grpId="2"/>
      <p:bldP spid="5130" grpId="3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6" name="文本框 6145"/>
          <p:cNvSpPr txBox="1">
            <a:spLocks noChangeArrowheads="1"/>
          </p:cNvSpPr>
          <p:nvPr/>
        </p:nvSpPr>
        <p:spPr bwMode="auto">
          <a:xfrm>
            <a:off x="176213" y="1412776"/>
            <a:ext cx="8788275" cy="181588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>
                <a:latin typeface="黑体" pitchFamily="49" charset="-122"/>
                <a:ea typeface="黑体" pitchFamily="49" charset="-122"/>
              </a:rPr>
              <a:t>   某地开辟了一块长方形荒地，新建一个以环保为主题的公园。已知这块荒地的长是宽的</a:t>
            </a:r>
            <a:r>
              <a:rPr lang="en-US" altLang="zh-CN" sz="2800" b="1">
                <a:latin typeface="黑体" pitchFamily="49" charset="-122"/>
                <a:ea typeface="黑体" pitchFamily="49" charset="-122"/>
              </a:rPr>
              <a:t>2</a:t>
            </a:r>
            <a:r>
              <a:rPr lang="zh-CN" altLang="en-US" sz="2800" b="1">
                <a:latin typeface="黑体" pitchFamily="49" charset="-122"/>
                <a:ea typeface="黑体" pitchFamily="49" charset="-122"/>
              </a:rPr>
              <a:t>倍，它的面积为</a:t>
            </a:r>
            <a:r>
              <a:rPr lang="en-US" altLang="zh-CN" sz="2800" b="1">
                <a:latin typeface="黑体" pitchFamily="49" charset="-122"/>
                <a:ea typeface="黑体" pitchFamily="49" charset="-122"/>
              </a:rPr>
              <a:t>400 000 </a:t>
            </a:r>
            <a:r>
              <a:rPr lang="zh-CN" altLang="en-US" sz="2800" b="1">
                <a:latin typeface="黑体" pitchFamily="49" charset="-122"/>
                <a:ea typeface="黑体" pitchFamily="49" charset="-122"/>
              </a:rPr>
              <a:t>米</a:t>
            </a:r>
            <a:r>
              <a:rPr lang="en-US" altLang="zh-CN" sz="2800" b="1" baseline="30000">
                <a:latin typeface="黑体" pitchFamily="49" charset="-122"/>
                <a:ea typeface="黑体" pitchFamily="49" charset="-122"/>
              </a:rPr>
              <a:t>2</a:t>
            </a:r>
            <a:r>
              <a:rPr lang="zh-CN" altLang="en-US" sz="2800" b="1">
                <a:latin typeface="黑体" pitchFamily="49" charset="-122"/>
                <a:ea typeface="黑体" pitchFamily="49" charset="-122"/>
              </a:rPr>
              <a:t>。</a:t>
            </a:r>
            <a:endParaRPr lang="zh-CN" altLang="en-US" sz="2800" b="1">
              <a:latin typeface="Times New Roman" pitchFamily="18" charset="0"/>
              <a:ea typeface="楷体_GB2312" pitchFamily="49" charset="-122"/>
            </a:endParaRPr>
          </a:p>
          <a:p>
            <a:pPr eaLnBrk="1" hangingPunct="1"/>
            <a:r>
              <a:rPr lang="en-US" altLang="zh-CN" sz="2800" b="1">
                <a:latin typeface="黑体" pitchFamily="49" charset="-122"/>
                <a:ea typeface="黑体" pitchFamily="49" charset="-122"/>
              </a:rPr>
              <a:t>(2)</a:t>
            </a:r>
            <a:r>
              <a:rPr lang="zh-CN" altLang="en-US" sz="2800" b="1">
                <a:latin typeface="黑体" pitchFamily="49" charset="-122"/>
                <a:ea typeface="黑体" pitchFamily="49" charset="-122"/>
              </a:rPr>
              <a:t>如果要求结果精确到</a:t>
            </a:r>
            <a:r>
              <a:rPr lang="en-US" altLang="zh-CN" sz="2800" b="1">
                <a:latin typeface="黑体" pitchFamily="49" charset="-122"/>
                <a:ea typeface="黑体" pitchFamily="49" charset="-122"/>
              </a:rPr>
              <a:t>10</a:t>
            </a:r>
            <a:r>
              <a:rPr lang="zh-CN" altLang="en-US" sz="2800" b="1">
                <a:latin typeface="黑体" pitchFamily="49" charset="-122"/>
                <a:ea typeface="黑体" pitchFamily="49" charset="-122"/>
              </a:rPr>
              <a:t>米，它的宽大约是多少？</a:t>
            </a:r>
          </a:p>
        </p:txBody>
      </p:sp>
      <p:sp>
        <p:nvSpPr>
          <p:cNvPr id="21507" name="矩形 6146"/>
          <p:cNvSpPr>
            <a:spLocks noChangeArrowheads="1"/>
          </p:cNvSpPr>
          <p:nvPr/>
        </p:nvSpPr>
        <p:spPr bwMode="auto">
          <a:xfrm>
            <a:off x="6039668" y="5040411"/>
            <a:ext cx="2780804" cy="1340917"/>
          </a:xfrm>
          <a:prstGeom prst="rect">
            <a:avLst/>
          </a:prstGeom>
          <a:solidFill>
            <a:schemeClr val="accent2"/>
          </a:solidFill>
          <a:ln w="28575">
            <a:solidFill>
              <a:schemeClr val="tx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hangingPunct="1"/>
            <a:endParaRPr lang="zh-CN" altLang="en-US" sz="2800">
              <a:latin typeface="Times New Roman" pitchFamily="18" charset="0"/>
              <a:ea typeface="楷体_GB2312" pitchFamily="49" charset="-122"/>
            </a:endParaRPr>
          </a:p>
        </p:txBody>
      </p:sp>
      <p:sp>
        <p:nvSpPr>
          <p:cNvPr id="6148" name="矩形 6147"/>
          <p:cNvSpPr>
            <a:spLocks noChangeArrowheads="1"/>
          </p:cNvSpPr>
          <p:nvPr/>
        </p:nvSpPr>
        <p:spPr bwMode="auto">
          <a:xfrm>
            <a:off x="5481761" y="5301208"/>
            <a:ext cx="389850" cy="5847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200" b="1" i="1">
                <a:latin typeface="Times New Roman" pitchFamily="18" charset="0"/>
                <a:ea typeface="楷体_GB2312" pitchFamily="49" charset="-122"/>
              </a:rPr>
              <a:t>x</a:t>
            </a:r>
          </a:p>
        </p:txBody>
      </p:sp>
      <p:sp>
        <p:nvSpPr>
          <p:cNvPr id="6149" name="矩形 6148"/>
          <p:cNvSpPr>
            <a:spLocks noChangeArrowheads="1"/>
          </p:cNvSpPr>
          <p:nvPr/>
        </p:nvSpPr>
        <p:spPr bwMode="auto">
          <a:xfrm>
            <a:off x="7416924" y="4437112"/>
            <a:ext cx="543739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800" b="1">
                <a:latin typeface="Times New Roman" pitchFamily="18" charset="0"/>
                <a:ea typeface="楷体_GB2312" pitchFamily="49" charset="-122"/>
              </a:rPr>
              <a:t>2</a:t>
            </a:r>
            <a:r>
              <a:rPr lang="en-US" altLang="zh-CN" sz="2800" b="1" i="1">
                <a:latin typeface="Times New Roman" pitchFamily="18" charset="0"/>
                <a:ea typeface="楷体_GB2312" pitchFamily="49" charset="-122"/>
              </a:rPr>
              <a:t>x</a:t>
            </a:r>
          </a:p>
        </p:txBody>
      </p:sp>
      <p:sp>
        <p:nvSpPr>
          <p:cNvPr id="21510" name="矩形 6149"/>
          <p:cNvSpPr>
            <a:spLocks noChangeArrowheads="1"/>
          </p:cNvSpPr>
          <p:nvPr/>
        </p:nvSpPr>
        <p:spPr bwMode="auto">
          <a:xfrm>
            <a:off x="6660232" y="5445224"/>
            <a:ext cx="184709" cy="52334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endParaRPr lang="en-US" altLang="zh-CN" sz="2800">
              <a:latin typeface="Times New Roman" pitchFamily="18" charset="0"/>
              <a:ea typeface="楷体_GB2312" pitchFamily="49" charset="-122"/>
            </a:endParaRPr>
          </a:p>
        </p:txBody>
      </p:sp>
      <p:graphicFrame>
        <p:nvGraphicFramePr>
          <p:cNvPr id="6155" name="对象 6154"/>
          <p:cNvGraphicFramePr>
            <a:graphicFrameLocks noChangeAspect="1"/>
          </p:cNvGraphicFramePr>
          <p:nvPr/>
        </p:nvGraphicFramePr>
        <p:xfrm>
          <a:off x="1187624" y="4788441"/>
          <a:ext cx="2178050" cy="5826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公式" r:id="rId2" imgW="2178050" imgH="582613" progId="Equations">
                  <p:embed/>
                </p:oleObj>
              </mc:Choice>
              <mc:Fallback>
                <p:oleObj name="公式" r:id="rId2" imgW="2178050" imgH="582613" progId="Equations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187624" y="4788441"/>
                        <a:ext cx="2178050" cy="582613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17" name="组合 16"/>
          <p:cNvGrpSpPr/>
          <p:nvPr/>
        </p:nvGrpSpPr>
        <p:grpSpPr>
          <a:xfrm flipH="1">
            <a:off x="16" y="332656"/>
            <a:ext cx="1331626" cy="432048"/>
            <a:chOff x="11722065" y="1592296"/>
            <a:chExt cx="469932" cy="995269"/>
          </a:xfrm>
          <a:solidFill>
            <a:schemeClr val="accent1">
              <a:lumMod val="50000"/>
            </a:schemeClr>
          </a:solidFill>
        </p:grpSpPr>
        <p:sp>
          <p:nvSpPr>
            <p:cNvPr id="18" name="矩形 17"/>
            <p:cNvSpPr/>
            <p:nvPr/>
          </p:nvSpPr>
          <p:spPr>
            <a:xfrm>
              <a:off x="11896203" y="1592296"/>
              <a:ext cx="295794" cy="995269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509905" indent="-14541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021715" indent="-29337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533525" indent="-44132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045335" indent="-5892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18205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18440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254889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29127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矩形 18"/>
            <p:cNvSpPr/>
            <p:nvPr/>
          </p:nvSpPr>
          <p:spPr>
            <a:xfrm>
              <a:off x="11722065" y="1592296"/>
              <a:ext cx="152470" cy="995269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509905" indent="-14541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021715" indent="-29337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533525" indent="-44132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045335" indent="-5892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18205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18440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254889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29127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3" name="矩形 22"/>
          <p:cNvSpPr/>
          <p:nvPr/>
        </p:nvSpPr>
        <p:spPr>
          <a:xfrm>
            <a:off x="5747" y="692696"/>
            <a:ext cx="2716128" cy="7386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lvl="1">
              <a:lnSpc>
                <a:spcPct val="150000"/>
              </a:lnSpc>
            </a:pPr>
            <a:r>
              <a:rPr lang="zh-CN" altLang="en-US" sz="2800" b="1">
                <a:solidFill>
                  <a:srgbClr val="000000"/>
                </a:solidFill>
                <a:latin typeface="黑体" pitchFamily="49" charset="-122"/>
                <a:ea typeface="黑体" pitchFamily="49" charset="-122"/>
                <a:sym typeface="宋体" pitchFamily="2" charset="-122"/>
              </a:rPr>
              <a:t>二、探究新知</a:t>
            </a:r>
          </a:p>
        </p:txBody>
      </p:sp>
      <p:sp>
        <p:nvSpPr>
          <p:cNvPr id="24" name="矩形 23"/>
          <p:cNvSpPr>
            <a:spLocks noChangeArrowheads="1"/>
          </p:cNvSpPr>
          <p:nvPr/>
        </p:nvSpPr>
        <p:spPr bwMode="auto">
          <a:xfrm>
            <a:off x="323528" y="3789040"/>
            <a:ext cx="7552134" cy="138499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Times New Roman" pitchFamily="18" charset="0"/>
                <a:ea typeface="楷体_GB2312" pitchFamily="49" charset="-122"/>
              </a:rPr>
              <a:t>解：设公园的宽为</a:t>
            </a:r>
            <a:r>
              <a:rPr lang="en-US" altLang="zh-CN" sz="2800" b="1">
                <a:solidFill>
                  <a:srgbClr val="FF0000"/>
                </a:solidFill>
                <a:latin typeface="Times New Roman" pitchFamily="18" charset="0"/>
                <a:ea typeface="楷体_GB2312" pitchFamily="49" charset="-122"/>
              </a:rPr>
              <a:t>x</a:t>
            </a:r>
            <a:r>
              <a:rPr lang="zh-CN" altLang="en-US" sz="2800" b="1">
                <a:solidFill>
                  <a:srgbClr val="FF0000"/>
                </a:solidFill>
                <a:latin typeface="Times New Roman" pitchFamily="18" charset="0"/>
                <a:ea typeface="楷体_GB2312" pitchFamily="49" charset="-122"/>
              </a:rPr>
              <a:t>米，则长为</a:t>
            </a:r>
            <a:r>
              <a:rPr lang="en-US" altLang="zh-CN" sz="2800" b="1">
                <a:solidFill>
                  <a:srgbClr val="FF0000"/>
                </a:solidFill>
                <a:latin typeface="Times New Roman" pitchFamily="18" charset="0"/>
                <a:ea typeface="楷体_GB2312" pitchFamily="49" charset="-122"/>
              </a:rPr>
              <a:t>2x</a:t>
            </a:r>
            <a:r>
              <a:rPr lang="zh-CN" altLang="en-US" sz="2800" b="1">
                <a:solidFill>
                  <a:srgbClr val="FF0000"/>
                </a:solidFill>
                <a:latin typeface="Times New Roman" pitchFamily="18" charset="0"/>
                <a:ea typeface="楷体_GB2312" pitchFamily="49" charset="-122"/>
              </a:rPr>
              <a:t>米，得：</a:t>
            </a:r>
            <a:endParaRPr lang="en-US" altLang="zh-CN" sz="2800" b="1">
              <a:solidFill>
                <a:srgbClr val="FF0000"/>
              </a:solidFill>
              <a:latin typeface="Times New Roman" pitchFamily="18" charset="0"/>
              <a:ea typeface="楷体_GB2312" pitchFamily="49" charset="-122"/>
            </a:endParaRPr>
          </a:p>
          <a:p>
            <a:r>
              <a:rPr lang="en-US" altLang="zh-CN" sz="2800" b="1">
                <a:solidFill>
                  <a:srgbClr val="FF0000"/>
                </a:solidFill>
                <a:latin typeface="Times New Roman" pitchFamily="18" charset="0"/>
                <a:ea typeface="楷体_GB2312" pitchFamily="49" charset="-122"/>
              </a:rPr>
              <a:t>       </a:t>
            </a:r>
            <a:r>
              <a:rPr lang="zh-CN" altLang="en-US" sz="2800" b="1">
                <a:solidFill>
                  <a:srgbClr val="FF0000"/>
                </a:solidFill>
                <a:latin typeface="Times New Roman" pitchFamily="18" charset="0"/>
                <a:ea typeface="楷体_GB2312" pitchFamily="49" charset="-122"/>
              </a:rPr>
              <a:t>   </a:t>
            </a:r>
            <a:r>
              <a:rPr lang="en-US" altLang="zh-CN" sz="2800">
                <a:solidFill>
                  <a:srgbClr val="FF0000"/>
                </a:solidFill>
                <a:latin typeface="Times New Roman" pitchFamily="18" charset="0"/>
                <a:ea typeface="楷体_GB2312" pitchFamily="49" charset="-122"/>
              </a:rPr>
              <a:t>2</a:t>
            </a:r>
            <a:r>
              <a:rPr lang="en-US" altLang="zh-CN" sz="2800" i="1">
                <a:solidFill>
                  <a:srgbClr val="FF0000"/>
                </a:solidFill>
                <a:latin typeface="Times New Roman" pitchFamily="18" charset="0"/>
                <a:ea typeface="楷体_GB2312" pitchFamily="49" charset="-122"/>
              </a:rPr>
              <a:t>x·x=</a:t>
            </a:r>
            <a:r>
              <a:rPr lang="en-US" altLang="zh-CN" sz="2800">
                <a:solidFill>
                  <a:srgbClr val="FF0000"/>
                </a:solidFill>
                <a:latin typeface="Times New Roman" pitchFamily="18" charset="0"/>
                <a:ea typeface="楷体_GB2312" pitchFamily="49" charset="-122"/>
              </a:rPr>
              <a:t>400000</a:t>
            </a:r>
            <a:endParaRPr lang="en-US" altLang="zh-CN" sz="2800" b="1">
              <a:solidFill>
                <a:srgbClr val="FF0000"/>
              </a:solidFill>
              <a:latin typeface="Times New Roman" pitchFamily="18" charset="0"/>
              <a:ea typeface="楷体_GB2312" pitchFamily="49" charset="-122"/>
            </a:endParaRPr>
          </a:p>
          <a:p>
            <a:r>
              <a:rPr lang="en-US" altLang="zh-CN" sz="2800" b="1">
                <a:solidFill>
                  <a:srgbClr val="FF0000"/>
                </a:solidFill>
                <a:latin typeface="Times New Roman" pitchFamily="18" charset="0"/>
                <a:ea typeface="楷体_GB2312" pitchFamily="49" charset="-122"/>
              </a:rPr>
              <a:t>  </a:t>
            </a: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6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8" grpId="0"/>
      <p:bldP spid="6149" grpId="1"/>
      <p:bldP spid="24" grpId="2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3"/>
          <p:cNvSpPr txBox="1">
            <a:spLocks noChangeArrowheads="1"/>
          </p:cNvSpPr>
          <p:nvPr/>
        </p:nvSpPr>
        <p:spPr>
          <a:xfrm>
            <a:off x="395288" y="1125538"/>
            <a:ext cx="8208962" cy="51117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182245" indent="-182245" algn="l" defTabSz="728345" rtl="0" eaLnBrk="1" fontAlgn="base" latinLnBrk="0" hangingPunct="1">
              <a:lnSpc>
                <a:spcPct val="90000"/>
              </a:lnSpc>
              <a:spcBef>
                <a:spcPts val="795"/>
              </a:spcBef>
              <a:spcAft>
                <a:spcPct val="0"/>
              </a:spcAft>
              <a:buFont typeface="Arial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6100" indent="-182245" algn="l" defTabSz="728345" rtl="0" eaLnBrk="1" fontAlgn="base" latinLnBrk="0" hangingPunct="1">
              <a:lnSpc>
                <a:spcPct val="90000"/>
              </a:lnSpc>
              <a:spcBef>
                <a:spcPts val="400"/>
              </a:spcBef>
              <a:spcAft>
                <a:spcPct val="0"/>
              </a:spcAft>
              <a:buFont typeface="Arial" pitchFamily="34" charset="0"/>
              <a:buChar char="•"/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0590" indent="-182245" algn="l" defTabSz="728345" rtl="0" eaLnBrk="1" fontAlgn="base" latinLnBrk="0" hangingPunct="1">
              <a:lnSpc>
                <a:spcPct val="90000"/>
              </a:lnSpc>
              <a:spcBef>
                <a:spcPts val="400"/>
              </a:spcBef>
              <a:spcAft>
                <a:spcPct val="0"/>
              </a:spcAft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74445" indent="-182245" algn="l" defTabSz="728345" rtl="0" eaLnBrk="1" fontAlgn="base" latinLnBrk="0" hangingPunct="1">
              <a:lnSpc>
                <a:spcPct val="90000"/>
              </a:lnSpc>
              <a:spcBef>
                <a:spcPts val="400"/>
              </a:spcBef>
              <a:spcAft>
                <a:spcPct val="0"/>
              </a:spcAft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38300" indent="-182245" algn="l" defTabSz="728345" rtl="0" eaLnBrk="1" fontAlgn="base" latinLnBrk="0" hangingPunct="1">
              <a:lnSpc>
                <a:spcPct val="90000"/>
              </a:lnSpc>
              <a:spcBef>
                <a:spcPts val="400"/>
              </a:spcBef>
              <a:spcAft>
                <a:spcPct val="0"/>
              </a:spcAft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002790" indent="-182245" algn="l" defTabSz="728345" rtl="0" eaLnBrk="1" latinLnBrk="0" hangingPunct="1">
              <a:lnSpc>
                <a:spcPct val="90000"/>
              </a:lnSpc>
              <a:spcBef>
                <a:spcPts val="4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66645" indent="-182245" algn="l" defTabSz="728345" rtl="0" eaLnBrk="1" latinLnBrk="0" hangingPunct="1">
              <a:lnSpc>
                <a:spcPct val="90000"/>
              </a:lnSpc>
              <a:spcBef>
                <a:spcPts val="4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31135" indent="-182245" algn="l" defTabSz="728345" rtl="0" eaLnBrk="1" latinLnBrk="0" hangingPunct="1">
              <a:lnSpc>
                <a:spcPct val="90000"/>
              </a:lnSpc>
              <a:spcBef>
                <a:spcPts val="4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094990" indent="-182245" algn="l" defTabSz="728345" rtl="0" eaLnBrk="1" latinLnBrk="0" hangingPunct="1">
              <a:lnSpc>
                <a:spcPct val="90000"/>
              </a:lnSpc>
              <a:spcBef>
                <a:spcPts val="400"/>
              </a:spcBef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ct val="0"/>
              </a:spcAft>
              <a:buFont typeface="Wingdings" pitchFamily="2" charset="2"/>
              <a:buNone/>
            </a:pPr>
            <a:r>
              <a:rPr lang="en-US" altLang="zh-CN" sz="2400"/>
              <a:t> </a:t>
            </a:r>
            <a:r>
              <a:rPr lang="en-US" altLang="zh-CN" sz="3200">
                <a:solidFill>
                  <a:srgbClr val="FF0000"/>
                </a:solidFill>
              </a:rPr>
              <a:t> </a:t>
            </a:r>
            <a:r>
              <a:rPr lang="zh-CN" altLang="en-US" sz="3200">
                <a:solidFill>
                  <a:srgbClr val="FF0000"/>
                </a:solidFill>
              </a:rPr>
              <a:t>分析：</a:t>
            </a:r>
            <a:r>
              <a:rPr lang="en-US" altLang="zh-CN" sz="2400"/>
              <a:t>   X</a:t>
            </a:r>
            <a:r>
              <a:rPr lang="en-US" altLang="zh-CN" sz="2400" baseline="30000"/>
              <a:t>2</a:t>
            </a:r>
            <a:r>
              <a:rPr lang="zh-CN" altLang="en-US" sz="2400"/>
              <a:t>＝</a:t>
            </a:r>
            <a:r>
              <a:rPr lang="en-US" altLang="zh-CN" sz="2400"/>
              <a:t>200000</a:t>
            </a:r>
          </a:p>
          <a:p>
            <a:pPr fontAlgn="auto">
              <a:spcAft>
                <a:spcPct val="0"/>
              </a:spcAft>
              <a:buFont typeface="Wingdings" pitchFamily="2" charset="2"/>
              <a:buNone/>
            </a:pPr>
            <a:r>
              <a:rPr lang="en-US" altLang="zh-CN" sz="2400"/>
              <a:t>1</a:t>
            </a:r>
            <a:r>
              <a:rPr lang="zh-CN" altLang="en-US" sz="2400"/>
              <a:t>、</a:t>
            </a:r>
            <a:r>
              <a:rPr lang="en-US" altLang="zh-CN" sz="2400"/>
              <a:t>400&lt;X&lt;500</a:t>
            </a:r>
          </a:p>
          <a:p>
            <a:pPr fontAlgn="auto">
              <a:spcAft>
                <a:spcPct val="0"/>
              </a:spcAft>
              <a:buFont typeface="Wingdings" pitchFamily="2" charset="2"/>
              <a:buNone/>
            </a:pPr>
            <a:r>
              <a:rPr lang="en-US" altLang="zh-CN" sz="2400"/>
              <a:t>2</a:t>
            </a:r>
            <a:r>
              <a:rPr lang="zh-CN" altLang="en-US" sz="2400"/>
              <a:t>、</a:t>
            </a:r>
          </a:p>
          <a:p>
            <a:pPr fontAlgn="auto">
              <a:spcAft>
                <a:spcPct val="0"/>
              </a:spcAft>
              <a:buFont typeface="Wingdings" pitchFamily="2" charset="2"/>
              <a:buNone/>
            </a:pPr>
            <a:endParaRPr lang="zh-CN" altLang="en-US" sz="2400"/>
          </a:p>
          <a:p>
            <a:pPr fontAlgn="auto">
              <a:spcAft>
                <a:spcPct val="0"/>
              </a:spcAft>
              <a:buFont typeface="Wingdings" pitchFamily="2" charset="2"/>
              <a:buNone/>
            </a:pPr>
            <a:endParaRPr lang="zh-CN" altLang="en-US" sz="2400"/>
          </a:p>
          <a:p>
            <a:pPr fontAlgn="auto">
              <a:spcAft>
                <a:spcPct val="0"/>
              </a:spcAft>
              <a:buFont typeface="Wingdings" pitchFamily="2" charset="2"/>
              <a:buNone/>
            </a:pPr>
            <a:endParaRPr lang="en-US" altLang="zh-CN" sz="2400"/>
          </a:p>
          <a:p>
            <a:pPr fontAlgn="auto">
              <a:spcAft>
                <a:spcPct val="0"/>
              </a:spcAft>
              <a:buFont typeface="Wingdings" pitchFamily="2" charset="2"/>
              <a:buNone/>
            </a:pPr>
            <a:r>
              <a:rPr lang="en-US" altLang="zh-CN" sz="2400"/>
              <a:t>      440&lt;X&lt;450</a:t>
            </a:r>
          </a:p>
          <a:p>
            <a:pPr fontAlgn="auto">
              <a:spcAft>
                <a:spcPct val="0"/>
              </a:spcAft>
              <a:buFont typeface="Wingdings" pitchFamily="2" charset="2"/>
              <a:buNone/>
            </a:pPr>
            <a:r>
              <a:rPr lang="en-US" altLang="zh-CN" sz="2400"/>
              <a:t>3.</a:t>
            </a:r>
          </a:p>
          <a:p>
            <a:pPr fontAlgn="auto">
              <a:spcAft>
                <a:spcPct val="0"/>
              </a:spcAft>
              <a:buFont typeface="Wingdings" pitchFamily="2" charset="2"/>
              <a:buNone/>
            </a:pPr>
            <a:endParaRPr lang="en-US" altLang="zh-CN" sz="2400" b="1">
              <a:solidFill>
                <a:srgbClr val="FF0000"/>
              </a:solidFill>
            </a:endParaRPr>
          </a:p>
          <a:p>
            <a:pPr fontAlgn="auto">
              <a:spcAft>
                <a:spcPct val="0"/>
              </a:spcAft>
              <a:buFont typeface="Wingdings" pitchFamily="2" charset="2"/>
              <a:buNone/>
            </a:pPr>
            <a:endParaRPr lang="en-US" altLang="en-US" sz="2400" b="1">
              <a:solidFill>
                <a:srgbClr val="FF0000"/>
              </a:solidFill>
            </a:endParaRPr>
          </a:p>
        </p:txBody>
      </p:sp>
      <p:graphicFrame>
        <p:nvGraphicFramePr>
          <p:cNvPr id="5" name="Group 21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791369" y="2217737"/>
          <a:ext cx="6130926" cy="1463676"/>
        </p:xfrm>
        <a:graphic>
          <a:graphicData uri="http://schemas.openxmlformats.org/drawingml/2006/table">
            <a:tbl>
              <a:tblPr/>
              <a:tblGrid>
                <a:gridCol w="3065463"/>
                <a:gridCol w="3065463"/>
              </a:tblGrid>
              <a:tr h="487892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</a:pPr>
                      <a:r>
                        <a:rPr kumimoji="0" lang="en-US" altLang="zh-CN" sz="2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410</a:t>
                      </a:r>
                      <a:r>
                        <a:rPr kumimoji="0" lang="en-US" altLang="zh-CN" sz="2600" b="0" i="0" u="none" strike="noStrike" cap="none" normalizeH="0" baseline="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2</a:t>
                      </a:r>
                      <a:r>
                        <a:rPr kumimoji="0" lang="zh-CN" altLang="en-US" sz="2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＝</a:t>
                      </a:r>
                      <a:r>
                        <a:rPr kumimoji="0" lang="en-US" altLang="zh-CN" sz="2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168100</a:t>
                      </a:r>
                    </a:p>
                  </a:txBody>
                  <a:tcPr marL="91431" marR="91431" marT="45756" marB="4575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</a:pPr>
                      <a:r>
                        <a:rPr kumimoji="0" lang="en-US" altLang="zh-CN" sz="2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420</a:t>
                      </a:r>
                      <a:r>
                        <a:rPr kumimoji="0" lang="en-US" altLang="zh-CN" sz="2600" b="0" i="0" u="none" strike="noStrike" cap="none" normalizeH="0" baseline="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2</a:t>
                      </a:r>
                      <a:r>
                        <a:rPr kumimoji="0" lang="zh-CN" altLang="en-US" sz="2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＝</a:t>
                      </a:r>
                      <a:r>
                        <a:rPr kumimoji="0" lang="en-US" altLang="zh-CN" sz="2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176400</a:t>
                      </a:r>
                    </a:p>
                  </a:txBody>
                  <a:tcPr marL="91431" marR="91431" marT="45756" marB="4575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7892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</a:pPr>
                      <a:r>
                        <a:rPr kumimoji="0" lang="en-US" altLang="zh-CN" sz="2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430</a:t>
                      </a:r>
                      <a:r>
                        <a:rPr kumimoji="0" lang="en-US" altLang="zh-CN" sz="2600" b="0" i="0" u="none" strike="noStrike" cap="none" normalizeH="0" baseline="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2</a:t>
                      </a:r>
                      <a:r>
                        <a:rPr kumimoji="0" lang="zh-CN" altLang="en-US" sz="2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＝</a:t>
                      </a:r>
                      <a:r>
                        <a:rPr kumimoji="0" lang="en-US" altLang="zh-CN" sz="2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184900</a:t>
                      </a:r>
                    </a:p>
                  </a:txBody>
                  <a:tcPr marL="91431" marR="91431" marT="45756" marB="4575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</a:pPr>
                      <a:r>
                        <a:rPr kumimoji="0" lang="en-US" altLang="zh-CN" sz="2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440</a:t>
                      </a:r>
                      <a:r>
                        <a:rPr kumimoji="0" lang="en-US" altLang="zh-CN" sz="2600" b="0" i="0" u="none" strike="noStrike" cap="none" normalizeH="0" baseline="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2</a:t>
                      </a:r>
                      <a:r>
                        <a:rPr kumimoji="0" lang="zh-CN" altLang="en-US" sz="2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＝</a:t>
                      </a:r>
                      <a:r>
                        <a:rPr kumimoji="0" lang="en-US" altLang="zh-CN" sz="2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193600</a:t>
                      </a:r>
                    </a:p>
                  </a:txBody>
                  <a:tcPr marL="91431" marR="91431" marT="45756" marB="4575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7892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</a:pPr>
                      <a:r>
                        <a:rPr kumimoji="0" lang="en-US" altLang="zh-CN" sz="2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450</a:t>
                      </a:r>
                      <a:r>
                        <a:rPr kumimoji="0" lang="en-US" altLang="zh-CN" sz="2600" b="0" i="0" u="none" strike="noStrike" cap="none" normalizeH="0" baseline="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2</a:t>
                      </a:r>
                      <a:r>
                        <a:rPr kumimoji="0" lang="zh-CN" altLang="en-US" sz="2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＝</a:t>
                      </a:r>
                      <a:r>
                        <a:rPr kumimoji="0" lang="en-US" altLang="zh-CN" sz="2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202500</a:t>
                      </a:r>
                    </a:p>
                  </a:txBody>
                  <a:tcPr marL="91431" marR="91431" marT="45756" marB="4575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</a:pPr>
                      <a:r>
                        <a:rPr kumimoji="0" lang="en-US" altLang="zh-CN" sz="2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……….</a:t>
                      </a:r>
                    </a:p>
                  </a:txBody>
                  <a:tcPr marL="91431" marR="91431" marT="45756" marB="4575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6" name="Group 42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791369" y="4448175"/>
          <a:ext cx="7416800" cy="1223962"/>
        </p:xfrm>
        <a:graphic>
          <a:graphicData uri="http://schemas.openxmlformats.org/drawingml/2006/table">
            <a:tbl>
              <a:tblPr/>
              <a:tblGrid>
                <a:gridCol w="1854200"/>
                <a:gridCol w="1854200"/>
                <a:gridCol w="1854200"/>
                <a:gridCol w="1854200"/>
              </a:tblGrid>
              <a:tr h="612616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</a:pPr>
                      <a:r>
                        <a:rPr kumimoji="0" lang="en-US" altLang="zh-CN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441</a:t>
                      </a:r>
                      <a:r>
                        <a:rPr kumimoji="0" lang="en-US" altLang="zh-CN" sz="2000" b="0" i="0" u="none" strike="noStrike" cap="none" normalizeH="0" baseline="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2</a:t>
                      </a:r>
                      <a:r>
                        <a:rPr kumimoji="0" lang="zh-CN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＝</a:t>
                      </a:r>
                      <a:r>
                        <a:rPr kumimoji="0" lang="en-US" altLang="zh-CN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194481</a:t>
                      </a:r>
                    </a:p>
                  </a:txBody>
                  <a:tcPr marT="45708" marB="4570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</a:pPr>
                      <a:r>
                        <a:rPr kumimoji="0" lang="en-US" altLang="zh-CN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442</a:t>
                      </a:r>
                      <a:r>
                        <a:rPr kumimoji="0" lang="en-US" altLang="zh-CN" sz="2000" b="0" i="0" u="none" strike="noStrike" cap="none" normalizeH="0" baseline="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2</a:t>
                      </a:r>
                      <a:r>
                        <a:rPr kumimoji="0" lang="zh-CN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＝</a:t>
                      </a:r>
                      <a:r>
                        <a:rPr kumimoji="0" lang="en-US" altLang="zh-CN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195364</a:t>
                      </a:r>
                    </a:p>
                  </a:txBody>
                  <a:tcPr marT="45708" marB="4570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</a:pPr>
                      <a:r>
                        <a:rPr kumimoji="0" lang="en-US" altLang="zh-CN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. </a:t>
                      </a:r>
                      <a:r>
                        <a:rPr kumimoji="0" lang="en-US" altLang="zh-CN" sz="2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…………</a:t>
                      </a:r>
                    </a:p>
                  </a:txBody>
                  <a:tcPr marT="45708" marB="4570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</a:pPr>
                      <a:r>
                        <a:rPr kumimoji="0" lang="en-US" altLang="zh-CN" sz="2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…………</a:t>
                      </a:r>
                    </a:p>
                  </a:txBody>
                  <a:tcPr marT="45708" marB="4570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11346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</a:pPr>
                      <a:r>
                        <a:rPr kumimoji="0" lang="en-US" altLang="zh-CN" sz="2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…………</a:t>
                      </a:r>
                    </a:p>
                  </a:txBody>
                  <a:tcPr marT="45708" marB="4570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</a:pPr>
                      <a:r>
                        <a:rPr kumimoji="0" lang="en-US" altLang="zh-CN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447</a:t>
                      </a:r>
                      <a:r>
                        <a:rPr kumimoji="0" lang="en-US" altLang="zh-CN" sz="2000" b="0" i="0" u="none" strike="noStrike" cap="none" normalizeH="0" baseline="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2</a:t>
                      </a:r>
                      <a:r>
                        <a:rPr kumimoji="0" lang="zh-CN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＝</a:t>
                      </a:r>
                      <a:r>
                        <a:rPr kumimoji="0" lang="en-US" altLang="zh-CN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199809</a:t>
                      </a:r>
                    </a:p>
                  </a:txBody>
                  <a:tcPr marT="45708" marB="4570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</a:pPr>
                      <a:r>
                        <a:rPr kumimoji="0" lang="en-US" altLang="zh-CN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448</a:t>
                      </a:r>
                      <a:r>
                        <a:rPr kumimoji="0" lang="en-US" altLang="zh-CN" sz="2000" b="0" i="0" u="none" strike="noStrike" cap="none" normalizeH="0" baseline="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2</a:t>
                      </a:r>
                      <a:r>
                        <a:rPr kumimoji="0" lang="zh-CN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＝</a:t>
                      </a:r>
                      <a:r>
                        <a:rPr kumimoji="0" lang="en-US" altLang="zh-CN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200704</a:t>
                      </a:r>
                    </a:p>
                  </a:txBody>
                  <a:tcPr marT="45708" marB="4570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None/>
                      </a:pPr>
                      <a:r>
                        <a:rPr kumimoji="0" lang="en-US" altLang="zh-CN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. </a:t>
                      </a:r>
                      <a:r>
                        <a:rPr kumimoji="0" lang="en-US" altLang="zh-CN" sz="2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…………</a:t>
                      </a:r>
                    </a:p>
                  </a:txBody>
                  <a:tcPr marT="45708" marB="4570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7" name="文本框 1"/>
          <p:cNvSpPr txBox="1">
            <a:spLocks noChangeArrowheads="1"/>
          </p:cNvSpPr>
          <p:nvPr/>
        </p:nvSpPr>
        <p:spPr bwMode="auto">
          <a:xfrm>
            <a:off x="899594" y="5743575"/>
            <a:ext cx="1729755" cy="422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altLang="zh-CN" sz="2400"/>
              <a:t>447&lt;X&lt;448</a:t>
            </a:r>
            <a:endParaRPr lang="zh-CN" altLang="en-US" sz="2400"/>
          </a:p>
        </p:txBody>
      </p:sp>
      <p:grpSp>
        <p:nvGrpSpPr>
          <p:cNvPr id="8" name="组合 7"/>
          <p:cNvGrpSpPr/>
          <p:nvPr/>
        </p:nvGrpSpPr>
        <p:grpSpPr>
          <a:xfrm flipH="1">
            <a:off x="16" y="332656"/>
            <a:ext cx="1331626" cy="432048"/>
            <a:chOff x="11722065" y="1592296"/>
            <a:chExt cx="469932" cy="995269"/>
          </a:xfrm>
          <a:solidFill>
            <a:schemeClr val="accent1">
              <a:lumMod val="50000"/>
            </a:schemeClr>
          </a:solidFill>
        </p:grpSpPr>
        <p:sp>
          <p:nvSpPr>
            <p:cNvPr id="9" name="矩形 8"/>
            <p:cNvSpPr/>
            <p:nvPr/>
          </p:nvSpPr>
          <p:spPr>
            <a:xfrm>
              <a:off x="11896203" y="1592296"/>
              <a:ext cx="295794" cy="995269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509905" indent="-14541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021715" indent="-29337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533525" indent="-44132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045335" indent="-5892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18205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18440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254889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29127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" name="矩形 9"/>
            <p:cNvSpPr/>
            <p:nvPr/>
          </p:nvSpPr>
          <p:spPr>
            <a:xfrm>
              <a:off x="11722065" y="1592296"/>
              <a:ext cx="152470" cy="995269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509905" indent="-14541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021715" indent="-29337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533525" indent="-44132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045335" indent="-5892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18205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18440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254889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29127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6" name="文本框 6145"/>
          <p:cNvSpPr txBox="1">
            <a:spLocks noChangeArrowheads="1"/>
          </p:cNvSpPr>
          <p:nvPr/>
        </p:nvSpPr>
        <p:spPr bwMode="auto">
          <a:xfrm>
            <a:off x="176213" y="1412776"/>
            <a:ext cx="8788275" cy="181588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>
                <a:latin typeface="黑体" pitchFamily="49" charset="-122"/>
                <a:ea typeface="黑体" pitchFamily="49" charset="-122"/>
              </a:rPr>
              <a:t>   某地开辟了一块长方形荒地，新建一个以环保为主题的公园。已知这块荒地的长是宽的</a:t>
            </a:r>
            <a:r>
              <a:rPr lang="en-US" altLang="zh-CN" sz="2800" b="1">
                <a:latin typeface="黑体" pitchFamily="49" charset="-122"/>
                <a:ea typeface="黑体" pitchFamily="49" charset="-122"/>
              </a:rPr>
              <a:t>2</a:t>
            </a:r>
            <a:r>
              <a:rPr lang="zh-CN" altLang="en-US" sz="2800" b="1">
                <a:latin typeface="黑体" pitchFamily="49" charset="-122"/>
                <a:ea typeface="黑体" pitchFamily="49" charset="-122"/>
              </a:rPr>
              <a:t>倍，它的面积为</a:t>
            </a:r>
            <a:r>
              <a:rPr lang="en-US" altLang="zh-CN" sz="2800" b="1">
                <a:latin typeface="黑体" pitchFamily="49" charset="-122"/>
                <a:ea typeface="黑体" pitchFamily="49" charset="-122"/>
              </a:rPr>
              <a:t>400 000 </a:t>
            </a:r>
            <a:r>
              <a:rPr lang="zh-CN" altLang="en-US" sz="2800" b="1">
                <a:latin typeface="黑体" pitchFamily="49" charset="-122"/>
                <a:ea typeface="黑体" pitchFamily="49" charset="-122"/>
              </a:rPr>
              <a:t>米</a:t>
            </a:r>
            <a:r>
              <a:rPr lang="en-US" altLang="zh-CN" sz="2800" b="1" baseline="30000">
                <a:latin typeface="黑体" pitchFamily="49" charset="-122"/>
                <a:ea typeface="黑体" pitchFamily="49" charset="-122"/>
              </a:rPr>
              <a:t>2</a:t>
            </a:r>
            <a:r>
              <a:rPr lang="zh-CN" altLang="en-US" sz="2800" b="1">
                <a:latin typeface="黑体" pitchFamily="49" charset="-122"/>
                <a:ea typeface="黑体" pitchFamily="49" charset="-122"/>
              </a:rPr>
              <a:t>。</a:t>
            </a:r>
            <a:endParaRPr lang="zh-CN" altLang="en-US" sz="2800" b="1">
              <a:latin typeface="Times New Roman" pitchFamily="18" charset="0"/>
              <a:ea typeface="楷体_GB2312" pitchFamily="49" charset="-122"/>
            </a:endParaRPr>
          </a:p>
          <a:p>
            <a:pPr eaLnBrk="1" hangingPunct="1"/>
            <a:r>
              <a:rPr lang="en-US" altLang="zh-CN" sz="2800" b="1">
                <a:latin typeface="黑体" pitchFamily="49" charset="-122"/>
                <a:ea typeface="黑体" pitchFamily="49" charset="-122"/>
              </a:rPr>
              <a:t>(2)</a:t>
            </a:r>
            <a:r>
              <a:rPr lang="zh-CN" altLang="en-US" sz="2800" b="1">
                <a:latin typeface="黑体" pitchFamily="49" charset="-122"/>
                <a:ea typeface="黑体" pitchFamily="49" charset="-122"/>
              </a:rPr>
              <a:t>如果要求结果精确到</a:t>
            </a:r>
            <a:r>
              <a:rPr lang="en-US" altLang="zh-CN" sz="2800" b="1">
                <a:latin typeface="黑体" pitchFamily="49" charset="-122"/>
                <a:ea typeface="黑体" pitchFamily="49" charset="-122"/>
              </a:rPr>
              <a:t>10</a:t>
            </a:r>
            <a:r>
              <a:rPr lang="zh-CN" altLang="en-US" sz="2800" b="1">
                <a:latin typeface="黑体" pitchFamily="49" charset="-122"/>
                <a:ea typeface="黑体" pitchFamily="49" charset="-122"/>
              </a:rPr>
              <a:t>米，它的宽大约是多少？</a:t>
            </a:r>
          </a:p>
        </p:txBody>
      </p:sp>
      <p:sp>
        <p:nvSpPr>
          <p:cNvPr id="21507" name="矩形 6146"/>
          <p:cNvSpPr>
            <a:spLocks noChangeArrowheads="1"/>
          </p:cNvSpPr>
          <p:nvPr/>
        </p:nvSpPr>
        <p:spPr bwMode="auto">
          <a:xfrm>
            <a:off x="6039668" y="5040411"/>
            <a:ext cx="2780804" cy="1340917"/>
          </a:xfrm>
          <a:prstGeom prst="rect">
            <a:avLst/>
          </a:prstGeom>
          <a:solidFill>
            <a:schemeClr val="accent2"/>
          </a:solidFill>
          <a:ln w="28575">
            <a:solidFill>
              <a:schemeClr val="tx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hangingPunct="1"/>
            <a:endParaRPr lang="zh-CN" altLang="en-US" sz="2800">
              <a:latin typeface="Times New Roman" pitchFamily="18" charset="0"/>
              <a:ea typeface="楷体_GB2312" pitchFamily="49" charset="-122"/>
            </a:endParaRPr>
          </a:p>
        </p:txBody>
      </p:sp>
      <p:sp>
        <p:nvSpPr>
          <p:cNvPr id="6148" name="矩形 6147"/>
          <p:cNvSpPr>
            <a:spLocks noChangeArrowheads="1"/>
          </p:cNvSpPr>
          <p:nvPr/>
        </p:nvSpPr>
        <p:spPr bwMode="auto">
          <a:xfrm>
            <a:off x="5481761" y="5301208"/>
            <a:ext cx="389850" cy="5847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200" b="1" i="1">
                <a:latin typeface="Times New Roman" pitchFamily="18" charset="0"/>
                <a:ea typeface="楷体_GB2312" pitchFamily="49" charset="-122"/>
              </a:rPr>
              <a:t>x</a:t>
            </a:r>
          </a:p>
        </p:txBody>
      </p:sp>
      <p:sp>
        <p:nvSpPr>
          <p:cNvPr id="6149" name="矩形 6148"/>
          <p:cNvSpPr>
            <a:spLocks noChangeArrowheads="1"/>
          </p:cNvSpPr>
          <p:nvPr/>
        </p:nvSpPr>
        <p:spPr bwMode="auto">
          <a:xfrm>
            <a:off x="7416924" y="4437112"/>
            <a:ext cx="543739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800" b="1">
                <a:latin typeface="Times New Roman" pitchFamily="18" charset="0"/>
                <a:ea typeface="楷体_GB2312" pitchFamily="49" charset="-122"/>
              </a:rPr>
              <a:t>2</a:t>
            </a:r>
            <a:r>
              <a:rPr lang="en-US" altLang="zh-CN" sz="2800" b="1" i="1">
                <a:latin typeface="Times New Roman" pitchFamily="18" charset="0"/>
                <a:ea typeface="楷体_GB2312" pitchFamily="49" charset="-122"/>
              </a:rPr>
              <a:t>x</a:t>
            </a:r>
          </a:p>
        </p:txBody>
      </p:sp>
      <p:sp>
        <p:nvSpPr>
          <p:cNvPr id="21510" name="矩形 6149"/>
          <p:cNvSpPr>
            <a:spLocks noChangeArrowheads="1"/>
          </p:cNvSpPr>
          <p:nvPr/>
        </p:nvSpPr>
        <p:spPr bwMode="auto">
          <a:xfrm>
            <a:off x="6660232" y="5445224"/>
            <a:ext cx="184709" cy="52334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endParaRPr lang="en-US" altLang="zh-CN" sz="2800">
              <a:latin typeface="Times New Roman" pitchFamily="18" charset="0"/>
              <a:ea typeface="楷体_GB2312" pitchFamily="49" charset="-122"/>
            </a:endParaRPr>
          </a:p>
        </p:txBody>
      </p:sp>
      <p:graphicFrame>
        <p:nvGraphicFramePr>
          <p:cNvPr id="6155" name="对象 6154"/>
          <p:cNvGraphicFramePr>
            <a:graphicFrameLocks noChangeAspect="1"/>
          </p:cNvGraphicFramePr>
          <p:nvPr/>
        </p:nvGraphicFramePr>
        <p:xfrm>
          <a:off x="1187450" y="4787900"/>
          <a:ext cx="2178050" cy="5826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公式" r:id="rId2" imgW="2178050" imgH="582613" progId="Equations">
                  <p:embed/>
                </p:oleObj>
              </mc:Choice>
              <mc:Fallback>
                <p:oleObj name="公式" r:id="rId2" imgW="2178050" imgH="582613" progId="Equations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187450" y="4787900"/>
                        <a:ext cx="2178050" cy="582613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" name="矩形 15"/>
          <p:cNvSpPr>
            <a:spLocks noChangeArrowheads="1"/>
          </p:cNvSpPr>
          <p:nvPr/>
        </p:nvSpPr>
        <p:spPr bwMode="auto">
          <a:xfrm>
            <a:off x="1259632" y="5436513"/>
            <a:ext cx="1224136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800" b="1" i="1">
                <a:solidFill>
                  <a:srgbClr val="FF0000"/>
                </a:solidFill>
                <a:latin typeface="Times New Roman" pitchFamily="18" charset="0"/>
                <a:ea typeface="楷体_GB2312" pitchFamily="49" charset="-122"/>
              </a:rPr>
              <a:t>x ≈</a:t>
            </a:r>
            <a:r>
              <a:rPr lang="en-US" altLang="zh-CN" sz="2800" b="1">
                <a:solidFill>
                  <a:srgbClr val="FF0000"/>
                </a:solidFill>
                <a:latin typeface="Times New Roman" pitchFamily="18" charset="0"/>
                <a:ea typeface="楷体_GB2312" pitchFamily="49" charset="-122"/>
              </a:rPr>
              <a:t>450</a:t>
            </a:r>
          </a:p>
        </p:txBody>
      </p:sp>
      <p:grpSp>
        <p:nvGrpSpPr>
          <p:cNvPr id="17" name="组合 16"/>
          <p:cNvGrpSpPr/>
          <p:nvPr/>
        </p:nvGrpSpPr>
        <p:grpSpPr>
          <a:xfrm flipH="1">
            <a:off x="16" y="332656"/>
            <a:ext cx="1331626" cy="432048"/>
            <a:chOff x="11722065" y="1592296"/>
            <a:chExt cx="469932" cy="995269"/>
          </a:xfrm>
          <a:solidFill>
            <a:schemeClr val="accent1">
              <a:lumMod val="50000"/>
            </a:schemeClr>
          </a:solidFill>
        </p:grpSpPr>
        <p:sp>
          <p:nvSpPr>
            <p:cNvPr id="18" name="矩形 17"/>
            <p:cNvSpPr/>
            <p:nvPr/>
          </p:nvSpPr>
          <p:spPr>
            <a:xfrm>
              <a:off x="11896203" y="1592296"/>
              <a:ext cx="295794" cy="995269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509905" indent="-14541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021715" indent="-29337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533525" indent="-44132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045335" indent="-5892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18205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18440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254889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29127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矩形 18"/>
            <p:cNvSpPr/>
            <p:nvPr/>
          </p:nvSpPr>
          <p:spPr>
            <a:xfrm>
              <a:off x="11722065" y="1592296"/>
              <a:ext cx="152470" cy="995269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509905" indent="-14541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021715" indent="-29337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533525" indent="-44132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045335" indent="-5892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18205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18440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254889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29127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3" name="矩形 22"/>
          <p:cNvSpPr/>
          <p:nvPr/>
        </p:nvSpPr>
        <p:spPr>
          <a:xfrm>
            <a:off x="5747" y="692696"/>
            <a:ext cx="2716128" cy="7386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lvl="1">
              <a:lnSpc>
                <a:spcPct val="150000"/>
              </a:lnSpc>
            </a:pPr>
            <a:r>
              <a:rPr lang="zh-CN" altLang="en-US" sz="2800" b="1">
                <a:solidFill>
                  <a:srgbClr val="000000"/>
                </a:solidFill>
                <a:latin typeface="黑体" pitchFamily="49" charset="-122"/>
                <a:ea typeface="黑体" pitchFamily="49" charset="-122"/>
                <a:sym typeface="宋体" pitchFamily="2" charset="-122"/>
              </a:rPr>
              <a:t>二、探究新知</a:t>
            </a:r>
          </a:p>
        </p:txBody>
      </p:sp>
      <p:sp>
        <p:nvSpPr>
          <p:cNvPr id="24" name="矩形 23"/>
          <p:cNvSpPr>
            <a:spLocks noChangeArrowheads="1"/>
          </p:cNvSpPr>
          <p:nvPr/>
        </p:nvSpPr>
        <p:spPr bwMode="auto">
          <a:xfrm>
            <a:off x="323528" y="3789040"/>
            <a:ext cx="7552134" cy="138499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Times New Roman" pitchFamily="18" charset="0"/>
                <a:ea typeface="楷体_GB2312" pitchFamily="49" charset="-122"/>
              </a:rPr>
              <a:t>解：设公园的宽为</a:t>
            </a:r>
            <a:r>
              <a:rPr lang="en-US" altLang="zh-CN" sz="2800" b="1">
                <a:solidFill>
                  <a:srgbClr val="FF0000"/>
                </a:solidFill>
                <a:latin typeface="Times New Roman" pitchFamily="18" charset="0"/>
                <a:ea typeface="楷体_GB2312" pitchFamily="49" charset="-122"/>
              </a:rPr>
              <a:t>x</a:t>
            </a:r>
            <a:r>
              <a:rPr lang="zh-CN" altLang="en-US" sz="2800" b="1">
                <a:solidFill>
                  <a:srgbClr val="FF0000"/>
                </a:solidFill>
                <a:latin typeface="Times New Roman" pitchFamily="18" charset="0"/>
                <a:ea typeface="楷体_GB2312" pitchFamily="49" charset="-122"/>
              </a:rPr>
              <a:t>米，则长为</a:t>
            </a:r>
            <a:r>
              <a:rPr lang="en-US" altLang="zh-CN" sz="2800" b="1">
                <a:solidFill>
                  <a:srgbClr val="FF0000"/>
                </a:solidFill>
                <a:latin typeface="Times New Roman" pitchFamily="18" charset="0"/>
                <a:ea typeface="楷体_GB2312" pitchFamily="49" charset="-122"/>
              </a:rPr>
              <a:t>2x</a:t>
            </a:r>
            <a:r>
              <a:rPr lang="zh-CN" altLang="en-US" sz="2800" b="1">
                <a:solidFill>
                  <a:srgbClr val="FF0000"/>
                </a:solidFill>
                <a:latin typeface="Times New Roman" pitchFamily="18" charset="0"/>
                <a:ea typeface="楷体_GB2312" pitchFamily="49" charset="-122"/>
              </a:rPr>
              <a:t>米，得：</a:t>
            </a:r>
            <a:endParaRPr lang="en-US" altLang="zh-CN" sz="2800" b="1">
              <a:solidFill>
                <a:srgbClr val="FF0000"/>
              </a:solidFill>
              <a:latin typeface="Times New Roman" pitchFamily="18" charset="0"/>
              <a:ea typeface="楷体_GB2312" pitchFamily="49" charset="-122"/>
            </a:endParaRPr>
          </a:p>
          <a:p>
            <a:r>
              <a:rPr lang="en-US" altLang="zh-CN" sz="2800" b="1">
                <a:solidFill>
                  <a:srgbClr val="FF0000"/>
                </a:solidFill>
                <a:latin typeface="Times New Roman" pitchFamily="18" charset="0"/>
                <a:ea typeface="楷体_GB2312" pitchFamily="49" charset="-122"/>
              </a:rPr>
              <a:t>       </a:t>
            </a:r>
            <a:r>
              <a:rPr lang="zh-CN" altLang="en-US" sz="2800" b="1">
                <a:solidFill>
                  <a:srgbClr val="FF0000"/>
                </a:solidFill>
                <a:latin typeface="Times New Roman" pitchFamily="18" charset="0"/>
                <a:ea typeface="楷体_GB2312" pitchFamily="49" charset="-122"/>
              </a:rPr>
              <a:t>   </a:t>
            </a:r>
            <a:r>
              <a:rPr lang="en-US" altLang="zh-CN" sz="2800">
                <a:solidFill>
                  <a:srgbClr val="FF0000"/>
                </a:solidFill>
                <a:latin typeface="Times New Roman" pitchFamily="18" charset="0"/>
                <a:ea typeface="楷体_GB2312" pitchFamily="49" charset="-122"/>
              </a:rPr>
              <a:t>2</a:t>
            </a:r>
            <a:r>
              <a:rPr lang="en-US" altLang="zh-CN" sz="2800" i="1">
                <a:solidFill>
                  <a:srgbClr val="FF0000"/>
                </a:solidFill>
                <a:latin typeface="Times New Roman" pitchFamily="18" charset="0"/>
                <a:ea typeface="楷体_GB2312" pitchFamily="49" charset="-122"/>
              </a:rPr>
              <a:t>x·x=</a:t>
            </a:r>
            <a:r>
              <a:rPr lang="en-US" altLang="zh-CN" sz="2800">
                <a:solidFill>
                  <a:srgbClr val="FF0000"/>
                </a:solidFill>
                <a:latin typeface="Times New Roman" pitchFamily="18" charset="0"/>
                <a:ea typeface="楷体_GB2312" pitchFamily="49" charset="-122"/>
              </a:rPr>
              <a:t>400000</a:t>
            </a:r>
            <a:endParaRPr lang="en-US" altLang="zh-CN" sz="2800" b="1">
              <a:solidFill>
                <a:srgbClr val="FF0000"/>
              </a:solidFill>
              <a:latin typeface="Times New Roman" pitchFamily="18" charset="0"/>
              <a:ea typeface="楷体_GB2312" pitchFamily="49" charset="-122"/>
            </a:endParaRPr>
          </a:p>
          <a:p>
            <a:r>
              <a:rPr lang="en-US" altLang="zh-CN" sz="2800" b="1">
                <a:solidFill>
                  <a:srgbClr val="FF0000"/>
                </a:solidFill>
                <a:latin typeface="Times New Roman" pitchFamily="18" charset="0"/>
                <a:ea typeface="楷体_GB2312" pitchFamily="49" charset="-122"/>
              </a:rPr>
              <a:t>  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564874" y="5959733"/>
            <a:ext cx="43140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所以它的宽大约是</a:t>
            </a:r>
            <a:r>
              <a:rPr lang="en-US" altLang="zh-CN" sz="280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450</a:t>
            </a:r>
            <a:r>
              <a:rPr lang="zh-CN" altLang="en-US" sz="280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米。</a:t>
            </a: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6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dur="1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8" grpId="0"/>
      <p:bldP spid="6149" grpId="1"/>
      <p:bldP spid="16" grpId="2"/>
      <p:bldP spid="24" grpId="3"/>
      <p:bldP spid="2" grpId="4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30" name="文本框 7169"/>
          <p:cNvSpPr txBox="1">
            <a:spLocks noChangeArrowheads="1"/>
          </p:cNvSpPr>
          <p:nvPr/>
        </p:nvSpPr>
        <p:spPr bwMode="auto">
          <a:xfrm>
            <a:off x="176213" y="1412776"/>
            <a:ext cx="8572251" cy="224676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>
                <a:latin typeface="黑体" pitchFamily="49" charset="-122"/>
                <a:ea typeface="黑体" pitchFamily="49" charset="-122"/>
              </a:rPr>
              <a:t>        </a:t>
            </a:r>
            <a:r>
              <a:rPr lang="zh-CN" altLang="en-US" sz="2800" b="1">
                <a:latin typeface="黑体" pitchFamily="49" charset="-122"/>
                <a:ea typeface="黑体" pitchFamily="49" charset="-122"/>
              </a:rPr>
              <a:t>某地开辟了一块长方形荒地，新建一个以环保为主题的公园。已知这块荒地的长是宽的</a:t>
            </a:r>
            <a:r>
              <a:rPr lang="en-US" altLang="zh-CN" sz="2800" b="1">
                <a:latin typeface="黑体" pitchFamily="49" charset="-122"/>
                <a:ea typeface="黑体" pitchFamily="49" charset="-122"/>
              </a:rPr>
              <a:t>2</a:t>
            </a:r>
            <a:r>
              <a:rPr lang="zh-CN" altLang="en-US" sz="2800" b="1">
                <a:latin typeface="黑体" pitchFamily="49" charset="-122"/>
                <a:ea typeface="黑体" pitchFamily="49" charset="-122"/>
              </a:rPr>
              <a:t>倍，它的面积为</a:t>
            </a:r>
            <a:r>
              <a:rPr lang="en-US" altLang="zh-CN" sz="2800" b="1">
                <a:latin typeface="黑体" pitchFamily="49" charset="-122"/>
                <a:ea typeface="黑体" pitchFamily="49" charset="-122"/>
              </a:rPr>
              <a:t>400 000</a:t>
            </a:r>
            <a:r>
              <a:rPr lang="zh-CN" altLang="en-US" sz="2800" b="1">
                <a:latin typeface="黑体" pitchFamily="49" charset="-122"/>
                <a:ea typeface="黑体" pitchFamily="49" charset="-122"/>
              </a:rPr>
              <a:t>米</a:t>
            </a:r>
            <a:r>
              <a:rPr lang="en-US" altLang="zh-CN" sz="2800" b="1" baseline="30000">
                <a:latin typeface="黑体" pitchFamily="49" charset="-122"/>
                <a:ea typeface="黑体" pitchFamily="49" charset="-122"/>
              </a:rPr>
              <a:t>2</a:t>
            </a:r>
            <a:r>
              <a:rPr lang="zh-CN" altLang="en-US" sz="2800" b="1">
                <a:latin typeface="黑体" pitchFamily="49" charset="-122"/>
                <a:ea typeface="黑体" pitchFamily="49" charset="-122"/>
              </a:rPr>
              <a:t>。</a:t>
            </a:r>
          </a:p>
          <a:p>
            <a:pPr eaLnBrk="1" hangingPunct="1"/>
            <a:r>
              <a:rPr lang="en-US" altLang="zh-CN" sz="2800" b="1">
                <a:latin typeface="黑体" pitchFamily="49" charset="-122"/>
                <a:ea typeface="黑体" pitchFamily="49" charset="-122"/>
              </a:rPr>
              <a:t>(3)</a:t>
            </a:r>
            <a:r>
              <a:rPr lang="zh-CN" altLang="en-US" sz="2800" b="1">
                <a:latin typeface="黑体" pitchFamily="49" charset="-122"/>
                <a:ea typeface="黑体" pitchFamily="49" charset="-122"/>
              </a:rPr>
              <a:t>该公园中心有一个圆形花园，它的面积是</a:t>
            </a:r>
            <a:r>
              <a:rPr lang="en-US" altLang="zh-CN" sz="2800" b="1">
                <a:latin typeface="黑体" pitchFamily="49" charset="-122"/>
                <a:ea typeface="黑体" pitchFamily="49" charset="-122"/>
              </a:rPr>
              <a:t>800</a:t>
            </a:r>
            <a:r>
              <a:rPr lang="zh-CN" altLang="en-US" sz="2800" b="1">
                <a:latin typeface="黑体" pitchFamily="49" charset="-122"/>
                <a:ea typeface="黑体" pitchFamily="49" charset="-122"/>
              </a:rPr>
              <a:t>米</a:t>
            </a:r>
            <a:r>
              <a:rPr lang="en-US" altLang="zh-CN" sz="2800" b="1" baseline="30000">
                <a:latin typeface="黑体" pitchFamily="49" charset="-122"/>
                <a:ea typeface="黑体" pitchFamily="49" charset="-122"/>
              </a:rPr>
              <a:t>2</a:t>
            </a:r>
            <a:r>
              <a:rPr lang="zh-CN" altLang="en-US" sz="2800" b="1">
                <a:latin typeface="黑体" pitchFamily="49" charset="-122"/>
                <a:ea typeface="黑体" pitchFamily="49" charset="-122"/>
              </a:rPr>
              <a:t>，你能估计它的半径吗？</a:t>
            </a:r>
            <a:r>
              <a:rPr lang="en-US" altLang="zh-CN" sz="2800" b="1">
                <a:latin typeface="黑体" pitchFamily="49" charset="-122"/>
                <a:ea typeface="黑体" pitchFamily="49" charset="-122"/>
              </a:rPr>
              <a:t>(</a:t>
            </a:r>
            <a:r>
              <a:rPr lang="zh-CN" altLang="en-US" sz="2800" b="1">
                <a:latin typeface="黑体" pitchFamily="49" charset="-122"/>
                <a:ea typeface="黑体" pitchFamily="49" charset="-122"/>
              </a:rPr>
              <a:t>误差小于</a:t>
            </a:r>
            <a:r>
              <a:rPr lang="en-US" altLang="zh-CN" sz="2800" b="1">
                <a:latin typeface="黑体" pitchFamily="49" charset="-122"/>
                <a:ea typeface="黑体" pitchFamily="49" charset="-122"/>
              </a:rPr>
              <a:t>1</a:t>
            </a:r>
            <a:r>
              <a:rPr lang="zh-CN" altLang="en-US" sz="2800" b="1">
                <a:latin typeface="黑体" pitchFamily="49" charset="-122"/>
                <a:ea typeface="黑体" pitchFamily="49" charset="-122"/>
              </a:rPr>
              <a:t>米</a:t>
            </a:r>
            <a:r>
              <a:rPr lang="en-US" altLang="zh-CN" sz="2800" b="1">
                <a:latin typeface="黑体" pitchFamily="49" charset="-122"/>
                <a:ea typeface="黑体" pitchFamily="49" charset="-122"/>
              </a:rPr>
              <a:t>)</a:t>
            </a:r>
          </a:p>
        </p:txBody>
      </p:sp>
      <p:sp>
        <p:nvSpPr>
          <p:cNvPr id="22531" name="矩形 7170"/>
          <p:cNvSpPr>
            <a:spLocks noChangeArrowheads="1"/>
          </p:cNvSpPr>
          <p:nvPr/>
        </p:nvSpPr>
        <p:spPr bwMode="auto">
          <a:xfrm>
            <a:off x="5508104" y="4419600"/>
            <a:ext cx="3240360" cy="1745704"/>
          </a:xfrm>
          <a:prstGeom prst="rect">
            <a:avLst/>
          </a:prstGeom>
          <a:solidFill>
            <a:schemeClr val="accent2"/>
          </a:solidFill>
          <a:ln w="28575">
            <a:solidFill>
              <a:schemeClr val="tx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hangingPunct="1"/>
            <a:endParaRPr lang="zh-CN" altLang="en-US">
              <a:latin typeface="Times New Roman" pitchFamily="18" charset="0"/>
              <a:ea typeface="楷体_GB2312" pitchFamily="49" charset="-122"/>
            </a:endParaRPr>
          </a:p>
        </p:txBody>
      </p:sp>
      <p:grpSp>
        <p:nvGrpSpPr>
          <p:cNvPr id="2" name="组合 7171"/>
          <p:cNvGrpSpPr/>
          <p:nvPr/>
        </p:nvGrpSpPr>
        <p:grpSpPr>
          <a:xfrm>
            <a:off x="6470476" y="4583113"/>
            <a:ext cx="1485900" cy="1485900"/>
            <a:chExt cx="936" cy="936"/>
          </a:xfrm>
        </p:grpSpPr>
        <p:sp>
          <p:nvSpPr>
            <p:cNvPr id="22543" name="椭圆 7172"/>
            <p:cNvSpPr>
              <a:spLocks noChangeArrowheads="1"/>
            </p:cNvSpPr>
            <p:nvPr/>
          </p:nvSpPr>
          <p:spPr bwMode="auto">
            <a:xfrm>
              <a:off x="0" y="0"/>
              <a:ext cx="936" cy="936"/>
            </a:xfrm>
            <a:prstGeom prst="ellipse">
              <a:avLst/>
            </a:prstGeom>
            <a:solidFill>
              <a:srgbClr val="FFC000"/>
            </a:solidFill>
            <a:ln w="9525">
              <a:solidFill>
                <a:schemeClr val="tx1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509905" indent="-14541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1021715" indent="-29337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533525" indent="-44132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2045335" indent="-5892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1820545" algn="l" defTabSz="728345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184400" algn="l" defTabSz="728345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2548890" algn="l" defTabSz="728345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2912745" algn="l" defTabSz="728345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latin typeface="Times New Roman" pitchFamily="18" charset="0"/>
                <a:ea typeface="楷体_GB2312" pitchFamily="49" charset="-122"/>
              </a:endParaRPr>
            </a:p>
          </p:txBody>
        </p:sp>
        <p:sp>
          <p:nvSpPr>
            <p:cNvPr id="22544" name="直接连接符 7173"/>
            <p:cNvSpPr>
              <a:spLocks noChangeShapeType="1"/>
            </p:cNvSpPr>
            <p:nvPr/>
          </p:nvSpPr>
          <p:spPr bwMode="auto">
            <a:xfrm rot="-5400000" flipH="1">
              <a:off x="695" y="236"/>
              <a:ext cx="0" cy="464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509905" indent="-14541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1021715" indent="-29337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533525" indent="-44132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2045335" indent="-5892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1820545" algn="l" defTabSz="728345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184400" algn="l" defTabSz="728345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2548890" algn="l" defTabSz="728345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2912745" algn="l" defTabSz="728345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545" name="椭圆 7174"/>
            <p:cNvSpPr>
              <a:spLocks noChangeArrowheads="1"/>
            </p:cNvSpPr>
            <p:nvPr/>
          </p:nvSpPr>
          <p:spPr bwMode="auto">
            <a:xfrm>
              <a:off x="442" y="434"/>
              <a:ext cx="57" cy="57"/>
            </a:xfrm>
            <a:prstGeom prst="ellipse">
              <a:avLst/>
            </a:prstGeom>
            <a:solidFill>
              <a:schemeClr val="tx1"/>
            </a:solidFill>
            <a:ln w="9525">
              <a:noFill/>
              <a:round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509905" indent="-14541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1021715" indent="-29337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533525" indent="-44132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2045335" indent="-5892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1820545" algn="l" defTabSz="728345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184400" algn="l" defTabSz="728345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2548890" algn="l" defTabSz="728345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2912745" algn="l" defTabSz="728345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eaLnBrk="1" hangingPunct="1"/>
              <a:endParaRPr lang="zh-CN" altLang="en-US">
                <a:latin typeface="Times New Roman" pitchFamily="18" charset="0"/>
                <a:ea typeface="楷体_GB2312" pitchFamily="49" charset="-122"/>
              </a:endParaRPr>
            </a:p>
          </p:txBody>
        </p:sp>
      </p:grpSp>
      <p:sp>
        <p:nvSpPr>
          <p:cNvPr id="22533" name="矩形 7175"/>
          <p:cNvSpPr>
            <a:spLocks noChangeArrowheads="1"/>
          </p:cNvSpPr>
          <p:nvPr/>
        </p:nvSpPr>
        <p:spPr bwMode="auto">
          <a:xfrm>
            <a:off x="6686376" y="5391150"/>
            <a:ext cx="184709" cy="52334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endParaRPr lang="en-US" altLang="zh-CN" sz="2800">
              <a:latin typeface="Times New Roman" pitchFamily="18" charset="0"/>
              <a:ea typeface="楷体_GB2312" pitchFamily="49" charset="-122"/>
            </a:endParaRPr>
          </a:p>
        </p:txBody>
      </p:sp>
      <p:sp>
        <p:nvSpPr>
          <p:cNvPr id="22534" name="矩形 7176"/>
          <p:cNvSpPr>
            <a:spLocks noChangeArrowheads="1"/>
          </p:cNvSpPr>
          <p:nvPr/>
        </p:nvSpPr>
        <p:spPr bwMode="auto">
          <a:xfrm>
            <a:off x="7419801" y="4868863"/>
            <a:ext cx="322262" cy="51911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800" i="1">
                <a:latin typeface="Times New Roman" pitchFamily="18" charset="0"/>
                <a:ea typeface="楷体_GB2312" pitchFamily="49" charset="-122"/>
              </a:rPr>
              <a:t>r</a:t>
            </a:r>
          </a:p>
        </p:txBody>
      </p:sp>
      <p:sp>
        <p:nvSpPr>
          <p:cNvPr id="7178" name="矩形 7177"/>
          <p:cNvSpPr>
            <a:spLocks noChangeArrowheads="1"/>
          </p:cNvSpPr>
          <p:nvPr/>
        </p:nvSpPr>
        <p:spPr bwMode="auto">
          <a:xfrm>
            <a:off x="323528" y="3717032"/>
            <a:ext cx="4824536" cy="95410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>
                <a:solidFill>
                  <a:srgbClr val="FF0000"/>
                </a:solidFill>
                <a:latin typeface="Times New Roman" pitchFamily="18" charset="0"/>
                <a:ea typeface="楷体_GB2312" pitchFamily="49" charset="-122"/>
                <a:cs typeface="Times New Roman" panose="02020603050405020304" pitchFamily="18" charset="0"/>
              </a:rPr>
              <a:t>解：设花园的半径为</a:t>
            </a:r>
            <a:r>
              <a:rPr lang="en-US" altLang="zh-CN" sz="2800" b="1">
                <a:solidFill>
                  <a:srgbClr val="FF0000"/>
                </a:solidFill>
                <a:latin typeface="Times New Roman" pitchFamily="18" charset="0"/>
                <a:ea typeface="楷体_GB2312" pitchFamily="49" charset="-122"/>
                <a:cs typeface="Times New Roman" panose="02020603050405020304" pitchFamily="18" charset="0"/>
              </a:rPr>
              <a:t>r </a:t>
            </a:r>
            <a:r>
              <a:rPr lang="zh-CN" altLang="en-US" sz="2800" b="1">
                <a:solidFill>
                  <a:srgbClr val="FF0000"/>
                </a:solidFill>
                <a:latin typeface="Times New Roman" pitchFamily="18" charset="0"/>
                <a:ea typeface="楷体_GB2312" pitchFamily="49" charset="-122"/>
                <a:cs typeface="Times New Roman" panose="02020603050405020304" pitchFamily="18" charset="0"/>
              </a:rPr>
              <a:t>米，得     </a:t>
            </a:r>
            <a:endParaRPr lang="en-US" altLang="zh-CN" sz="2800" b="1">
              <a:solidFill>
                <a:srgbClr val="FF0000"/>
              </a:solidFill>
              <a:latin typeface="Times New Roman" pitchFamily="18" charset="0"/>
              <a:ea typeface="楷体_GB2312" pitchFamily="49" charset="-122"/>
              <a:cs typeface="Times New Roman" panose="02020603050405020304" pitchFamily="18" charset="0"/>
            </a:endParaRPr>
          </a:p>
          <a:p>
            <a:pPr eaLnBrk="1" hangingPunct="1"/>
            <a:r>
              <a:rPr lang="en-US" altLang="en-US" sz="2800" b="1" i="1">
                <a:solidFill>
                  <a:srgbClr val="FF0000"/>
                </a:solidFill>
                <a:latin typeface="Times New Roman" pitchFamily="18" charset="0"/>
                <a:ea typeface="楷体_GB2312" pitchFamily="49" charset="-122"/>
                <a:cs typeface="Times New Roman" panose="02020603050405020304" pitchFamily="18" charset="0"/>
              </a:rPr>
              <a:t>         </a:t>
            </a:r>
            <a:r>
              <a:rPr lang="el-GR" altLang="en-US" sz="2800" b="1" i="1">
                <a:solidFill>
                  <a:srgbClr val="FF0000"/>
                </a:solidFill>
                <a:latin typeface="Times New Roman" pitchFamily="18" charset="0"/>
                <a:ea typeface="楷体_GB2312" pitchFamily="49" charset="-122"/>
                <a:cs typeface="Times New Roman" panose="02020603050405020304" pitchFamily="18" charset="0"/>
              </a:rPr>
              <a:t>π</a:t>
            </a:r>
            <a:r>
              <a:rPr lang="zh-CN" altLang="en-US" sz="2800" b="1" i="1">
                <a:solidFill>
                  <a:srgbClr val="FF0000"/>
                </a:solidFill>
                <a:latin typeface="Times New Roman" pitchFamily="18" charset="0"/>
                <a:ea typeface="楷体_GB2312" pitchFamily="49" charset="-122"/>
              </a:rPr>
              <a:t>r</a:t>
            </a:r>
            <a:r>
              <a:rPr lang="zh-CN" altLang="en-US" sz="2800" b="1" baseline="30000">
                <a:solidFill>
                  <a:srgbClr val="FF0000"/>
                </a:solidFill>
                <a:latin typeface="Times New Roman" pitchFamily="18" charset="0"/>
                <a:ea typeface="楷体_GB2312" pitchFamily="49" charset="-122"/>
              </a:rPr>
              <a:t>2</a:t>
            </a:r>
            <a:r>
              <a:rPr lang="zh-CN" altLang="en-US" sz="2800" b="1">
                <a:solidFill>
                  <a:srgbClr val="FF0000"/>
                </a:solidFill>
                <a:latin typeface="Times New Roman" pitchFamily="18" charset="0"/>
                <a:ea typeface="楷体_GB2312" pitchFamily="49" charset="-122"/>
              </a:rPr>
              <a:t>=800</a:t>
            </a:r>
          </a:p>
        </p:txBody>
      </p:sp>
      <p:sp>
        <p:nvSpPr>
          <p:cNvPr id="7179" name="矩形 7178"/>
          <p:cNvSpPr>
            <a:spLocks noChangeArrowheads="1"/>
          </p:cNvSpPr>
          <p:nvPr/>
        </p:nvSpPr>
        <p:spPr bwMode="auto">
          <a:xfrm>
            <a:off x="1046316" y="4527014"/>
            <a:ext cx="2430462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800" b="1" i="1">
                <a:solidFill>
                  <a:srgbClr val="FF0000"/>
                </a:solidFill>
                <a:latin typeface="Times New Roman" pitchFamily="18" charset="0"/>
                <a:ea typeface="楷体_GB2312" pitchFamily="49" charset="-122"/>
              </a:rPr>
              <a:t>r</a:t>
            </a:r>
            <a:r>
              <a:rPr lang="en-US" altLang="zh-CN" sz="2800" b="1" baseline="30000">
                <a:solidFill>
                  <a:srgbClr val="FF0000"/>
                </a:solidFill>
                <a:latin typeface="Times New Roman" pitchFamily="18" charset="0"/>
                <a:ea typeface="楷体_GB2312" pitchFamily="49" charset="-122"/>
              </a:rPr>
              <a:t>2</a:t>
            </a:r>
            <a:r>
              <a:rPr lang="en-US" altLang="zh-CN" sz="2800" b="1">
                <a:solidFill>
                  <a:srgbClr val="FF0000"/>
                </a:solidFill>
                <a:latin typeface="Times New Roman" pitchFamily="18" charset="0"/>
                <a:ea typeface="楷体_GB2312" pitchFamily="49" charset="-122"/>
              </a:rPr>
              <a:t>≈254.8</a:t>
            </a:r>
          </a:p>
        </p:txBody>
      </p:sp>
      <p:sp>
        <p:nvSpPr>
          <p:cNvPr id="7180" name="矩形 7179"/>
          <p:cNvSpPr>
            <a:spLocks noChangeArrowheads="1"/>
          </p:cNvSpPr>
          <p:nvPr/>
        </p:nvSpPr>
        <p:spPr bwMode="auto">
          <a:xfrm>
            <a:off x="1090766" y="5066764"/>
            <a:ext cx="2430462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800" b="1" i="1">
                <a:solidFill>
                  <a:srgbClr val="FF0000"/>
                </a:solidFill>
                <a:latin typeface="Times New Roman" pitchFamily="18" charset="0"/>
                <a:ea typeface="楷体_GB2312" pitchFamily="49" charset="-122"/>
              </a:rPr>
              <a:t>r</a:t>
            </a:r>
            <a:r>
              <a:rPr lang="en-US" altLang="zh-CN" sz="2800" b="1">
                <a:solidFill>
                  <a:srgbClr val="FF0000"/>
                </a:solidFill>
                <a:latin typeface="Times New Roman" pitchFamily="18" charset="0"/>
                <a:ea typeface="楷体_GB2312" pitchFamily="49" charset="-122"/>
              </a:rPr>
              <a:t>=</a:t>
            </a:r>
          </a:p>
        </p:txBody>
      </p:sp>
      <p:graphicFrame>
        <p:nvGraphicFramePr>
          <p:cNvPr id="7181" name="对象 7180"/>
          <p:cNvGraphicFramePr>
            <a:graphicFrameLocks noChangeAspect="1"/>
          </p:cNvGraphicFramePr>
          <p:nvPr/>
        </p:nvGraphicFramePr>
        <p:xfrm>
          <a:off x="1585793" y="5067384"/>
          <a:ext cx="1152128" cy="516809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r:id="rId2" imgW="1152128" imgH="516809" progId="Equations">
                  <p:embed/>
                </p:oleObj>
              </mc:Choice>
              <mc:Fallback>
                <p:oleObj r:id="rId2" imgW="1152128" imgH="516809" progId="Equations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585793" y="5067384"/>
                        <a:ext cx="1152128" cy="516809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3" name="组合 17"/>
          <p:cNvGrpSpPr/>
          <p:nvPr/>
        </p:nvGrpSpPr>
        <p:grpSpPr>
          <a:xfrm flipH="1">
            <a:off x="16" y="332656"/>
            <a:ext cx="1331626" cy="432048"/>
            <a:chOff x="11722065" y="1592296"/>
            <a:chExt cx="469932" cy="995269"/>
          </a:xfrm>
          <a:solidFill>
            <a:schemeClr val="accent1">
              <a:lumMod val="50000"/>
            </a:schemeClr>
          </a:solidFill>
        </p:grpSpPr>
        <p:sp>
          <p:nvSpPr>
            <p:cNvPr id="19" name="矩形 18"/>
            <p:cNvSpPr/>
            <p:nvPr/>
          </p:nvSpPr>
          <p:spPr>
            <a:xfrm>
              <a:off x="11896203" y="1592296"/>
              <a:ext cx="295794" cy="995269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509905" indent="-14541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021715" indent="-29337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533525" indent="-44132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045335" indent="-5892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18205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18440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254889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29127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矩形 19"/>
            <p:cNvSpPr/>
            <p:nvPr/>
          </p:nvSpPr>
          <p:spPr>
            <a:xfrm>
              <a:off x="11722065" y="1592296"/>
              <a:ext cx="152470" cy="995269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509905" indent="-14541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021715" indent="-29337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533525" indent="-44132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045335" indent="-5892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18205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18440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254889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29127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4" name="矩形 23"/>
          <p:cNvSpPr/>
          <p:nvPr/>
        </p:nvSpPr>
        <p:spPr>
          <a:xfrm>
            <a:off x="5747" y="764704"/>
            <a:ext cx="2716128" cy="7386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lvl="1">
              <a:lnSpc>
                <a:spcPct val="150000"/>
              </a:lnSpc>
            </a:pPr>
            <a:r>
              <a:rPr lang="zh-CN" altLang="en-US" sz="2800" b="1">
                <a:solidFill>
                  <a:srgbClr val="000000"/>
                </a:solidFill>
                <a:latin typeface="黑体" pitchFamily="49" charset="-122"/>
                <a:ea typeface="黑体" pitchFamily="49" charset="-122"/>
                <a:sym typeface="宋体" pitchFamily="2" charset="-122"/>
              </a:rPr>
              <a:t>二、探究新知</a:t>
            </a:r>
          </a:p>
        </p:txBody>
      </p:sp>
      <p:sp>
        <p:nvSpPr>
          <p:cNvPr id="25" name="矩形 24"/>
          <p:cNvSpPr>
            <a:spLocks noChangeArrowheads="1"/>
          </p:cNvSpPr>
          <p:nvPr/>
        </p:nvSpPr>
        <p:spPr bwMode="auto">
          <a:xfrm>
            <a:off x="1115616" y="5498068"/>
            <a:ext cx="1224136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800" b="1" i="1">
                <a:solidFill>
                  <a:srgbClr val="FF0000"/>
                </a:solidFill>
                <a:latin typeface="Times New Roman" pitchFamily="18" charset="0"/>
                <a:ea typeface="楷体_GB2312" pitchFamily="49" charset="-122"/>
              </a:rPr>
              <a:t>r ≈</a:t>
            </a:r>
            <a:r>
              <a:rPr lang="en-US" altLang="zh-CN" sz="2800" b="1">
                <a:solidFill>
                  <a:srgbClr val="FF0000"/>
                </a:solidFill>
                <a:latin typeface="Times New Roman" pitchFamily="18" charset="0"/>
                <a:ea typeface="楷体_GB2312" pitchFamily="49" charset="-122"/>
              </a:rPr>
              <a:t>16</a:t>
            </a:r>
          </a:p>
        </p:txBody>
      </p:sp>
      <p:sp>
        <p:nvSpPr>
          <p:cNvPr id="26" name="矩形 25"/>
          <p:cNvSpPr/>
          <p:nvPr/>
        </p:nvSpPr>
        <p:spPr>
          <a:xfrm>
            <a:off x="395536" y="5903312"/>
            <a:ext cx="4519507" cy="7386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lvl="1">
              <a:lnSpc>
                <a:spcPct val="150000"/>
              </a:lnSpc>
            </a:pPr>
            <a:r>
              <a:rPr lang="zh-CN" altLang="en-US" sz="2800" b="1">
                <a:solidFill>
                  <a:srgbClr val="000000"/>
                </a:solidFill>
                <a:latin typeface="黑体" pitchFamily="49" charset="-122"/>
                <a:ea typeface="黑体" pitchFamily="49" charset="-122"/>
                <a:sym typeface="宋体" pitchFamily="2" charset="-122"/>
              </a:rPr>
              <a:t>怎么估算无理数的大小？</a:t>
            </a: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8" grpId="0"/>
      <p:bldP spid="7179" grpId="1"/>
      <p:bldP spid="7180" grpId="2"/>
      <p:bldP spid="25" grpId="3"/>
      <p:bldP spid="26" grpId="4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4" name="Text Box 3"/>
          <p:cNvSpPr txBox="1">
            <a:spLocks noChangeArrowheads="1"/>
          </p:cNvSpPr>
          <p:nvPr/>
        </p:nvSpPr>
        <p:spPr bwMode="auto">
          <a:xfrm>
            <a:off x="467544" y="1537628"/>
            <a:ext cx="6704012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>
                <a:latin typeface="黑体" pitchFamily="49" charset="-122"/>
                <a:ea typeface="黑体" pitchFamily="49" charset="-122"/>
              </a:rPr>
              <a:t>下列结果正确吗</a:t>
            </a:r>
            <a:r>
              <a:rPr lang="en-US" altLang="zh-CN" sz="2800" b="1">
                <a:latin typeface="黑体" pitchFamily="49" charset="-122"/>
                <a:ea typeface="黑体" pitchFamily="49" charset="-122"/>
              </a:rPr>
              <a:t>?</a:t>
            </a:r>
            <a:r>
              <a:rPr lang="zh-CN" altLang="en-US" sz="2800" b="1">
                <a:latin typeface="黑体" pitchFamily="49" charset="-122"/>
                <a:ea typeface="黑体" pitchFamily="49" charset="-122"/>
              </a:rPr>
              <a:t>你是怎样判断的</a:t>
            </a:r>
            <a:r>
              <a:rPr lang="en-US" altLang="zh-CN" sz="2800" b="1">
                <a:latin typeface="黑体" pitchFamily="49" charset="-122"/>
                <a:ea typeface="黑体" pitchFamily="49" charset="-122"/>
              </a:rPr>
              <a:t>?</a:t>
            </a:r>
            <a:endParaRPr lang="zh-CN" altLang="en-US" sz="2800" b="1">
              <a:latin typeface="黑体" pitchFamily="49" charset="-122"/>
              <a:ea typeface="黑体" pitchFamily="49" charset="-122"/>
            </a:endParaRPr>
          </a:p>
        </p:txBody>
      </p:sp>
      <p:graphicFrame>
        <p:nvGraphicFramePr>
          <p:cNvPr id="23555" name="Object 4"/>
          <p:cNvGraphicFramePr>
            <a:graphicFrameLocks noChangeAspect="1"/>
          </p:cNvGraphicFramePr>
          <p:nvPr/>
        </p:nvGraphicFramePr>
        <p:xfrm>
          <a:off x="467544" y="2133600"/>
          <a:ext cx="2528748" cy="50331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name="公式" r:id="rId2" imgW="2528748" imgH="503312" progId="Equations">
                  <p:embed/>
                </p:oleObj>
              </mc:Choice>
              <mc:Fallback>
                <p:oleObj name="公式" r:id="rId2" imgW="2528748" imgH="503312" progId="Equations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467544" y="2133600"/>
                        <a:ext cx="2528748" cy="503312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3556" name="Object 5"/>
          <p:cNvGraphicFramePr>
            <a:graphicFrameLocks noChangeAspect="1"/>
          </p:cNvGraphicFramePr>
          <p:nvPr/>
        </p:nvGraphicFramePr>
        <p:xfrm>
          <a:off x="3275856" y="2110202"/>
          <a:ext cx="2232248" cy="52671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r:id="rId4" imgW="2232248" imgH="526710" progId="Equations">
                  <p:embed/>
                </p:oleObj>
              </mc:Choice>
              <mc:Fallback>
                <p:oleObj r:id="rId4" imgW="2232248" imgH="526710" progId="Equations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3275856" y="2110202"/>
                        <a:ext cx="2232248" cy="52671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3557" name="Object 6"/>
          <p:cNvGraphicFramePr>
            <a:graphicFrameLocks noChangeAspect="1"/>
          </p:cNvGraphicFramePr>
          <p:nvPr/>
        </p:nvGraphicFramePr>
        <p:xfrm>
          <a:off x="5868144" y="2127623"/>
          <a:ext cx="2448272" cy="509289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r:id="rId6" imgW="2448272" imgH="509289" progId="">
                  <p:embed/>
                </p:oleObj>
              </mc:Choice>
              <mc:Fallback>
                <p:oleObj r:id="rId6" imgW="2448272" imgH="509289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5868144" y="2127623"/>
                        <a:ext cx="2448272" cy="509289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319" name="Object 7"/>
          <p:cNvGraphicFramePr>
            <a:graphicFrameLocks noChangeAspect="1"/>
          </p:cNvGraphicFramePr>
          <p:nvPr/>
        </p:nvGraphicFramePr>
        <p:xfrm>
          <a:off x="490539" y="2852738"/>
          <a:ext cx="3361382" cy="50641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name="公式" r:id="rId8" imgW="3361382" imgH="506412" progId="Equations">
                  <p:embed/>
                </p:oleObj>
              </mc:Choice>
              <mc:Fallback>
                <p:oleObj name="公式" r:id="rId8" imgW="3361382" imgH="506412" progId="Equations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490539" y="2852738"/>
                        <a:ext cx="3361382" cy="506412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320" name="Object 8"/>
          <p:cNvGraphicFramePr>
            <a:graphicFrameLocks noChangeAspect="1"/>
          </p:cNvGraphicFramePr>
          <p:nvPr/>
        </p:nvGraphicFramePr>
        <p:xfrm>
          <a:off x="3995936" y="2852936"/>
          <a:ext cx="2736304" cy="469186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7" r:id="rId10" imgW="2736304" imgH="469186" progId="Equations">
                  <p:embed/>
                </p:oleObj>
              </mc:Choice>
              <mc:Fallback>
                <p:oleObj r:id="rId10" imgW="2736304" imgH="469186" progId="Equations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3995936" y="2852936"/>
                        <a:ext cx="2736304" cy="469186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321" name="Object 9"/>
          <p:cNvGraphicFramePr>
            <a:graphicFrameLocks noChangeAspect="1"/>
          </p:cNvGraphicFramePr>
          <p:nvPr/>
        </p:nvGraphicFramePr>
        <p:xfrm>
          <a:off x="893763" y="3500438"/>
          <a:ext cx="2462212" cy="539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8" name="公式" r:id="rId12" imgW="2462212" imgH="539750" progId="Equations">
                  <p:embed/>
                </p:oleObj>
              </mc:Choice>
              <mc:Fallback>
                <p:oleObj name="公式" r:id="rId12" imgW="2462212" imgH="539750" progId="Equations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3"/>
                      <a:stretch>
                        <a:fillRect/>
                      </a:stretch>
                    </p:blipFill>
                    <p:spPr>
                      <a:xfrm>
                        <a:off x="893763" y="3500438"/>
                        <a:ext cx="2462212" cy="5397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322" name="Object 10"/>
          <p:cNvGraphicFramePr>
            <a:graphicFrameLocks noChangeAspect="1"/>
          </p:cNvGraphicFramePr>
          <p:nvPr/>
        </p:nvGraphicFramePr>
        <p:xfrm>
          <a:off x="438150" y="4076700"/>
          <a:ext cx="3217863" cy="5905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9" name="公式" r:id="rId14" imgW="3217863" imgH="590550" progId="Equations">
                  <p:embed/>
                </p:oleObj>
              </mc:Choice>
              <mc:Fallback>
                <p:oleObj name="公式" r:id="rId14" imgW="3217863" imgH="590550" progId="Equations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5"/>
                      <a:stretch>
                        <a:fillRect/>
                      </a:stretch>
                    </p:blipFill>
                    <p:spPr>
                      <a:xfrm>
                        <a:off x="438150" y="4076700"/>
                        <a:ext cx="3217863" cy="5905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323" name="Object 11"/>
          <p:cNvGraphicFramePr>
            <a:graphicFrameLocks noChangeAspect="1"/>
          </p:cNvGraphicFramePr>
          <p:nvPr/>
        </p:nvGraphicFramePr>
        <p:xfrm>
          <a:off x="3923929" y="4108157"/>
          <a:ext cx="2016223" cy="472971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0" r:id="rId16" imgW="2016223" imgH="472971" progId="Equations">
                  <p:embed/>
                </p:oleObj>
              </mc:Choice>
              <mc:Fallback>
                <p:oleObj r:id="rId16" imgW="2016223" imgH="472971" progId="Equations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7"/>
                      <a:stretch>
                        <a:fillRect/>
                      </a:stretch>
                    </p:blipFill>
                    <p:spPr>
                      <a:xfrm>
                        <a:off x="3923929" y="4108157"/>
                        <a:ext cx="2016223" cy="472971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324" name="Object 12"/>
          <p:cNvGraphicFramePr>
            <a:graphicFrameLocks noChangeAspect="1"/>
          </p:cNvGraphicFramePr>
          <p:nvPr/>
        </p:nvGraphicFramePr>
        <p:xfrm>
          <a:off x="963613" y="4751388"/>
          <a:ext cx="1962150" cy="5492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1" name="公式" r:id="rId18" imgW="1962150" imgH="549275" progId="Equations">
                  <p:embed/>
                </p:oleObj>
              </mc:Choice>
              <mc:Fallback>
                <p:oleObj name="公式" r:id="rId18" imgW="1962150" imgH="549275" progId="Equations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9"/>
                      <a:stretch>
                        <a:fillRect/>
                      </a:stretch>
                    </p:blipFill>
                    <p:spPr>
                      <a:xfrm>
                        <a:off x="963613" y="4751388"/>
                        <a:ext cx="1962150" cy="54927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325" name="Object 13"/>
          <p:cNvGraphicFramePr>
            <a:graphicFrameLocks noChangeAspect="1"/>
          </p:cNvGraphicFramePr>
          <p:nvPr/>
        </p:nvGraphicFramePr>
        <p:xfrm>
          <a:off x="439738" y="5303838"/>
          <a:ext cx="3316287" cy="54451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2" name="公式" r:id="rId20" imgW="3316287" imgH="544512" progId="Equations">
                  <p:embed/>
                </p:oleObj>
              </mc:Choice>
              <mc:Fallback>
                <p:oleObj name="公式" r:id="rId20" imgW="3316287" imgH="544512" progId="Equations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1"/>
                      <a:stretch>
                        <a:fillRect/>
                      </a:stretch>
                    </p:blipFill>
                    <p:spPr>
                      <a:xfrm>
                        <a:off x="439738" y="5303838"/>
                        <a:ext cx="3316287" cy="544512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326" name="Object 14"/>
          <p:cNvGraphicFramePr>
            <a:graphicFrameLocks noChangeAspect="1"/>
          </p:cNvGraphicFramePr>
          <p:nvPr/>
        </p:nvGraphicFramePr>
        <p:xfrm>
          <a:off x="4139953" y="5332791"/>
          <a:ext cx="2376264" cy="47247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3" r:id="rId22" imgW="2376264" imgH="472473" progId="Equations">
                  <p:embed/>
                </p:oleObj>
              </mc:Choice>
              <mc:Fallback>
                <p:oleObj r:id="rId22" imgW="2376264" imgH="472473" progId="Equations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3"/>
                      <a:stretch>
                        <a:fillRect/>
                      </a:stretch>
                    </p:blipFill>
                    <p:spPr>
                      <a:xfrm>
                        <a:off x="4139953" y="5332791"/>
                        <a:ext cx="2376264" cy="472473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327" name="Object 15"/>
          <p:cNvGraphicFramePr>
            <a:graphicFrameLocks noChangeAspect="1"/>
          </p:cNvGraphicFramePr>
          <p:nvPr/>
        </p:nvGraphicFramePr>
        <p:xfrm>
          <a:off x="899593" y="5914617"/>
          <a:ext cx="2376264" cy="538719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4" name="公式" r:id="rId24" imgW="2376264" imgH="538719" progId="Equations">
                  <p:embed/>
                </p:oleObj>
              </mc:Choice>
              <mc:Fallback>
                <p:oleObj name="公式" r:id="rId24" imgW="2376264" imgH="538719" progId="Equations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5"/>
                      <a:stretch>
                        <a:fillRect/>
                      </a:stretch>
                    </p:blipFill>
                    <p:spPr>
                      <a:xfrm>
                        <a:off x="899593" y="5914617"/>
                        <a:ext cx="2376264" cy="538719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7" name="TextBox 26"/>
          <p:cNvSpPr txBox="1">
            <a:spLocks noChangeArrowheads="1"/>
          </p:cNvSpPr>
          <p:nvPr/>
        </p:nvSpPr>
        <p:spPr bwMode="auto">
          <a:xfrm>
            <a:off x="5087938" y="6002124"/>
            <a:ext cx="3570737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这些结果都不正确</a:t>
            </a:r>
          </a:p>
        </p:txBody>
      </p:sp>
      <p:grpSp>
        <p:nvGrpSpPr>
          <p:cNvPr id="18" name="组合 17"/>
          <p:cNvGrpSpPr/>
          <p:nvPr/>
        </p:nvGrpSpPr>
        <p:grpSpPr>
          <a:xfrm flipH="1">
            <a:off x="16" y="332656"/>
            <a:ext cx="1331626" cy="432048"/>
            <a:chOff x="11722065" y="1592296"/>
            <a:chExt cx="469932" cy="995269"/>
          </a:xfrm>
          <a:solidFill>
            <a:schemeClr val="accent1">
              <a:lumMod val="50000"/>
            </a:schemeClr>
          </a:solidFill>
        </p:grpSpPr>
        <p:sp>
          <p:nvSpPr>
            <p:cNvPr id="19" name="矩形 18"/>
            <p:cNvSpPr/>
            <p:nvPr/>
          </p:nvSpPr>
          <p:spPr>
            <a:xfrm>
              <a:off x="11896203" y="1592296"/>
              <a:ext cx="295794" cy="995269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509905" indent="-14541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021715" indent="-29337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533525" indent="-44132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045335" indent="-5892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18205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18440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254889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29127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矩形 19"/>
            <p:cNvSpPr/>
            <p:nvPr/>
          </p:nvSpPr>
          <p:spPr>
            <a:xfrm>
              <a:off x="11722065" y="1592296"/>
              <a:ext cx="152470" cy="995269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509905" indent="-14541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021715" indent="-29337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533525" indent="-44132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045335" indent="-5892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18205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18440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254889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29127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4" name="矩形 23"/>
          <p:cNvSpPr/>
          <p:nvPr/>
        </p:nvSpPr>
        <p:spPr>
          <a:xfrm>
            <a:off x="5747" y="764704"/>
            <a:ext cx="2716128" cy="7386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lvl="1">
              <a:lnSpc>
                <a:spcPct val="150000"/>
              </a:lnSpc>
            </a:pPr>
            <a:r>
              <a:rPr lang="zh-CN" altLang="en-US" sz="2800" b="1">
                <a:solidFill>
                  <a:srgbClr val="000000"/>
                </a:solidFill>
                <a:latin typeface="黑体" pitchFamily="49" charset="-122"/>
                <a:ea typeface="黑体" pitchFamily="49" charset="-122"/>
                <a:sym typeface="宋体" pitchFamily="2" charset="-122"/>
              </a:rPr>
              <a:t>二、探究新知</a:t>
            </a: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3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3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33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33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33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33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33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33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33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26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/>
          <p:cNvSpPr txBox="1"/>
          <p:nvPr/>
        </p:nvSpPr>
        <p:spPr>
          <a:xfrm>
            <a:off x="2331829" y="4473140"/>
            <a:ext cx="29602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800">
                <a:latin typeface="黑体" pitchFamily="49" charset="-122"/>
                <a:ea typeface="黑体" pitchFamily="49" charset="-122"/>
              </a:rPr>
              <a:t>∵</a:t>
            </a:r>
            <a:r>
              <a:rPr lang="en-US" altLang="zh-CN" sz="2800">
                <a:latin typeface="黑体" pitchFamily="49" charset="-122"/>
                <a:ea typeface="黑体" pitchFamily="49" charset="-122"/>
              </a:rPr>
              <a:t>9.6</a:t>
            </a:r>
            <a:r>
              <a:rPr lang="en-US" altLang="zh-CN" sz="2800" baseline="30000">
                <a:latin typeface="黑体" pitchFamily="49" charset="-122"/>
                <a:ea typeface="黑体" pitchFamily="49" charset="-122"/>
              </a:rPr>
              <a:t>2</a:t>
            </a:r>
            <a:r>
              <a:rPr lang="en-US" altLang="zh-CN" sz="2800">
                <a:latin typeface="黑体" pitchFamily="49" charset="-122"/>
                <a:ea typeface="黑体" pitchFamily="49" charset="-122"/>
              </a:rPr>
              <a:t>&lt;900&lt;9.7</a:t>
            </a:r>
            <a:r>
              <a:rPr lang="en-US" altLang="zh-CN" sz="2800" baseline="30000">
                <a:latin typeface="黑体" pitchFamily="49" charset="-122"/>
                <a:ea typeface="黑体" pitchFamily="49" charset="-122"/>
              </a:rPr>
              <a:t>2</a:t>
            </a:r>
            <a:endParaRPr lang="zh-CN" altLang="en-US" sz="2800" baseline="30000">
              <a:latin typeface="黑体" pitchFamily="49" charset="-122"/>
              <a:ea typeface="黑体" pitchFamily="49" charset="-122"/>
            </a:endParaRPr>
          </a:p>
        </p:txBody>
      </p:sp>
      <p:graphicFrame>
        <p:nvGraphicFramePr>
          <p:cNvPr id="9221" name="对象 9220"/>
          <p:cNvGraphicFramePr>
            <a:graphicFrameLocks noChangeAspect="1"/>
          </p:cNvGraphicFramePr>
          <p:nvPr/>
        </p:nvGraphicFramePr>
        <p:xfrm>
          <a:off x="2481263" y="2211388"/>
          <a:ext cx="2378075" cy="5873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5" name="公式" r:id="rId2" imgW="2378075" imgH="587375" progId="Equations">
                  <p:embed/>
                </p:oleObj>
              </mc:Choice>
              <mc:Fallback>
                <p:oleObj name="公式" r:id="rId2" imgW="2378075" imgH="587375" progId="Equations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2481263" y="2211388"/>
                        <a:ext cx="2378075" cy="58737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222" name="对象 9221"/>
          <p:cNvGraphicFramePr>
            <a:graphicFrameLocks noChangeAspect="1"/>
          </p:cNvGraphicFramePr>
          <p:nvPr/>
        </p:nvGraphicFramePr>
        <p:xfrm>
          <a:off x="2516758" y="2832405"/>
          <a:ext cx="2631306" cy="5245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6" name="公式" r:id="rId4" imgW="2631306" imgH="524587" progId="Equations">
                  <p:embed/>
                </p:oleObj>
              </mc:Choice>
              <mc:Fallback>
                <p:oleObj name="公式" r:id="rId4" imgW="2631306" imgH="524587" progId="Equations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516758" y="2832405"/>
                        <a:ext cx="2631306" cy="524587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223" name="对象 9222"/>
          <p:cNvGraphicFramePr>
            <a:graphicFrameLocks noChangeAspect="1"/>
          </p:cNvGraphicFramePr>
          <p:nvPr/>
        </p:nvGraphicFramePr>
        <p:xfrm>
          <a:off x="2461144" y="3492568"/>
          <a:ext cx="2506662" cy="5556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7" name="公式" r:id="rId6" imgW="2506662" imgH="555625" progId="Equations">
                  <p:embed/>
                </p:oleObj>
              </mc:Choice>
              <mc:Fallback>
                <p:oleObj name="公式" r:id="rId6" imgW="2506662" imgH="555625" progId="Equations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2461144" y="3492568"/>
                        <a:ext cx="2506662" cy="55562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9224" name="直接连接符 9223"/>
          <p:cNvSpPr>
            <a:spLocks noChangeShapeType="1"/>
          </p:cNvSpPr>
          <p:nvPr/>
        </p:nvSpPr>
        <p:spPr bwMode="auto">
          <a:xfrm flipH="1">
            <a:off x="1907704" y="2523380"/>
            <a:ext cx="60796" cy="2705820"/>
          </a:xfrm>
          <a:prstGeom prst="line">
            <a:avLst/>
          </a:prstGeom>
          <a:noFill/>
          <a:ln w="38100">
            <a:solidFill>
              <a:srgbClr val="9933FF"/>
            </a:solidFill>
            <a:round/>
            <a:tailEnd type="triangle" w="med" len="med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634" name="矩形 9226"/>
          <p:cNvSpPr>
            <a:spLocks noChangeArrowheads="1"/>
          </p:cNvSpPr>
          <p:nvPr/>
        </p:nvSpPr>
        <p:spPr bwMode="auto">
          <a:xfrm>
            <a:off x="911485" y="5893838"/>
            <a:ext cx="6048672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800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注意：精确到</a:t>
            </a:r>
            <a:r>
              <a:rPr lang="en-US" altLang="zh-CN" sz="2800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1m</a:t>
            </a:r>
            <a:r>
              <a:rPr lang="zh-CN" altLang="en-US" sz="2800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是四舍五入到个位</a:t>
            </a:r>
            <a:endParaRPr lang="en-US" altLang="zh-CN" sz="2800" b="1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</p:txBody>
      </p:sp>
      <p:grpSp>
        <p:nvGrpSpPr>
          <p:cNvPr id="11" name="组合 10"/>
          <p:cNvGrpSpPr/>
          <p:nvPr/>
        </p:nvGrpSpPr>
        <p:grpSpPr>
          <a:xfrm flipH="1">
            <a:off x="16" y="332656"/>
            <a:ext cx="1331626" cy="432048"/>
            <a:chOff x="11722065" y="1592296"/>
            <a:chExt cx="469932" cy="995269"/>
          </a:xfrm>
          <a:solidFill>
            <a:schemeClr val="accent1">
              <a:lumMod val="50000"/>
            </a:schemeClr>
          </a:solidFill>
        </p:grpSpPr>
        <p:sp>
          <p:nvSpPr>
            <p:cNvPr id="12" name="矩形 11"/>
            <p:cNvSpPr/>
            <p:nvPr/>
          </p:nvSpPr>
          <p:spPr>
            <a:xfrm>
              <a:off x="11896203" y="1592296"/>
              <a:ext cx="295794" cy="995269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509905" indent="-14541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021715" indent="-29337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533525" indent="-44132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045335" indent="-5892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18205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18440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254889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29127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矩形 12"/>
            <p:cNvSpPr/>
            <p:nvPr/>
          </p:nvSpPr>
          <p:spPr>
            <a:xfrm>
              <a:off x="11722065" y="1592296"/>
              <a:ext cx="152470" cy="995269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509905" indent="-14541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021715" indent="-29337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533525" indent="-44132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045335" indent="-5892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18205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18440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254889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29127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7" name="矩形 16"/>
          <p:cNvSpPr/>
          <p:nvPr/>
        </p:nvSpPr>
        <p:spPr>
          <a:xfrm>
            <a:off x="5747" y="674112"/>
            <a:ext cx="2716128" cy="7386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lvl="1">
              <a:lnSpc>
                <a:spcPct val="150000"/>
              </a:lnSpc>
            </a:pPr>
            <a:r>
              <a:rPr lang="zh-CN" altLang="en-US" sz="2800" b="1">
                <a:solidFill>
                  <a:srgbClr val="000000"/>
                </a:solidFill>
                <a:latin typeface="黑体" pitchFamily="49" charset="-122"/>
                <a:ea typeface="黑体" pitchFamily="49" charset="-122"/>
                <a:sym typeface="宋体" pitchFamily="2" charset="-122"/>
              </a:rPr>
              <a:t>二、探究新知</a:t>
            </a:r>
          </a:p>
        </p:txBody>
      </p:sp>
      <p:grpSp>
        <p:nvGrpSpPr>
          <p:cNvPr id="20" name="组合 19"/>
          <p:cNvGrpSpPr/>
          <p:nvPr/>
        </p:nvGrpSpPr>
        <p:grpSpPr>
          <a:xfrm>
            <a:off x="314734" y="1457669"/>
            <a:ext cx="8514531" cy="523220"/>
            <a:chOff x="161925" y="1609636"/>
            <a:chExt cx="8802563" cy="523220"/>
          </a:xfrm>
        </p:grpSpPr>
        <p:graphicFrame>
          <p:nvGraphicFramePr>
            <p:cNvPr id="26628" name="对象 9219"/>
            <p:cNvGraphicFramePr>
              <a:graphicFrameLocks noChangeAspect="1"/>
            </p:cNvGraphicFramePr>
            <p:nvPr/>
          </p:nvGraphicFramePr>
          <p:xfrm>
            <a:off x="2843809" y="1628800"/>
            <a:ext cx="870642" cy="504056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58" name="公式" r:id="rId8" imgW="842153" imgH="504056" progId="Equations">
                    <p:embed/>
                  </p:oleObj>
                </mc:Choice>
                <mc:Fallback>
                  <p:oleObj name="公式" r:id="rId8" imgW="842153" imgH="504056" progId="Equations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9"/>
                        <a:stretch>
                          <a:fillRect/>
                        </a:stretch>
                      </p:blipFill>
                      <p:spPr>
                        <a:xfrm>
                          <a:off x="2843809" y="1628800"/>
                          <a:ext cx="870642" cy="504056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18" name="文本框 8194"/>
            <p:cNvSpPr txBox="1">
              <a:spLocks noChangeArrowheads="1"/>
            </p:cNvSpPr>
            <p:nvPr/>
          </p:nvSpPr>
          <p:spPr bwMode="auto">
            <a:xfrm>
              <a:off x="161925" y="1609636"/>
              <a:ext cx="8802563" cy="523220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509905" indent="-14541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1021715" indent="-29337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533525" indent="-44132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2045335" indent="-5892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1820545" algn="l" defTabSz="728345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184400" algn="l" defTabSz="728345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2548890" algn="l" defTabSz="728345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2912745" algn="l" defTabSz="728345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r>
                <a:rPr lang="zh-CN" altLang="en-US" sz="2800" b="1">
                  <a:latin typeface="黑体" pitchFamily="49" charset="-122"/>
                  <a:ea typeface="黑体" pitchFamily="49" charset="-122"/>
                </a:rPr>
                <a:t>你能估算无理数     的大小吗？（结果精确到</a:t>
              </a:r>
              <a:r>
                <a:rPr lang="en-US" altLang="zh-CN" sz="2800" b="1">
                  <a:latin typeface="黑体" pitchFamily="49" charset="-122"/>
                  <a:ea typeface="黑体" pitchFamily="49" charset="-122"/>
                </a:rPr>
                <a:t>1</a:t>
              </a:r>
              <a:r>
                <a:rPr lang="zh-CN" altLang="en-US" sz="2800" b="1">
                  <a:latin typeface="黑体" pitchFamily="49" charset="-122"/>
                  <a:ea typeface="黑体" pitchFamily="49" charset="-122"/>
                </a:rPr>
                <a:t>）</a:t>
              </a:r>
            </a:p>
          </p:txBody>
        </p:sp>
      </p:grpSp>
      <p:sp>
        <p:nvSpPr>
          <p:cNvPr id="4" name="文本框 3"/>
          <p:cNvSpPr txBox="1"/>
          <p:nvPr/>
        </p:nvSpPr>
        <p:spPr>
          <a:xfrm>
            <a:off x="4114800" y="2974156"/>
            <a:ext cx="65" cy="276999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文本框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331829" y="4962261"/>
            <a:ext cx="3361322" cy="471411"/>
          </a:xfrm>
          <a:prstGeom prst="rect">
            <a:avLst/>
          </a:prstGeom>
          <a:blipFill rotWithShape="1">
            <a:blip r:embed="rId10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 t="-12987" b="-48052"/>
            </a:stretch>
          </a:blipFill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>
                <a:noFill/>
              </a:rPr>
              <a:t> </a:t>
            </a:r>
          </a:p>
        </p:txBody>
      </p:sp>
      <p:sp>
        <p:nvSpPr>
          <p:cNvPr id="8" name="文本框 7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461144" y="4086450"/>
            <a:ext cx="3942376" cy="471411"/>
          </a:xfrm>
          <a:prstGeom prst="rect">
            <a:avLst/>
          </a:prstGeom>
          <a:blipFill rotWithShape="1">
            <a:blip r:embed="rId11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 t="-20513" b="-46154"/>
            </a:stretch>
          </a:blipFill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>
                <a:noFill/>
              </a:rPr>
              <a:t> </a:t>
            </a:r>
          </a:p>
        </p:txBody>
      </p:sp>
      <p:sp>
        <p:nvSpPr>
          <p:cNvPr id="22" name="文本框 21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491565" y="5462553"/>
            <a:ext cx="2016224" cy="471411"/>
          </a:xfrm>
          <a:prstGeom prst="rect">
            <a:avLst/>
          </a:prstGeom>
          <a:blipFill rotWithShape="1">
            <a:blip r:embed="rId1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 t="-18182" r="-8485" b="-42857"/>
            </a:stretch>
          </a:blipFill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>
                <a:noFill/>
              </a:rPr>
              <a:t> </a:t>
            </a: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9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9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9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66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224" grpId="1"/>
      <p:bldP spid="26634" grpId="2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3" name="文本框 8194"/>
          <p:cNvSpPr txBox="1">
            <a:spLocks noChangeArrowheads="1"/>
          </p:cNvSpPr>
          <p:nvPr/>
        </p:nvSpPr>
        <p:spPr bwMode="auto">
          <a:xfrm>
            <a:off x="521965" y="1412776"/>
            <a:ext cx="7578427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>
                <a:latin typeface="黑体" pitchFamily="49" charset="-122"/>
                <a:ea typeface="黑体" pitchFamily="49" charset="-122"/>
              </a:rPr>
              <a:t>估算无理数     的大小 </a:t>
            </a:r>
            <a:r>
              <a:rPr lang="en-US" altLang="zh-CN" sz="2800" b="1">
                <a:latin typeface="黑体" pitchFamily="49" charset="-122"/>
                <a:ea typeface="黑体" pitchFamily="49" charset="-122"/>
              </a:rPr>
              <a:t>(</a:t>
            </a:r>
            <a:r>
              <a:rPr lang="zh-CN" altLang="en-US" sz="2800" b="1">
                <a:latin typeface="黑体" pitchFamily="49" charset="-122"/>
                <a:ea typeface="黑体" pitchFamily="49" charset="-122"/>
              </a:rPr>
              <a:t>误差小于</a:t>
            </a:r>
            <a:r>
              <a:rPr lang="en-US" altLang="zh-CN" sz="2800" b="1">
                <a:latin typeface="黑体" pitchFamily="49" charset="-122"/>
                <a:ea typeface="黑体" pitchFamily="49" charset="-122"/>
              </a:rPr>
              <a:t>0.1)</a:t>
            </a:r>
            <a:r>
              <a:rPr lang="zh-CN" altLang="en-US" sz="2800" b="1">
                <a:latin typeface="黑体" pitchFamily="49" charset="-122"/>
                <a:ea typeface="黑体" pitchFamily="49" charset="-122"/>
              </a:rPr>
              <a:t>？</a:t>
            </a:r>
          </a:p>
        </p:txBody>
      </p:sp>
      <p:graphicFrame>
        <p:nvGraphicFramePr>
          <p:cNvPr id="25604" name="对象 8195"/>
          <p:cNvGraphicFramePr>
            <a:graphicFrameLocks noChangeAspect="1"/>
          </p:cNvGraphicFramePr>
          <p:nvPr/>
        </p:nvGraphicFramePr>
        <p:xfrm>
          <a:off x="2411760" y="1431940"/>
          <a:ext cx="899675" cy="504056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9" r:id="rId2" imgW="899675" imgH="504056" progId="Equations">
                  <p:embed/>
                </p:oleObj>
              </mc:Choice>
              <mc:Fallback>
                <p:oleObj r:id="rId2" imgW="899675" imgH="504056" progId="Equations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2411760" y="1431940"/>
                        <a:ext cx="899675" cy="504056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197" name="对象 8196"/>
          <p:cNvGraphicFramePr>
            <a:graphicFrameLocks noChangeAspect="1"/>
          </p:cNvGraphicFramePr>
          <p:nvPr/>
        </p:nvGraphicFramePr>
        <p:xfrm>
          <a:off x="1636886" y="2008004"/>
          <a:ext cx="2529979" cy="5498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0" name="公式" r:id="rId4" imgW="2529979" imgH="549888" progId="Equations">
                  <p:embed/>
                </p:oleObj>
              </mc:Choice>
              <mc:Fallback>
                <p:oleObj name="公式" r:id="rId4" imgW="2529979" imgH="549888" progId="Equations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636886" y="2008004"/>
                        <a:ext cx="2529979" cy="54988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198" name="对象 8197"/>
          <p:cNvGraphicFramePr>
            <a:graphicFrameLocks noChangeAspect="1"/>
          </p:cNvGraphicFramePr>
          <p:nvPr/>
        </p:nvGraphicFramePr>
        <p:xfrm>
          <a:off x="1636887" y="2584068"/>
          <a:ext cx="2241946" cy="464191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1" name="公式" r:id="rId6" imgW="2241946" imgH="464191" progId="Equations">
                  <p:embed/>
                </p:oleObj>
              </mc:Choice>
              <mc:Fallback>
                <p:oleObj name="公式" r:id="rId6" imgW="2241946" imgH="464191" progId="Equations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1636887" y="2584068"/>
                        <a:ext cx="2241946" cy="464191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199" name="对象 8198"/>
          <p:cNvGraphicFramePr>
            <a:graphicFrameLocks noChangeAspect="1"/>
          </p:cNvGraphicFramePr>
          <p:nvPr/>
        </p:nvGraphicFramePr>
        <p:xfrm>
          <a:off x="1736453" y="3088124"/>
          <a:ext cx="2214388" cy="515796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2" r:id="rId8" imgW="2214388" imgH="515796" progId="Equations">
                  <p:embed/>
                </p:oleObj>
              </mc:Choice>
              <mc:Fallback>
                <p:oleObj r:id="rId8" imgW="2214388" imgH="515796" progId="Equations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1736453" y="3088124"/>
                        <a:ext cx="2214388" cy="515796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200" name="对象 8199"/>
          <p:cNvGraphicFramePr>
            <a:graphicFrameLocks noChangeAspect="1"/>
          </p:cNvGraphicFramePr>
          <p:nvPr/>
        </p:nvGraphicFramePr>
        <p:xfrm>
          <a:off x="1692002" y="3643752"/>
          <a:ext cx="3482975" cy="52449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3" r:id="rId10" imgW="3482975" imgH="524492" progId="Equations">
                  <p:embed/>
                </p:oleObj>
              </mc:Choice>
              <mc:Fallback>
                <p:oleObj r:id="rId10" imgW="3482975" imgH="524492" progId="Equations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1692002" y="3643752"/>
                        <a:ext cx="3482975" cy="524492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201" name="对象 8200"/>
          <p:cNvGraphicFramePr>
            <a:graphicFrameLocks noChangeAspect="1"/>
          </p:cNvGraphicFramePr>
          <p:nvPr/>
        </p:nvGraphicFramePr>
        <p:xfrm>
          <a:off x="1790602" y="4168244"/>
          <a:ext cx="2573903" cy="43204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4" r:id="rId12" imgW="2573903" imgH="432048" progId="Equations">
                  <p:embed/>
                </p:oleObj>
              </mc:Choice>
              <mc:Fallback>
                <p:oleObj r:id="rId12" imgW="2573903" imgH="432048" progId="Equations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3"/>
                      <a:stretch>
                        <a:fillRect/>
                      </a:stretch>
                    </p:blipFill>
                    <p:spPr>
                      <a:xfrm>
                        <a:off x="1790602" y="4168244"/>
                        <a:ext cx="2573903" cy="43204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202" name="对象 8201"/>
          <p:cNvGraphicFramePr>
            <a:graphicFrameLocks noChangeAspect="1"/>
          </p:cNvGraphicFramePr>
          <p:nvPr/>
        </p:nvGraphicFramePr>
        <p:xfrm>
          <a:off x="1790602" y="4672300"/>
          <a:ext cx="2565374" cy="484444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5" r:id="rId14" imgW="2565374" imgH="484444" progId="Equations">
                  <p:embed/>
                </p:oleObj>
              </mc:Choice>
              <mc:Fallback>
                <p:oleObj r:id="rId14" imgW="2565374" imgH="484444" progId="Equations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5"/>
                      <a:stretch>
                        <a:fillRect/>
                      </a:stretch>
                    </p:blipFill>
                    <p:spPr>
                      <a:xfrm>
                        <a:off x="1790602" y="4672300"/>
                        <a:ext cx="2565374" cy="484444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205" name="对象 8204"/>
          <p:cNvGraphicFramePr>
            <a:graphicFrameLocks noChangeAspect="1"/>
          </p:cNvGraphicFramePr>
          <p:nvPr/>
        </p:nvGraphicFramePr>
        <p:xfrm>
          <a:off x="1646585" y="5176356"/>
          <a:ext cx="4365575" cy="502076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6" r:id="rId16" imgW="4365575" imgH="502076" progId="Equations">
                  <p:embed/>
                </p:oleObj>
              </mc:Choice>
              <mc:Fallback>
                <p:oleObj r:id="rId16" imgW="4365575" imgH="502076" progId="Equations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7"/>
                      <a:stretch>
                        <a:fillRect/>
                      </a:stretch>
                    </p:blipFill>
                    <p:spPr>
                      <a:xfrm>
                        <a:off x="1646585" y="5176356"/>
                        <a:ext cx="4365575" cy="502076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5613" name="矩形 8205"/>
          <p:cNvSpPr>
            <a:spLocks noChangeArrowheads="1"/>
          </p:cNvSpPr>
          <p:nvPr/>
        </p:nvSpPr>
        <p:spPr bwMode="auto">
          <a:xfrm>
            <a:off x="539552" y="5877272"/>
            <a:ext cx="8460432" cy="83099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400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注意：误差小于</a:t>
            </a:r>
            <a:r>
              <a:rPr lang="en-US" altLang="zh-CN" sz="2400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0.1</a:t>
            </a:r>
            <a:r>
              <a:rPr lang="zh-CN" altLang="en-US" sz="2400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就是指估算出来的值与准确值之间的差的绝对值小于</a:t>
            </a:r>
            <a:r>
              <a:rPr lang="en-US" altLang="zh-CN" sz="2400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0.1</a:t>
            </a:r>
          </a:p>
        </p:txBody>
      </p:sp>
      <p:grpSp>
        <p:nvGrpSpPr>
          <p:cNvPr id="14" name="组合 13"/>
          <p:cNvGrpSpPr/>
          <p:nvPr/>
        </p:nvGrpSpPr>
        <p:grpSpPr>
          <a:xfrm flipH="1">
            <a:off x="16" y="332656"/>
            <a:ext cx="1331626" cy="432048"/>
            <a:chOff x="11722065" y="1592296"/>
            <a:chExt cx="469932" cy="995269"/>
          </a:xfrm>
          <a:solidFill>
            <a:schemeClr val="accent1">
              <a:lumMod val="50000"/>
            </a:schemeClr>
          </a:solidFill>
        </p:grpSpPr>
        <p:sp>
          <p:nvSpPr>
            <p:cNvPr id="15" name="矩形 14"/>
            <p:cNvSpPr/>
            <p:nvPr/>
          </p:nvSpPr>
          <p:spPr>
            <a:xfrm>
              <a:off x="11896203" y="1592296"/>
              <a:ext cx="295794" cy="995269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509905" indent="-14541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021715" indent="-29337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533525" indent="-44132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045335" indent="-5892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18205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18440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254889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29127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矩形 15"/>
            <p:cNvSpPr/>
            <p:nvPr/>
          </p:nvSpPr>
          <p:spPr>
            <a:xfrm>
              <a:off x="11722065" y="1592296"/>
              <a:ext cx="152470" cy="995269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509905" indent="-14541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021715" indent="-29337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533525" indent="-44132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045335" indent="-5892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18205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18440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254889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29127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0" name="矩形 19"/>
          <p:cNvSpPr/>
          <p:nvPr/>
        </p:nvSpPr>
        <p:spPr>
          <a:xfrm>
            <a:off x="5747" y="674112"/>
            <a:ext cx="2716128" cy="7386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lvl="1">
              <a:lnSpc>
                <a:spcPct val="150000"/>
              </a:lnSpc>
            </a:pPr>
            <a:r>
              <a:rPr lang="zh-CN" altLang="en-US" sz="2800" b="1">
                <a:solidFill>
                  <a:srgbClr val="000000"/>
                </a:solidFill>
                <a:latin typeface="黑体" pitchFamily="49" charset="-122"/>
                <a:ea typeface="黑体" pitchFamily="49" charset="-122"/>
                <a:sym typeface="宋体" pitchFamily="2" charset="-122"/>
              </a:rPr>
              <a:t>二、探究新知</a:t>
            </a: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8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8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8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8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256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1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9" name="Text Box 3"/>
          <p:cNvSpPr txBox="1">
            <a:spLocks noChangeArrowheads="1"/>
          </p:cNvSpPr>
          <p:nvPr/>
        </p:nvSpPr>
        <p:spPr bwMode="auto">
          <a:xfrm>
            <a:off x="430782" y="1484784"/>
            <a:ext cx="4514377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800" b="1">
                <a:latin typeface="黑体" pitchFamily="49" charset="-122"/>
                <a:ea typeface="黑体" pitchFamily="49" charset="-122"/>
              </a:rPr>
              <a:t>1.</a:t>
            </a:r>
            <a:r>
              <a:rPr lang="zh-CN" altLang="en-US" sz="2800" b="1">
                <a:latin typeface="黑体" pitchFamily="49" charset="-122"/>
                <a:ea typeface="黑体" pitchFamily="49" charset="-122"/>
              </a:rPr>
              <a:t>估算无理数大小的方法：</a:t>
            </a:r>
          </a:p>
        </p:txBody>
      </p:sp>
      <p:sp>
        <p:nvSpPr>
          <p:cNvPr id="9220" name="Text Box 4"/>
          <p:cNvSpPr txBox="1">
            <a:spLocks noChangeArrowheads="1"/>
          </p:cNvSpPr>
          <p:nvPr/>
        </p:nvSpPr>
        <p:spPr bwMode="auto">
          <a:xfrm>
            <a:off x="411732" y="2051909"/>
            <a:ext cx="8120708" cy="95410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>
                <a:latin typeface="黑体" pitchFamily="49" charset="-122"/>
                <a:ea typeface="黑体" pitchFamily="49" charset="-122"/>
              </a:rPr>
              <a:t>(1)利用乘方与开方互为逆运算来确定无理数的整数部分；</a:t>
            </a:r>
          </a:p>
        </p:txBody>
      </p:sp>
      <p:sp>
        <p:nvSpPr>
          <p:cNvPr id="9221" name="Text Box 5"/>
          <p:cNvSpPr txBox="1">
            <a:spLocks noChangeArrowheads="1"/>
          </p:cNvSpPr>
          <p:nvPr/>
        </p:nvSpPr>
        <p:spPr bwMode="auto">
          <a:xfrm>
            <a:off x="411732" y="3006178"/>
            <a:ext cx="5528420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>
                <a:latin typeface="黑体" pitchFamily="49" charset="-122"/>
                <a:ea typeface="黑体" pitchFamily="49" charset="-122"/>
              </a:rPr>
              <a:t>(2)根据要求确定小数部分。</a:t>
            </a:r>
          </a:p>
        </p:txBody>
      </p:sp>
      <p:grpSp>
        <p:nvGrpSpPr>
          <p:cNvPr id="8" name="组合 7"/>
          <p:cNvGrpSpPr/>
          <p:nvPr/>
        </p:nvGrpSpPr>
        <p:grpSpPr>
          <a:xfrm flipH="1">
            <a:off x="16" y="332656"/>
            <a:ext cx="1331626" cy="432048"/>
            <a:chOff x="11722065" y="1592296"/>
            <a:chExt cx="469932" cy="995269"/>
          </a:xfrm>
          <a:solidFill>
            <a:schemeClr val="accent1">
              <a:lumMod val="50000"/>
            </a:schemeClr>
          </a:solidFill>
        </p:grpSpPr>
        <p:sp>
          <p:nvSpPr>
            <p:cNvPr id="9" name="矩形 8"/>
            <p:cNvSpPr/>
            <p:nvPr/>
          </p:nvSpPr>
          <p:spPr>
            <a:xfrm>
              <a:off x="11896203" y="1592296"/>
              <a:ext cx="295794" cy="995269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509905" indent="-14541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021715" indent="-29337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533525" indent="-44132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045335" indent="-5892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18205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18440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254889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29127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" name="矩形 9"/>
            <p:cNvSpPr/>
            <p:nvPr/>
          </p:nvSpPr>
          <p:spPr>
            <a:xfrm>
              <a:off x="11722065" y="1592296"/>
              <a:ext cx="152470" cy="995269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509905" indent="-14541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021715" indent="-29337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533525" indent="-44132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045335" indent="-5892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18205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18440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254889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29127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4" name="矩形 13"/>
          <p:cNvSpPr/>
          <p:nvPr/>
        </p:nvSpPr>
        <p:spPr>
          <a:xfrm>
            <a:off x="77755" y="827067"/>
            <a:ext cx="2355453" cy="6376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lvl="1">
              <a:lnSpc>
                <a:spcPct val="150000"/>
              </a:lnSpc>
            </a:pPr>
            <a:r>
              <a:rPr lang="zh-CN" altLang="en-US" sz="2800" b="1">
                <a:solidFill>
                  <a:srgbClr val="FF0000"/>
                </a:solidFill>
                <a:latin typeface="黑体" pitchFamily="49" charset="-122"/>
                <a:ea typeface="黑体" pitchFamily="49" charset="-122"/>
                <a:sym typeface="宋体" pitchFamily="2" charset="-122"/>
              </a:rPr>
              <a:t>归纳总结：</a:t>
            </a:r>
          </a:p>
        </p:txBody>
      </p:sp>
      <p:sp>
        <p:nvSpPr>
          <p:cNvPr id="15" name="文本框 28674"/>
          <p:cNvSpPr txBox="1">
            <a:spLocks noChangeArrowheads="1"/>
          </p:cNvSpPr>
          <p:nvPr/>
        </p:nvSpPr>
        <p:spPr bwMode="auto">
          <a:xfrm>
            <a:off x="444500" y="3867289"/>
            <a:ext cx="8304213" cy="136191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ts val="3300"/>
              </a:lnSpc>
              <a:spcBef>
                <a:spcPct val="50000"/>
              </a:spcBef>
            </a:pPr>
            <a:r>
              <a:rPr lang="en-US" altLang="zh-CN" sz="2800" b="1">
                <a:latin typeface="黑体" pitchFamily="49" charset="-122"/>
                <a:ea typeface="黑体" pitchFamily="49" charset="-122"/>
              </a:rPr>
              <a:t>2.“</a:t>
            </a:r>
            <a:r>
              <a:rPr lang="zh-CN" altLang="en-US" sz="2800" b="1">
                <a:latin typeface="黑体" pitchFamily="49" charset="-122"/>
                <a:ea typeface="黑体" pitchFamily="49" charset="-122"/>
              </a:rPr>
              <a:t>精确到”与“误差小于”意义不同。如精确到</a:t>
            </a:r>
            <a:r>
              <a:rPr lang="en-US" altLang="zh-CN" sz="2800" b="1">
                <a:latin typeface="黑体" pitchFamily="49" charset="-122"/>
                <a:ea typeface="黑体" pitchFamily="49" charset="-122"/>
              </a:rPr>
              <a:t>1m</a:t>
            </a:r>
            <a:r>
              <a:rPr lang="zh-CN" altLang="en-US" sz="2800" b="1">
                <a:latin typeface="黑体" pitchFamily="49" charset="-122"/>
                <a:ea typeface="黑体" pitchFamily="49" charset="-122"/>
              </a:rPr>
              <a:t>是四舍五入到个位，答案惟一；误差小于</a:t>
            </a:r>
            <a:r>
              <a:rPr lang="en-US" altLang="zh-CN" sz="2800" b="1">
                <a:latin typeface="黑体" pitchFamily="49" charset="-122"/>
                <a:ea typeface="黑体" pitchFamily="49" charset="-122"/>
              </a:rPr>
              <a:t>1m</a:t>
            </a:r>
            <a:r>
              <a:rPr lang="zh-CN" altLang="en-US" sz="2800" b="1">
                <a:latin typeface="黑体" pitchFamily="49" charset="-122"/>
                <a:ea typeface="黑体" pitchFamily="49" charset="-122"/>
              </a:rPr>
              <a:t>，答案在真值左右</a:t>
            </a:r>
            <a:r>
              <a:rPr lang="en-US" altLang="zh-CN" sz="2800" b="1">
                <a:latin typeface="黑体" pitchFamily="49" charset="-122"/>
                <a:ea typeface="黑体" pitchFamily="49" charset="-122"/>
              </a:rPr>
              <a:t>1m</a:t>
            </a:r>
            <a:r>
              <a:rPr lang="zh-CN" altLang="en-US" sz="2800" b="1">
                <a:latin typeface="黑体" pitchFamily="49" charset="-122"/>
                <a:ea typeface="黑体" pitchFamily="49" charset="-122"/>
              </a:rPr>
              <a:t>都符合题意，答案不惟一。</a:t>
            </a:r>
            <a:endParaRPr lang="en-US" altLang="zh-CN" sz="2800" b="1">
              <a:latin typeface="黑体" pitchFamily="49" charset="-122"/>
              <a:ea typeface="黑体" pitchFamily="49" charset="-122"/>
            </a:endParaRP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/>
      <p:bldP spid="9220" grpId="1"/>
      <p:bldP spid="9221" grpId="2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7418" name="对象 17417"/>
          <p:cNvGraphicFramePr>
            <a:graphicFrameLocks noChangeAspect="1"/>
          </p:cNvGraphicFramePr>
          <p:nvPr/>
        </p:nvGraphicFramePr>
        <p:xfrm>
          <a:off x="1676400" y="2751038"/>
          <a:ext cx="2103512" cy="2406154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7" name="公式" r:id="rId2" imgW="2103512" imgH="2406154" progId="Equations">
                  <p:embed/>
                </p:oleObj>
              </mc:Choice>
              <mc:Fallback>
                <p:oleObj name="公式" r:id="rId2" imgW="2103512" imgH="2406154" progId="Equations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676400" y="2751038"/>
                        <a:ext cx="2103512" cy="2406154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7419" name="文本框 17418"/>
          <p:cNvSpPr txBox="1"/>
          <p:nvPr/>
        </p:nvSpPr>
        <p:spPr>
          <a:xfrm>
            <a:off x="5220072" y="1700808"/>
            <a:ext cx="3384376" cy="138499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  <a:buNone/>
              <a:defRPr/>
            </a:pPr>
            <a:r>
              <a:rPr lang="zh-CN" altLang="en-US" sz="2800" b="1" noProof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思路：同分母分数，分子越大，分数值就越大</a:t>
            </a:r>
          </a:p>
        </p:txBody>
      </p:sp>
      <p:grpSp>
        <p:nvGrpSpPr>
          <p:cNvPr id="20" name="组合 19"/>
          <p:cNvGrpSpPr/>
          <p:nvPr/>
        </p:nvGrpSpPr>
        <p:grpSpPr>
          <a:xfrm>
            <a:off x="611560" y="1692738"/>
            <a:ext cx="5094907" cy="872166"/>
            <a:chOff x="467544" y="1692738"/>
            <a:chExt cx="5094907" cy="872166"/>
          </a:xfrm>
        </p:grpSpPr>
        <p:graphicFrame>
          <p:nvGraphicFramePr>
            <p:cNvPr id="32772" name="对象 17411"/>
            <p:cNvGraphicFramePr>
              <a:graphicFrameLocks noChangeAspect="1"/>
            </p:cNvGraphicFramePr>
            <p:nvPr/>
          </p:nvGraphicFramePr>
          <p:xfrm>
            <a:off x="1709341" y="1692738"/>
            <a:ext cx="1463358" cy="872166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68" name="公式" r:id="rId4" imgW="1463358" imgH="872166" progId="Equations">
                    <p:embed/>
                  </p:oleObj>
                </mc:Choice>
                <mc:Fallback>
                  <p:oleObj name="公式" r:id="rId4" imgW="1463358" imgH="872166" progId="Equations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5"/>
                        <a:stretch>
                          <a:fillRect/>
                        </a:stretch>
                      </p:blipFill>
                      <p:spPr>
                        <a:xfrm>
                          <a:off x="1709341" y="1692738"/>
                          <a:ext cx="1463358" cy="872166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12" name="文本框 36865"/>
            <p:cNvSpPr txBox="1">
              <a:spLocks noChangeArrowheads="1"/>
            </p:cNvSpPr>
            <p:nvPr/>
          </p:nvSpPr>
          <p:spPr bwMode="auto">
            <a:xfrm>
              <a:off x="467544" y="1916832"/>
              <a:ext cx="5094907" cy="523220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509905" indent="-14541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1021715" indent="-29337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533525" indent="-44132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2045335" indent="-5892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1820545" algn="l" defTabSz="728345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184400" algn="l" defTabSz="728345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2548890" algn="l" defTabSz="728345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2912745" algn="l" defTabSz="728345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r>
                <a:rPr lang="en-US" altLang="zh-CN" sz="2800" b="1">
                  <a:latin typeface="黑体" pitchFamily="49" charset="-122"/>
                  <a:ea typeface="黑体" pitchFamily="49" charset="-122"/>
                </a:rPr>
                <a:t>1.</a:t>
              </a:r>
              <a:r>
                <a:rPr lang="zh-CN" altLang="en-US" sz="2800" b="1">
                  <a:latin typeface="黑体" pitchFamily="49" charset="-122"/>
                  <a:ea typeface="黑体" pitchFamily="49" charset="-122"/>
                </a:rPr>
                <a:t>比较         的大小</a:t>
              </a:r>
            </a:p>
          </p:txBody>
        </p:sp>
      </p:grpSp>
      <p:grpSp>
        <p:nvGrpSpPr>
          <p:cNvPr id="13" name="组合 12"/>
          <p:cNvGrpSpPr/>
          <p:nvPr/>
        </p:nvGrpSpPr>
        <p:grpSpPr>
          <a:xfrm flipH="1">
            <a:off x="16" y="332656"/>
            <a:ext cx="1331626" cy="432048"/>
            <a:chOff x="11722065" y="1592296"/>
            <a:chExt cx="469932" cy="995269"/>
          </a:xfrm>
          <a:solidFill>
            <a:schemeClr val="accent1">
              <a:lumMod val="50000"/>
            </a:schemeClr>
          </a:solidFill>
        </p:grpSpPr>
        <p:sp>
          <p:nvSpPr>
            <p:cNvPr id="14" name="矩形 13"/>
            <p:cNvSpPr/>
            <p:nvPr/>
          </p:nvSpPr>
          <p:spPr>
            <a:xfrm>
              <a:off x="11896203" y="1592296"/>
              <a:ext cx="295794" cy="995269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509905" indent="-14541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021715" indent="-29337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533525" indent="-44132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045335" indent="-5892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18205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18440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254889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29127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矩形 14"/>
            <p:cNvSpPr/>
            <p:nvPr/>
          </p:nvSpPr>
          <p:spPr>
            <a:xfrm>
              <a:off x="11722065" y="1592296"/>
              <a:ext cx="152470" cy="995269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509905" indent="-14541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021715" indent="-29337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533525" indent="-44132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045335" indent="-5892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18205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18440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254889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29127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9" name="矩形 18"/>
          <p:cNvSpPr/>
          <p:nvPr/>
        </p:nvSpPr>
        <p:spPr>
          <a:xfrm>
            <a:off x="5747" y="818128"/>
            <a:ext cx="2716128" cy="7386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lvl="1">
              <a:lnSpc>
                <a:spcPct val="150000"/>
              </a:lnSpc>
            </a:pPr>
            <a:r>
              <a:rPr lang="zh-CN" altLang="en-US" sz="2800" b="1">
                <a:solidFill>
                  <a:srgbClr val="000000"/>
                </a:solidFill>
                <a:latin typeface="黑体" pitchFamily="49" charset="-122"/>
                <a:ea typeface="黑体" pitchFamily="49" charset="-122"/>
                <a:sym typeface="宋体" pitchFamily="2" charset="-122"/>
              </a:rPr>
              <a:t>三、典例讲解</a:t>
            </a:r>
          </a:p>
        </p:txBody>
      </p:sp>
      <p:sp>
        <p:nvSpPr>
          <p:cNvPr id="22" name="文本框 36872"/>
          <p:cNvSpPr txBox="1"/>
          <p:nvPr/>
        </p:nvSpPr>
        <p:spPr>
          <a:xfrm>
            <a:off x="467544" y="2780928"/>
            <a:ext cx="7776864" cy="52322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zh-CN" altLang="en-US" sz="2800" b="1" noProof="1">
                <a:solidFill>
                  <a:srgbClr val="FF0000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黑体" pitchFamily="49" charset="-122"/>
                <a:ea typeface="黑体" pitchFamily="49" charset="-122"/>
              </a:rPr>
              <a:t>解</a:t>
            </a:r>
            <a:r>
              <a:rPr lang="en-US" altLang="zh-CN" sz="2800" b="1" noProof="1">
                <a:solidFill>
                  <a:srgbClr val="FF0000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黑体" pitchFamily="49" charset="-122"/>
                <a:ea typeface="黑体" pitchFamily="49" charset="-122"/>
                <a:sym typeface="Wingdings" pitchFamily="2" charset="2"/>
              </a:rPr>
              <a:t>: ∵ </a:t>
            </a:r>
            <a:r>
              <a:rPr lang="en-US" altLang="zh-CN" sz="2800" b="1" baseline="30000" noProof="1">
                <a:solidFill>
                  <a:srgbClr val="FF0000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黑体" pitchFamily="49" charset="-122"/>
                <a:ea typeface="黑体" pitchFamily="49" charset="-122"/>
                <a:sym typeface="Wingdings" pitchFamily="2" charset="2"/>
              </a:rPr>
              <a:t>  </a:t>
            </a:r>
          </a:p>
        </p:txBody>
      </p:sp>
      <p:sp>
        <p:nvSpPr>
          <p:cNvPr id="27" name="文本框 36872"/>
          <p:cNvSpPr txBox="1"/>
          <p:nvPr/>
        </p:nvSpPr>
        <p:spPr>
          <a:xfrm>
            <a:off x="467544" y="5517232"/>
            <a:ext cx="4536504" cy="52322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zh-CN" altLang="en-US" sz="2800" b="1" noProof="1">
                <a:solidFill>
                  <a:srgbClr val="FF0000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黑体" pitchFamily="49" charset="-122"/>
                <a:ea typeface="黑体" pitchFamily="49" charset="-122"/>
              </a:rPr>
              <a:t>方法：估值法</a:t>
            </a: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4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4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74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9" grpId="0"/>
      <p:bldP spid="27" grpId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46" name="文本框 36865"/>
          <p:cNvSpPr txBox="1">
            <a:spLocks noChangeArrowheads="1"/>
          </p:cNvSpPr>
          <p:nvPr/>
        </p:nvSpPr>
        <p:spPr bwMode="auto">
          <a:xfrm>
            <a:off x="395536" y="1484784"/>
            <a:ext cx="5094907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800" b="1">
                <a:latin typeface="黑体" pitchFamily="49" charset="-122"/>
                <a:ea typeface="黑体" pitchFamily="49" charset="-122"/>
              </a:rPr>
              <a:t>2.</a:t>
            </a:r>
            <a:r>
              <a:rPr lang="zh-CN" altLang="en-US" sz="2800" b="1">
                <a:latin typeface="黑体" pitchFamily="49" charset="-122"/>
                <a:ea typeface="黑体" pitchFamily="49" charset="-122"/>
              </a:rPr>
              <a:t>比较下列各组数的大小</a:t>
            </a:r>
          </a:p>
        </p:txBody>
      </p:sp>
      <p:graphicFrame>
        <p:nvGraphicFramePr>
          <p:cNvPr id="31747" name="对象 36866"/>
          <p:cNvGraphicFramePr>
            <a:graphicFrameLocks noChangeAspect="1"/>
          </p:cNvGraphicFramePr>
          <p:nvPr/>
        </p:nvGraphicFramePr>
        <p:xfrm>
          <a:off x="599281" y="2209478"/>
          <a:ext cx="2008535" cy="643979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9" name="公式" r:id="rId2" imgW="2008535" imgH="643979" progId="Equations">
                  <p:embed/>
                </p:oleObj>
              </mc:Choice>
              <mc:Fallback>
                <p:oleObj name="公式" r:id="rId2" imgW="2008535" imgH="643979" progId="Equations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599281" y="2209478"/>
                        <a:ext cx="2008535" cy="643979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1750" name="文本框 36869"/>
          <p:cNvSpPr txBox="1">
            <a:spLocks noChangeArrowheads="1"/>
          </p:cNvSpPr>
          <p:nvPr/>
        </p:nvSpPr>
        <p:spPr bwMode="auto">
          <a:xfrm>
            <a:off x="476250" y="5946428"/>
            <a:ext cx="7154863" cy="5794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zh-CN" altLang="en-US">
              <a:latin typeface="Times New Roman" pitchFamily="18" charset="0"/>
              <a:ea typeface="楷体_GB2312" pitchFamily="49" charset="-122"/>
            </a:endParaRPr>
          </a:p>
        </p:txBody>
      </p:sp>
      <p:sp>
        <p:nvSpPr>
          <p:cNvPr id="36873" name="文本框 36872"/>
          <p:cNvSpPr txBox="1"/>
          <p:nvPr/>
        </p:nvSpPr>
        <p:spPr>
          <a:xfrm>
            <a:off x="395536" y="5714613"/>
            <a:ext cx="4536504" cy="52322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zh-CN" altLang="en-US" sz="2800" b="1" noProof="1">
                <a:solidFill>
                  <a:srgbClr val="FF0000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黑体" pitchFamily="49" charset="-122"/>
                <a:ea typeface="黑体" pitchFamily="49" charset="-122"/>
              </a:rPr>
              <a:t>方法：平方或立方比较法</a:t>
            </a:r>
          </a:p>
        </p:txBody>
      </p:sp>
      <p:graphicFrame>
        <p:nvGraphicFramePr>
          <p:cNvPr id="31754" name="对象 36873"/>
          <p:cNvGraphicFramePr>
            <a:graphicFrameLocks noChangeAspect="1"/>
          </p:cNvGraphicFramePr>
          <p:nvPr/>
        </p:nvGraphicFramePr>
        <p:xfrm>
          <a:off x="3692525" y="2204864"/>
          <a:ext cx="2141538" cy="5921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0" name="公式" r:id="rId4" imgW="2141538" imgH="592138" progId="Equations">
                  <p:embed/>
                </p:oleObj>
              </mc:Choice>
              <mc:Fallback>
                <p:oleObj name="公式" r:id="rId4" imgW="2141538" imgH="592138" progId="Equations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3692525" y="2204864"/>
                        <a:ext cx="2141538" cy="59213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11" name="组合 10"/>
          <p:cNvGrpSpPr/>
          <p:nvPr/>
        </p:nvGrpSpPr>
        <p:grpSpPr>
          <a:xfrm flipH="1">
            <a:off x="16" y="332656"/>
            <a:ext cx="1331626" cy="432048"/>
            <a:chOff x="11722065" y="1592296"/>
            <a:chExt cx="469932" cy="995269"/>
          </a:xfrm>
          <a:solidFill>
            <a:schemeClr val="accent1">
              <a:lumMod val="50000"/>
            </a:schemeClr>
          </a:solidFill>
        </p:grpSpPr>
        <p:sp>
          <p:nvSpPr>
            <p:cNvPr id="12" name="矩形 11"/>
            <p:cNvSpPr/>
            <p:nvPr/>
          </p:nvSpPr>
          <p:spPr>
            <a:xfrm>
              <a:off x="11896203" y="1592296"/>
              <a:ext cx="295794" cy="995269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509905" indent="-14541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021715" indent="-29337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533525" indent="-44132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045335" indent="-5892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18205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18440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254889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29127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矩形 12"/>
            <p:cNvSpPr/>
            <p:nvPr/>
          </p:nvSpPr>
          <p:spPr>
            <a:xfrm>
              <a:off x="11722065" y="1592296"/>
              <a:ext cx="152470" cy="995269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509905" indent="-14541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021715" indent="-29337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533525" indent="-44132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045335" indent="-5892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18205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18440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254889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29127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7" name="矩形 16"/>
          <p:cNvSpPr/>
          <p:nvPr/>
        </p:nvSpPr>
        <p:spPr>
          <a:xfrm>
            <a:off x="5747" y="818128"/>
            <a:ext cx="2716128" cy="7386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lvl="1">
              <a:lnSpc>
                <a:spcPct val="150000"/>
              </a:lnSpc>
            </a:pPr>
            <a:r>
              <a:rPr lang="zh-CN" altLang="en-US" sz="2800" b="1">
                <a:solidFill>
                  <a:srgbClr val="000000"/>
                </a:solidFill>
                <a:latin typeface="黑体" pitchFamily="49" charset="-122"/>
                <a:ea typeface="黑体" pitchFamily="49" charset="-122"/>
                <a:sym typeface="宋体" pitchFamily="2" charset="-122"/>
              </a:rPr>
              <a:t>三、典例讲解</a:t>
            </a:r>
          </a:p>
        </p:txBody>
      </p:sp>
      <p:grpSp>
        <p:nvGrpSpPr>
          <p:cNvPr id="24" name="组合 23"/>
          <p:cNvGrpSpPr/>
          <p:nvPr/>
        </p:nvGrpSpPr>
        <p:grpSpPr>
          <a:xfrm>
            <a:off x="467544" y="2925465"/>
            <a:ext cx="7776864" cy="1224136"/>
            <a:chOff x="611560" y="3212976"/>
            <a:chExt cx="7776864" cy="1224136"/>
          </a:xfrm>
        </p:grpSpPr>
        <p:sp>
          <p:nvSpPr>
            <p:cNvPr id="21" name="文本框 36872"/>
            <p:cNvSpPr txBox="1"/>
            <p:nvPr/>
          </p:nvSpPr>
          <p:spPr>
            <a:xfrm>
              <a:off x="611560" y="3212976"/>
              <a:ext cx="7776864" cy="1169551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509905" indent="-14541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1021715" indent="-29337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533525" indent="-44132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2045335" indent="-5892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1820545" algn="l" defTabSz="728345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184400" algn="l" defTabSz="728345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2548890" algn="l" defTabSz="728345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2912745" algn="l" defTabSz="728345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  <a:defRPr/>
              </a:pPr>
              <a:r>
                <a:rPr lang="zh-CN" altLang="en-US" sz="2800" b="1" noProof="1">
                  <a:solidFill>
                    <a:srgbClr val="FF0000"/>
                  </a:solidFill>
                  <a:effectLst>
                    <a:outerShdw blurRad="38100" dist="38100" dir="2700000">
                      <a:srgbClr val="FFFFFF"/>
                    </a:outerShdw>
                  </a:effectLst>
                  <a:latin typeface="黑体" pitchFamily="49" charset="-122"/>
                  <a:ea typeface="黑体" pitchFamily="49" charset="-122"/>
                </a:rPr>
                <a:t>解</a:t>
              </a:r>
              <a:r>
                <a:rPr lang="en-US" altLang="zh-CN" sz="2800" b="1" noProof="1">
                  <a:solidFill>
                    <a:srgbClr val="FF0000"/>
                  </a:solidFill>
                  <a:effectLst>
                    <a:outerShdw blurRad="38100" dist="38100" dir="2700000">
                      <a:srgbClr val="FFFFFF"/>
                    </a:outerShdw>
                  </a:effectLst>
                  <a:latin typeface="黑体" pitchFamily="49" charset="-122"/>
                  <a:ea typeface="黑体" pitchFamily="49" charset="-122"/>
                  <a:sym typeface="Wingdings" pitchFamily="2" charset="2"/>
                </a:rPr>
                <a:t>:(1) ∵         </a:t>
              </a:r>
              <a:r>
                <a:rPr lang="zh-CN" altLang="en-US" sz="2800" b="1" noProof="1">
                  <a:solidFill>
                    <a:srgbClr val="FF0000"/>
                  </a:solidFill>
                  <a:effectLst>
                    <a:outerShdw blurRad="38100" dist="38100" dir="2700000">
                      <a:srgbClr val="FFFFFF"/>
                    </a:outerShdw>
                  </a:effectLst>
                  <a:latin typeface="黑体" pitchFamily="49" charset="-122"/>
                  <a:ea typeface="黑体" pitchFamily="49" charset="-122"/>
                  <a:sym typeface="Wingdings" pitchFamily="2" charset="2"/>
                </a:rPr>
                <a:t>，</a:t>
              </a:r>
              <a:r>
                <a:rPr lang="en-US" altLang="zh-CN" sz="2800" b="1" noProof="1">
                  <a:solidFill>
                    <a:srgbClr val="FF0000"/>
                  </a:solidFill>
                  <a:effectLst>
                    <a:outerShdw blurRad="38100" dist="38100" dir="2700000">
                      <a:srgbClr val="FFFFFF"/>
                    </a:outerShdw>
                  </a:effectLst>
                  <a:latin typeface="黑体" pitchFamily="49" charset="-122"/>
                  <a:ea typeface="黑体" pitchFamily="49" charset="-122"/>
                  <a:sym typeface="Wingdings" pitchFamily="2" charset="2"/>
                </a:rPr>
                <a:t>2.5</a:t>
              </a:r>
              <a:r>
                <a:rPr lang="en-US" altLang="zh-CN" sz="2800" b="1" baseline="30000" noProof="1">
                  <a:solidFill>
                    <a:srgbClr val="FF0000"/>
                  </a:solidFill>
                  <a:effectLst>
                    <a:outerShdw blurRad="38100" dist="38100" dir="2700000">
                      <a:srgbClr val="FFFFFF"/>
                    </a:outerShdw>
                  </a:effectLst>
                  <a:latin typeface="黑体" pitchFamily="49" charset="-122"/>
                  <a:ea typeface="黑体" pitchFamily="49" charset="-122"/>
                  <a:sym typeface="Wingdings" pitchFamily="2" charset="2"/>
                </a:rPr>
                <a:t>2 </a:t>
              </a:r>
              <a:r>
                <a:rPr lang="en-US" altLang="zh-CN" sz="2800" b="1" noProof="1">
                  <a:solidFill>
                    <a:srgbClr val="FF0000"/>
                  </a:solidFill>
                  <a:effectLst>
                    <a:outerShdw blurRad="38100" dist="38100" dir="2700000">
                      <a:srgbClr val="FFFFFF"/>
                    </a:outerShdw>
                  </a:effectLst>
                  <a:latin typeface="黑体" pitchFamily="49" charset="-122"/>
                  <a:ea typeface="黑体" pitchFamily="49" charset="-122"/>
                  <a:sym typeface="Wingdings" pitchFamily="2" charset="2"/>
                </a:rPr>
                <a:t>=6.25</a:t>
              </a:r>
              <a:r>
                <a:rPr lang="zh-CN" altLang="en-US" sz="2800" b="1" noProof="1">
                  <a:solidFill>
                    <a:srgbClr val="FF0000"/>
                  </a:solidFill>
                  <a:effectLst>
                    <a:outerShdw blurRad="38100" dist="38100" dir="2700000">
                      <a:srgbClr val="FFFFFF"/>
                    </a:outerShdw>
                  </a:effectLst>
                  <a:latin typeface="黑体" pitchFamily="49" charset="-122"/>
                  <a:ea typeface="黑体" pitchFamily="49" charset="-122"/>
                  <a:sym typeface="Wingdings" pitchFamily="2" charset="2"/>
                </a:rPr>
                <a:t>，</a:t>
              </a:r>
              <a:r>
                <a:rPr lang="en-US" altLang="zh-CN" sz="2800" b="1" noProof="1">
                  <a:solidFill>
                    <a:srgbClr val="FF0000"/>
                  </a:solidFill>
                  <a:effectLst>
                    <a:outerShdw blurRad="38100" dist="38100" dir="2700000">
                      <a:srgbClr val="FFFFFF"/>
                    </a:outerShdw>
                  </a:effectLst>
                  <a:latin typeface="黑体" pitchFamily="49" charset="-122"/>
                  <a:ea typeface="黑体" pitchFamily="49" charset="-122"/>
                  <a:sym typeface="Wingdings" pitchFamily="2" charset="2"/>
                </a:rPr>
                <a:t>6</a:t>
              </a:r>
              <a:r>
                <a:rPr lang="zh-CN" altLang="en-US" sz="2800" b="1" noProof="1">
                  <a:solidFill>
                    <a:srgbClr val="FF0000"/>
                  </a:solidFill>
                  <a:effectLst>
                    <a:outerShdw blurRad="38100" dist="38100" dir="2700000">
                      <a:srgbClr val="FFFFFF"/>
                    </a:outerShdw>
                  </a:effectLst>
                  <a:latin typeface="黑体" pitchFamily="49" charset="-122"/>
                  <a:ea typeface="黑体" pitchFamily="49" charset="-122"/>
                  <a:sym typeface="Wingdings" pitchFamily="2" charset="2"/>
                </a:rPr>
                <a:t>＜</a:t>
              </a:r>
              <a:r>
                <a:rPr lang="en-US" altLang="zh-CN" sz="2800" b="1" noProof="1">
                  <a:solidFill>
                    <a:srgbClr val="FF0000"/>
                  </a:solidFill>
                  <a:effectLst>
                    <a:outerShdw blurRad="38100" dist="38100" dir="2700000">
                      <a:srgbClr val="FFFFFF"/>
                    </a:outerShdw>
                  </a:effectLst>
                  <a:latin typeface="黑体" pitchFamily="49" charset="-122"/>
                  <a:ea typeface="黑体" pitchFamily="49" charset="-122"/>
                  <a:sym typeface="Wingdings" pitchFamily="2" charset="2"/>
                </a:rPr>
                <a:t>6.25</a:t>
              </a:r>
            </a:p>
            <a:p>
              <a:pPr>
                <a:spcBef>
                  <a:spcPct val="50000"/>
                </a:spcBef>
                <a:defRPr/>
              </a:pPr>
              <a:r>
                <a:rPr lang="en-US" altLang="zh-CN" sz="2800" b="1" noProof="1">
                  <a:solidFill>
                    <a:srgbClr val="FF0000"/>
                  </a:solidFill>
                  <a:effectLst>
                    <a:outerShdw blurRad="38100" dist="38100" dir="2700000">
                      <a:srgbClr val="FFFFFF"/>
                    </a:outerShdw>
                  </a:effectLst>
                  <a:latin typeface="黑体" pitchFamily="49" charset="-122"/>
                  <a:ea typeface="黑体" pitchFamily="49" charset="-122"/>
                  <a:sym typeface="Wingdings" pitchFamily="2" charset="2"/>
                </a:rPr>
                <a:t>       ∴ </a:t>
              </a:r>
              <a:r>
                <a:rPr lang="en-US" altLang="zh-CN" sz="2800" b="1" baseline="30000" noProof="1">
                  <a:solidFill>
                    <a:srgbClr val="FF0000"/>
                  </a:solidFill>
                  <a:effectLst>
                    <a:outerShdw blurRad="38100" dist="38100" dir="2700000">
                      <a:srgbClr val="FFFFFF"/>
                    </a:outerShdw>
                  </a:effectLst>
                  <a:latin typeface="黑体" pitchFamily="49" charset="-122"/>
                  <a:ea typeface="黑体" pitchFamily="49" charset="-122"/>
                  <a:sym typeface="Wingdings" pitchFamily="2" charset="2"/>
                </a:rPr>
                <a:t>              </a:t>
              </a:r>
            </a:p>
          </p:txBody>
        </p:sp>
        <p:graphicFrame>
          <p:nvGraphicFramePr>
            <p:cNvPr id="104455" name="对象 1"/>
            <p:cNvGraphicFramePr>
              <a:graphicFrameLocks noChangeAspect="1"/>
            </p:cNvGraphicFramePr>
            <p:nvPr/>
          </p:nvGraphicFramePr>
          <p:xfrm>
            <a:off x="2354264" y="3212976"/>
            <a:ext cx="1455530" cy="576064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71" name="公式" r:id="rId6" imgW="1455530" imgH="576064" progId="Equations">
                    <p:embed/>
                  </p:oleObj>
                </mc:Choice>
                <mc:Fallback>
                  <p:oleObj name="公式" r:id="rId6" imgW="1455530" imgH="576064" progId="Equations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7"/>
                        <a:stretch>
                          <a:fillRect/>
                        </a:stretch>
                      </p:blipFill>
                      <p:spPr>
                        <a:xfrm>
                          <a:off x="2354264" y="3212976"/>
                          <a:ext cx="1455530" cy="576064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04456" name="对象 1"/>
            <p:cNvGraphicFramePr>
              <a:graphicFrameLocks noChangeAspect="1"/>
            </p:cNvGraphicFramePr>
            <p:nvPr/>
          </p:nvGraphicFramePr>
          <p:xfrm>
            <a:off x="2411760" y="3861048"/>
            <a:ext cx="1536171" cy="576064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72" name="公式" r:id="rId8" imgW="1536171" imgH="576064" progId="Equations">
                    <p:embed/>
                  </p:oleObj>
                </mc:Choice>
                <mc:Fallback>
                  <p:oleObj name="公式" r:id="rId8" imgW="1536171" imgH="576064" progId="Equations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9"/>
                        <a:stretch>
                          <a:fillRect/>
                        </a:stretch>
                      </p:blipFill>
                      <p:spPr>
                        <a:xfrm>
                          <a:off x="2411760" y="3861048"/>
                          <a:ext cx="1536171" cy="576064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</p:grpSp>
      <p:grpSp>
        <p:nvGrpSpPr>
          <p:cNvPr id="25" name="组合 24"/>
          <p:cNvGrpSpPr/>
          <p:nvPr/>
        </p:nvGrpSpPr>
        <p:grpSpPr>
          <a:xfrm>
            <a:off x="467544" y="4293617"/>
            <a:ext cx="7776864" cy="1168400"/>
            <a:chOff x="611560" y="3212976"/>
            <a:chExt cx="7776864" cy="1168400"/>
          </a:xfrm>
        </p:grpSpPr>
        <p:sp>
          <p:nvSpPr>
            <p:cNvPr id="26" name="文本框 36872"/>
            <p:cNvSpPr txBox="1"/>
            <p:nvPr/>
          </p:nvSpPr>
          <p:spPr>
            <a:xfrm>
              <a:off x="611560" y="3212976"/>
              <a:ext cx="7776864" cy="1168400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509905" indent="-14541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1021715" indent="-29337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533525" indent="-44132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2045335" indent="-5892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1820545" algn="l" defTabSz="728345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184400" algn="l" defTabSz="728345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2548890" algn="l" defTabSz="728345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2912745" algn="l" defTabSz="728345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  <a:defRPr/>
              </a:pPr>
              <a:r>
                <a:rPr lang="zh-CN" altLang="en-US" sz="2800" b="1" noProof="1">
                  <a:solidFill>
                    <a:srgbClr val="FF0000"/>
                  </a:solidFill>
                  <a:effectLst>
                    <a:outerShdw blurRad="38100" dist="38100" dir="2700000">
                      <a:srgbClr val="FFFFFF"/>
                    </a:outerShdw>
                  </a:effectLst>
                  <a:latin typeface="黑体" pitchFamily="49" charset="-122"/>
                  <a:ea typeface="黑体" pitchFamily="49" charset="-122"/>
                </a:rPr>
                <a:t>解</a:t>
              </a:r>
              <a:r>
                <a:rPr lang="en-US" altLang="zh-CN" sz="2800" b="1" noProof="1">
                  <a:solidFill>
                    <a:srgbClr val="FF0000"/>
                  </a:solidFill>
                  <a:effectLst>
                    <a:outerShdw blurRad="38100" dist="38100" dir="2700000">
                      <a:srgbClr val="FFFFFF"/>
                    </a:outerShdw>
                  </a:effectLst>
                  <a:latin typeface="黑体" pitchFamily="49" charset="-122"/>
                  <a:ea typeface="黑体" pitchFamily="49" charset="-122"/>
                  <a:sym typeface="Wingdings" pitchFamily="2" charset="2"/>
                </a:rPr>
                <a:t>:(2) ∵            </a:t>
              </a:r>
              <a:r>
                <a:rPr lang="zh-CN" altLang="en-US" sz="2800" b="1" noProof="1">
                  <a:solidFill>
                    <a:srgbClr val="FF0000"/>
                  </a:solidFill>
                  <a:effectLst>
                    <a:outerShdw blurRad="38100" dist="38100" dir="2700000">
                      <a:srgbClr val="FFFFFF"/>
                    </a:outerShdw>
                  </a:effectLst>
                  <a:latin typeface="黑体" pitchFamily="49" charset="-122"/>
                  <a:ea typeface="黑体" pitchFamily="49" charset="-122"/>
                  <a:sym typeface="Wingdings" pitchFamily="2" charset="2"/>
                </a:rPr>
                <a:t>，</a:t>
              </a:r>
              <a:r>
                <a:rPr lang="en-US" altLang="zh-CN" sz="2800" b="1" noProof="1">
                  <a:solidFill>
                    <a:srgbClr val="FF0000"/>
                  </a:solidFill>
                  <a:effectLst>
                    <a:outerShdw blurRad="38100" dist="38100" dir="2700000">
                      <a:srgbClr val="FFFFFF"/>
                    </a:outerShdw>
                  </a:effectLst>
                  <a:latin typeface="黑体" pitchFamily="49" charset="-122"/>
                  <a:ea typeface="黑体" pitchFamily="49" charset="-122"/>
                  <a:sym typeface="Wingdings" pitchFamily="2" charset="2"/>
                </a:rPr>
                <a:t>6</a:t>
              </a:r>
              <a:r>
                <a:rPr lang="en-US" altLang="zh-CN" sz="2800" b="1" baseline="30000" noProof="1">
                  <a:solidFill>
                    <a:srgbClr val="FF0000"/>
                  </a:solidFill>
                  <a:effectLst>
                    <a:outerShdw blurRad="38100" dist="38100" dir="2700000">
                      <a:srgbClr val="FFFFFF"/>
                    </a:outerShdw>
                  </a:effectLst>
                  <a:latin typeface="黑体" pitchFamily="49" charset="-122"/>
                  <a:ea typeface="黑体" pitchFamily="49" charset="-122"/>
                  <a:sym typeface="Wingdings" pitchFamily="2" charset="2"/>
                </a:rPr>
                <a:t>3 </a:t>
              </a:r>
              <a:r>
                <a:rPr lang="en-US" altLang="zh-CN" sz="2800" b="1" noProof="1">
                  <a:solidFill>
                    <a:srgbClr val="FF0000"/>
                  </a:solidFill>
                  <a:effectLst>
                    <a:outerShdw blurRad="38100" dist="38100" dir="2700000">
                      <a:srgbClr val="FFFFFF"/>
                    </a:outerShdw>
                  </a:effectLst>
                  <a:latin typeface="黑体" pitchFamily="49" charset="-122"/>
                  <a:ea typeface="黑体" pitchFamily="49" charset="-122"/>
                  <a:sym typeface="Wingdings" pitchFamily="2" charset="2"/>
                </a:rPr>
                <a:t>=216</a:t>
              </a:r>
              <a:r>
                <a:rPr lang="zh-CN" altLang="en-US" sz="2800" b="1" noProof="1">
                  <a:solidFill>
                    <a:srgbClr val="FF0000"/>
                  </a:solidFill>
                  <a:effectLst>
                    <a:outerShdw blurRad="38100" dist="38100" dir="2700000">
                      <a:srgbClr val="FFFFFF"/>
                    </a:outerShdw>
                  </a:effectLst>
                  <a:latin typeface="黑体" pitchFamily="49" charset="-122"/>
                  <a:ea typeface="黑体" pitchFamily="49" charset="-122"/>
                  <a:sym typeface="Wingdings" pitchFamily="2" charset="2"/>
                </a:rPr>
                <a:t>，</a:t>
              </a:r>
              <a:r>
                <a:rPr lang="en-US" altLang="zh-CN" sz="2800" b="1" noProof="1">
                  <a:solidFill>
                    <a:srgbClr val="FF0000"/>
                  </a:solidFill>
                  <a:effectLst>
                    <a:outerShdw blurRad="38100" dist="38100" dir="2700000">
                      <a:srgbClr val="FFFFFF"/>
                    </a:outerShdw>
                  </a:effectLst>
                  <a:latin typeface="黑体" pitchFamily="49" charset="-122"/>
                  <a:ea typeface="黑体" pitchFamily="49" charset="-122"/>
                  <a:sym typeface="Wingdings" pitchFamily="2" charset="2"/>
                </a:rPr>
                <a:t>260&gt;216</a:t>
              </a:r>
            </a:p>
            <a:p>
              <a:pPr>
                <a:spcBef>
                  <a:spcPct val="50000"/>
                </a:spcBef>
                <a:defRPr/>
              </a:pPr>
              <a:r>
                <a:rPr lang="en-US" altLang="zh-CN" sz="2800" b="1" noProof="1">
                  <a:solidFill>
                    <a:srgbClr val="FF0000"/>
                  </a:solidFill>
                  <a:effectLst>
                    <a:outerShdw blurRad="38100" dist="38100" dir="2700000">
                      <a:srgbClr val="FFFFFF"/>
                    </a:outerShdw>
                  </a:effectLst>
                  <a:latin typeface="黑体" pitchFamily="49" charset="-122"/>
                  <a:ea typeface="黑体" pitchFamily="49" charset="-122"/>
                  <a:sym typeface="Wingdings" pitchFamily="2" charset="2"/>
                </a:rPr>
                <a:t>       ∴ </a:t>
              </a:r>
              <a:r>
                <a:rPr lang="en-US" altLang="zh-CN" sz="2800" b="1" baseline="30000" noProof="1">
                  <a:solidFill>
                    <a:srgbClr val="FF0000"/>
                  </a:solidFill>
                  <a:effectLst>
                    <a:outerShdw blurRad="38100" dist="38100" dir="2700000">
                      <a:srgbClr val="FFFFFF"/>
                    </a:outerShdw>
                  </a:effectLst>
                  <a:latin typeface="黑体" pitchFamily="49" charset="-122"/>
                  <a:ea typeface="黑体" pitchFamily="49" charset="-122"/>
                  <a:sym typeface="Wingdings" pitchFamily="2" charset="2"/>
                </a:rPr>
                <a:t>              </a:t>
              </a:r>
            </a:p>
          </p:txBody>
        </p:sp>
        <p:graphicFrame>
          <p:nvGraphicFramePr>
            <p:cNvPr id="27" name="对象 1"/>
            <p:cNvGraphicFramePr>
              <a:graphicFrameLocks noChangeAspect="1"/>
            </p:cNvGraphicFramePr>
            <p:nvPr/>
          </p:nvGraphicFramePr>
          <p:xfrm>
            <a:off x="2339752" y="3212976"/>
            <a:ext cx="2154238" cy="576263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73" name="公式" r:id="rId10" imgW="2154238" imgH="576263" progId="Equations">
                    <p:embed/>
                  </p:oleObj>
                </mc:Choice>
                <mc:Fallback>
                  <p:oleObj name="公式" r:id="rId10" imgW="2154238" imgH="576263" progId="Equations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1"/>
                        <a:stretch>
                          <a:fillRect/>
                        </a:stretch>
                      </p:blipFill>
                      <p:spPr>
                        <a:xfrm>
                          <a:off x="2339752" y="3212976"/>
                          <a:ext cx="2154238" cy="576263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28" name="对象 1"/>
            <p:cNvGraphicFramePr>
              <a:graphicFrameLocks noChangeAspect="1"/>
            </p:cNvGraphicFramePr>
            <p:nvPr/>
          </p:nvGraphicFramePr>
          <p:xfrm>
            <a:off x="3134231" y="4134440"/>
            <a:ext cx="90170" cy="27940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74" name="公式" r:id="rId12" imgW="90170" imgH="27940" progId="Equations">
                    <p:embed/>
                  </p:oleObj>
                </mc:Choice>
                <mc:Fallback>
                  <p:oleObj name="公式" r:id="rId12" imgW="90170" imgH="27940" progId="Equations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3"/>
                        <a:stretch>
                          <a:fillRect/>
                        </a:stretch>
                      </p:blipFill>
                      <p:spPr>
                        <a:xfrm>
                          <a:off x="3134231" y="4134440"/>
                          <a:ext cx="90170" cy="27940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</p:grp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68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7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" name="矩形 26"/>
          <p:cNvSpPr/>
          <p:nvPr/>
        </p:nvSpPr>
        <p:spPr>
          <a:xfrm>
            <a:off x="493554" y="2184861"/>
            <a:ext cx="8158162" cy="52197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800" b="1">
                <a:solidFill>
                  <a:srgbClr val="000000"/>
                </a:solidFill>
                <a:latin typeface="Times New Roman" pitchFamily="18" charset="0"/>
                <a:ea typeface="微软雅黑"/>
                <a:cs typeface="Times New Roman" panose="02020603050405020304" pitchFamily="18" charset="0"/>
              </a:rPr>
              <a:t>(3)</a:t>
            </a:r>
            <a:r>
              <a:rPr lang="zh-CN" altLang="en-US" sz="2800" b="1">
                <a:solidFill>
                  <a:srgbClr val="000000"/>
                </a:solidFill>
                <a:latin typeface="Times New Roman" pitchFamily="18" charset="0"/>
                <a:ea typeface="微软雅黑"/>
                <a:cs typeface="Times New Roman" panose="02020603050405020304" pitchFamily="18" charset="0"/>
              </a:rPr>
              <a:t>          </a:t>
            </a:r>
            <a:r>
              <a:rPr lang="en-US" altLang="zh-CN" sz="2800" b="1">
                <a:solidFill>
                  <a:srgbClr val="000000"/>
                </a:solidFill>
                <a:latin typeface="Times New Roman" pitchFamily="18" charset="0"/>
                <a:ea typeface="微软雅黑"/>
                <a:cs typeface="Times New Roman" panose="02020603050405020304" pitchFamily="18" charset="0"/>
              </a:rPr>
              <a:t>-1</a:t>
            </a:r>
            <a:r>
              <a:rPr lang="zh-CN" altLang="en-US" sz="2800" b="1">
                <a:solidFill>
                  <a:srgbClr val="000000"/>
                </a:solidFill>
                <a:latin typeface="Times New Roman" pitchFamily="18" charset="0"/>
                <a:ea typeface="微软雅黑"/>
                <a:cs typeface="Times New Roman" panose="02020603050405020304" pitchFamily="18" charset="0"/>
              </a:rPr>
              <a:t>与</a:t>
            </a:r>
            <a:r>
              <a:rPr lang="en-US" altLang="zh-CN" sz="2800" b="1">
                <a:solidFill>
                  <a:srgbClr val="000000"/>
                </a:solidFill>
                <a:latin typeface="Times New Roman" pitchFamily="18" charset="0"/>
                <a:ea typeface="微软雅黑"/>
                <a:cs typeface="Times New Roman" panose="02020603050405020304" pitchFamily="18" charset="0"/>
              </a:rPr>
              <a:t>1.5</a:t>
            </a:r>
          </a:p>
        </p:txBody>
      </p:sp>
      <p:graphicFrame>
        <p:nvGraphicFramePr>
          <p:cNvPr id="28" name="Object 2"/>
          <p:cNvGraphicFramePr>
            <a:graphicFrameLocks noChangeAspect="1"/>
          </p:cNvGraphicFramePr>
          <p:nvPr/>
        </p:nvGraphicFramePr>
        <p:xfrm>
          <a:off x="899795" y="2153920"/>
          <a:ext cx="956945" cy="58356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5" name="公式" r:id="rId2" imgW="956945" imgH="583565" progId="Equation.3">
                  <p:embed/>
                </p:oleObj>
              </mc:Choice>
              <mc:Fallback>
                <p:oleObj name="公式" r:id="rId2" imgW="956945" imgH="583565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899795" y="2153920"/>
                        <a:ext cx="956945" cy="58356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11" name="组合 10"/>
          <p:cNvGrpSpPr/>
          <p:nvPr/>
        </p:nvGrpSpPr>
        <p:grpSpPr>
          <a:xfrm flipH="1">
            <a:off x="16" y="332656"/>
            <a:ext cx="1331626" cy="432048"/>
            <a:chOff x="11722065" y="1592296"/>
            <a:chExt cx="469932" cy="995269"/>
          </a:xfrm>
          <a:solidFill>
            <a:schemeClr val="accent1">
              <a:lumMod val="50000"/>
            </a:schemeClr>
          </a:solidFill>
        </p:grpSpPr>
        <p:sp>
          <p:nvSpPr>
            <p:cNvPr id="12" name="矩形 11"/>
            <p:cNvSpPr/>
            <p:nvPr/>
          </p:nvSpPr>
          <p:spPr>
            <a:xfrm>
              <a:off x="11896203" y="1592296"/>
              <a:ext cx="295794" cy="995269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509905" indent="-14541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021715" indent="-29337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533525" indent="-44132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045335" indent="-5892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18205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18440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254889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29127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矩形 12"/>
            <p:cNvSpPr/>
            <p:nvPr/>
          </p:nvSpPr>
          <p:spPr>
            <a:xfrm>
              <a:off x="11722065" y="1592296"/>
              <a:ext cx="152470" cy="995269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509905" indent="-14541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021715" indent="-29337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533525" indent="-44132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045335" indent="-5892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18205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18440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254889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29127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7" name="矩形 16"/>
          <p:cNvSpPr/>
          <p:nvPr/>
        </p:nvSpPr>
        <p:spPr>
          <a:xfrm>
            <a:off x="32" y="764788"/>
            <a:ext cx="2716128" cy="7386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lvl="1">
              <a:lnSpc>
                <a:spcPct val="150000"/>
              </a:lnSpc>
            </a:pPr>
            <a:r>
              <a:rPr lang="zh-CN" altLang="en-US" sz="2800" b="1">
                <a:solidFill>
                  <a:srgbClr val="000000"/>
                </a:solidFill>
                <a:latin typeface="黑体" pitchFamily="49" charset="-122"/>
                <a:ea typeface="黑体" pitchFamily="49" charset="-122"/>
                <a:sym typeface="宋体" pitchFamily="2" charset="-122"/>
              </a:rPr>
              <a:t>三、典例讲解</a:t>
            </a:r>
          </a:p>
        </p:txBody>
      </p:sp>
      <p:sp>
        <p:nvSpPr>
          <p:cNvPr id="31746" name="文本框 36865"/>
          <p:cNvSpPr txBox="1">
            <a:spLocks noChangeArrowheads="1"/>
          </p:cNvSpPr>
          <p:nvPr/>
        </p:nvSpPr>
        <p:spPr bwMode="auto">
          <a:xfrm>
            <a:off x="395536" y="1484784"/>
            <a:ext cx="5094907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800" b="1">
                <a:latin typeface="黑体" pitchFamily="49" charset="-122"/>
                <a:ea typeface="黑体" pitchFamily="49" charset="-122"/>
              </a:rPr>
              <a:t>2.</a:t>
            </a:r>
            <a:r>
              <a:rPr lang="zh-CN" altLang="en-US" sz="2800" b="1">
                <a:latin typeface="黑体" pitchFamily="49" charset="-122"/>
                <a:ea typeface="黑体" pitchFamily="49" charset="-122"/>
              </a:rPr>
              <a:t>比较下列各组数的大小</a:t>
            </a:r>
          </a:p>
        </p:txBody>
      </p:sp>
      <p:sp>
        <p:nvSpPr>
          <p:cNvPr id="29" name="矩形 28"/>
          <p:cNvSpPr/>
          <p:nvPr/>
        </p:nvSpPr>
        <p:spPr>
          <a:xfrm>
            <a:off x="1018685" y="2925907"/>
            <a:ext cx="7632700" cy="138366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fontAlgn="auto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800" b="1">
                <a:solidFill>
                  <a:srgbClr val="000000"/>
                </a:solidFill>
                <a:latin typeface="Times New Roman" pitchFamily="18" charset="0"/>
                <a:ea typeface="微软雅黑"/>
                <a:cs typeface="Times New Roman" panose="02020603050405020304" pitchFamily="18" charset="0"/>
              </a:rPr>
              <a:t>解：用作差法可得         </a:t>
            </a:r>
            <a:r>
              <a:rPr lang="en-US" altLang="zh-CN" sz="2800" b="1">
                <a:solidFill>
                  <a:srgbClr val="000000"/>
                </a:solidFill>
                <a:latin typeface="Times New Roman" pitchFamily="18" charset="0"/>
                <a:ea typeface="微软雅黑"/>
                <a:cs typeface="Times New Roman" panose="02020603050405020304" pitchFamily="18" charset="0"/>
              </a:rPr>
              <a:t>-1-1.5 =        -2.5&lt;0</a:t>
            </a:r>
            <a:r>
              <a:rPr lang="zh-CN" altLang="en-US" sz="2800" b="1">
                <a:solidFill>
                  <a:srgbClr val="000000"/>
                </a:solidFill>
                <a:latin typeface="Times New Roman" pitchFamily="18" charset="0"/>
                <a:ea typeface="微软雅黑"/>
                <a:cs typeface="Times New Roman" panose="02020603050405020304" pitchFamily="18" charset="0"/>
              </a:rPr>
              <a:t>，所以        </a:t>
            </a:r>
            <a:r>
              <a:rPr lang="en-US" altLang="zh-CN" sz="2800" b="1">
                <a:solidFill>
                  <a:srgbClr val="000000"/>
                </a:solidFill>
                <a:latin typeface="Times New Roman" pitchFamily="18" charset="0"/>
                <a:ea typeface="微软雅黑"/>
                <a:cs typeface="Times New Roman" panose="02020603050405020304" pitchFamily="18" charset="0"/>
              </a:rPr>
              <a:t>-1 &lt;1.5.</a:t>
            </a:r>
          </a:p>
        </p:txBody>
      </p:sp>
      <p:graphicFrame>
        <p:nvGraphicFramePr>
          <p:cNvPr id="2" name="Object 2"/>
          <p:cNvGraphicFramePr>
            <a:graphicFrameLocks noChangeAspect="1"/>
          </p:cNvGraphicFramePr>
          <p:nvPr/>
        </p:nvGraphicFramePr>
        <p:xfrm>
          <a:off x="3839210" y="3010535"/>
          <a:ext cx="956945" cy="58356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6" name="公式" r:id="rId4" imgW="956945" imgH="583565" progId="Equation.3">
                  <p:embed/>
                </p:oleObj>
              </mc:Choice>
              <mc:Fallback>
                <p:oleObj name="公式" r:id="rId4" imgW="956945" imgH="583565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3839210" y="3010535"/>
                        <a:ext cx="956945" cy="58356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" name="Object 2"/>
          <p:cNvGraphicFramePr>
            <a:graphicFrameLocks noChangeAspect="1"/>
          </p:cNvGraphicFramePr>
          <p:nvPr/>
        </p:nvGraphicFramePr>
        <p:xfrm>
          <a:off x="5841365" y="3073400"/>
          <a:ext cx="853440" cy="5207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7" name="公式" r:id="rId5" imgW="853440" imgH="520700" progId="Equation.3">
                  <p:embed/>
                </p:oleObj>
              </mc:Choice>
              <mc:Fallback>
                <p:oleObj name="公式" r:id="rId5" imgW="853440" imgH="5207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5841365" y="3073400"/>
                        <a:ext cx="853440" cy="5207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Object 2"/>
          <p:cNvGraphicFramePr>
            <a:graphicFrameLocks noChangeAspect="1"/>
          </p:cNvGraphicFramePr>
          <p:nvPr/>
        </p:nvGraphicFramePr>
        <p:xfrm>
          <a:off x="1331595" y="3726180"/>
          <a:ext cx="829945" cy="58356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8" name="公式" r:id="rId6" imgW="829945" imgH="583565" progId="Equation.3">
                  <p:embed/>
                </p:oleObj>
              </mc:Choice>
              <mc:Fallback>
                <p:oleObj name="公式" r:id="rId6" imgW="829945" imgH="583565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331595" y="3726180"/>
                        <a:ext cx="829945" cy="58356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6873" name="文本框 36872"/>
          <p:cNvSpPr txBox="1"/>
          <p:nvPr/>
        </p:nvSpPr>
        <p:spPr>
          <a:xfrm>
            <a:off x="674301" y="5317103"/>
            <a:ext cx="4536504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zh-CN" altLang="en-US" sz="2800" b="1" noProof="1">
                <a:solidFill>
                  <a:srgbClr val="FF0000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黑体" pitchFamily="49" charset="-122"/>
                <a:ea typeface="黑体" pitchFamily="49" charset="-122"/>
              </a:rPr>
              <a:t>方法：作差法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368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build="allAtOnce"/>
      <p:bldP spid="36873" grpId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矩形 13"/>
          <p:cNvSpPr/>
          <p:nvPr/>
        </p:nvSpPr>
        <p:spPr>
          <a:xfrm>
            <a:off x="77755" y="827067"/>
            <a:ext cx="2355453" cy="6376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lvl="1">
              <a:lnSpc>
                <a:spcPct val="150000"/>
              </a:lnSpc>
            </a:pPr>
            <a:r>
              <a:rPr lang="zh-CN" altLang="en-US" sz="2800" b="1">
                <a:solidFill>
                  <a:srgbClr val="FF0000"/>
                </a:solidFill>
                <a:latin typeface="黑体" pitchFamily="49" charset="-122"/>
                <a:ea typeface="黑体" pitchFamily="49" charset="-122"/>
                <a:sym typeface="宋体" pitchFamily="2" charset="-122"/>
              </a:rPr>
              <a:t>归纳总结：</a:t>
            </a:r>
          </a:p>
        </p:txBody>
      </p:sp>
      <p:sp>
        <p:nvSpPr>
          <p:cNvPr id="22534" name="文本框 22533"/>
          <p:cNvSpPr txBox="1"/>
          <p:nvPr/>
        </p:nvSpPr>
        <p:spPr>
          <a:xfrm>
            <a:off x="645795" y="1828800"/>
            <a:ext cx="8209915" cy="116840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  <a:buNone/>
              <a:defRPr/>
            </a:pPr>
            <a:r>
              <a:rPr lang="en-US" altLang="zh-CN" sz="2800" b="1" noProof="1">
                <a:latin typeface="黑体" pitchFamily="49" charset="-122"/>
                <a:ea typeface="黑体" pitchFamily="49" charset="-122"/>
              </a:rPr>
              <a:t>3.</a:t>
            </a:r>
            <a:r>
              <a:rPr lang="zh-CN" altLang="en-US" sz="2800" b="1" noProof="1">
                <a:latin typeface="黑体" pitchFamily="49" charset="-122"/>
                <a:ea typeface="黑体" pitchFamily="49" charset="-122"/>
              </a:rPr>
              <a:t>比较两数的大小：</a:t>
            </a:r>
          </a:p>
          <a:p>
            <a:pPr eaLnBrk="1" hangingPunct="1">
              <a:spcBef>
                <a:spcPct val="50000"/>
              </a:spcBef>
              <a:buFont typeface="Arial" pitchFamily="34" charset="0"/>
              <a:buNone/>
              <a:defRPr/>
            </a:pPr>
            <a:r>
              <a:rPr lang="en-US" altLang="zh-CN" sz="2800" b="1" noProof="1">
                <a:latin typeface="黑体" pitchFamily="49" charset="-122"/>
                <a:ea typeface="黑体" pitchFamily="49" charset="-122"/>
              </a:rPr>
              <a:t>(1)</a:t>
            </a:r>
            <a:r>
              <a:rPr lang="zh-CN" altLang="en-US" sz="2800" b="1" noProof="1">
                <a:latin typeface="黑体" pitchFamily="49" charset="-122"/>
                <a:ea typeface="黑体" pitchFamily="49" charset="-122"/>
              </a:rPr>
              <a:t>平方或立方比较法；</a:t>
            </a:r>
            <a:r>
              <a:rPr lang="en-US" altLang="zh-CN" sz="2800" b="1" noProof="1">
                <a:latin typeface="黑体" pitchFamily="49" charset="-122"/>
                <a:ea typeface="黑体" pitchFamily="49" charset="-122"/>
              </a:rPr>
              <a:t>(2)</a:t>
            </a:r>
            <a:r>
              <a:rPr lang="zh-CN" altLang="en-US" sz="2800" b="1" noProof="1">
                <a:latin typeface="黑体" pitchFamily="49" charset="-122"/>
                <a:ea typeface="黑体" pitchFamily="49" charset="-122"/>
              </a:rPr>
              <a:t>估值法；（</a:t>
            </a:r>
            <a:r>
              <a:rPr lang="en-US" altLang="zh-CN" sz="2800" b="1" noProof="1">
                <a:latin typeface="黑体" pitchFamily="49" charset="-122"/>
                <a:ea typeface="黑体" pitchFamily="49" charset="-122"/>
              </a:rPr>
              <a:t>3</a:t>
            </a:r>
            <a:r>
              <a:rPr lang="zh-CN" altLang="en-US" sz="2800" b="1" noProof="1">
                <a:latin typeface="黑体" pitchFamily="49" charset="-122"/>
                <a:ea typeface="黑体" pitchFamily="49" charset="-122"/>
              </a:rPr>
              <a:t>）作差法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5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5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5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5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4" grpId="0" build="allAtOnce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6"/>
          <p:cNvGrpSpPr/>
          <p:nvPr/>
        </p:nvGrpSpPr>
        <p:grpSpPr>
          <a:xfrm>
            <a:off x="323529" y="1274421"/>
            <a:ext cx="8242622" cy="1361911"/>
            <a:chOff x="-259854" y="705391"/>
            <a:chExt cx="10338647" cy="1815881"/>
          </a:xfrm>
        </p:grpSpPr>
        <p:sp>
          <p:nvSpPr>
            <p:cNvPr id="28684" name="Rectangle 3"/>
            <p:cNvSpPr>
              <a:spLocks noChangeArrowheads="1"/>
            </p:cNvSpPr>
            <p:nvPr/>
          </p:nvSpPr>
          <p:spPr bwMode="auto">
            <a:xfrm>
              <a:off x="-259854" y="705391"/>
              <a:ext cx="10338647" cy="1815881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lIns="68580" tIns="34290" rIns="68580" bIns="34290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509905" indent="-14541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1021715" indent="-29337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533525" indent="-44132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2045335" indent="-5892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1820545" algn="l" defTabSz="728345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184400" algn="l" defTabSz="728345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2548890" algn="l" defTabSz="728345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2912745" algn="l" defTabSz="728345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indent="228600" eaLnBrk="1" hangingPunct="1">
                <a:lnSpc>
                  <a:spcPct val="150000"/>
                </a:lnSpc>
              </a:pPr>
              <a:r>
                <a:rPr lang="en-US" altLang="zh-CN" sz="2800" b="1">
                  <a:solidFill>
                    <a:srgbClr val="000000"/>
                  </a:solidFill>
                  <a:latin typeface="黑体" pitchFamily="49" charset="-122"/>
                  <a:ea typeface="黑体" pitchFamily="49" charset="-122"/>
                </a:rPr>
                <a:t>3.</a:t>
              </a:r>
              <a:r>
                <a:rPr lang="zh-CN" altLang="en-US" sz="2800" b="1">
                  <a:solidFill>
                    <a:srgbClr val="000000"/>
                  </a:solidFill>
                  <a:latin typeface="黑体" pitchFamily="49" charset="-122"/>
                  <a:ea typeface="黑体" pitchFamily="49" charset="-122"/>
                </a:rPr>
                <a:t>已知  </a:t>
              </a:r>
              <a:r>
                <a:rPr lang="en-US" altLang="zh-CN" sz="2800" b="1">
                  <a:solidFill>
                    <a:srgbClr val="000000"/>
                  </a:solidFill>
                  <a:latin typeface="黑体" pitchFamily="49" charset="-122"/>
                  <a:ea typeface="黑体" pitchFamily="49" charset="-122"/>
                </a:rPr>
                <a:t>   </a:t>
              </a:r>
              <a:r>
                <a:rPr lang="zh-CN" altLang="zh-CN" sz="2800" b="1">
                  <a:solidFill>
                    <a:srgbClr val="000000"/>
                  </a:solidFill>
                  <a:latin typeface="黑体" pitchFamily="49" charset="-122"/>
                  <a:ea typeface="黑体" pitchFamily="49" charset="-122"/>
                </a:rPr>
                <a:t>的整数部分为</a:t>
              </a:r>
              <a:r>
                <a:rPr lang="en-US" altLang="zh-CN" sz="2800" b="1" i="1">
                  <a:solidFill>
                    <a:srgbClr val="000000"/>
                  </a:solidFill>
                  <a:latin typeface="Times New Roman" pitchFamily="18" charset="0"/>
                  <a:ea typeface="黑体" pitchFamily="49" charset="-122"/>
                  <a:cs typeface="Times New Roman" panose="02020603050405020304" pitchFamily="18" charset="0"/>
                </a:rPr>
                <a:t>a</a:t>
              </a:r>
              <a:r>
                <a:rPr lang="en-US" altLang="zh-CN" sz="2800" b="1">
                  <a:solidFill>
                    <a:srgbClr val="000000"/>
                  </a:solidFill>
                  <a:latin typeface="黑体" pitchFamily="49" charset="-122"/>
                  <a:ea typeface="黑体" pitchFamily="49" charset="-122"/>
                </a:rPr>
                <a:t>,</a:t>
              </a:r>
              <a:r>
                <a:rPr lang="zh-CN" altLang="en-US" sz="2800" b="1">
                  <a:solidFill>
                    <a:srgbClr val="000000"/>
                  </a:solidFill>
                  <a:latin typeface="黑体" pitchFamily="49" charset="-122"/>
                  <a:ea typeface="黑体" pitchFamily="49" charset="-122"/>
                </a:rPr>
                <a:t>小数部分为</a:t>
              </a:r>
              <a:r>
                <a:rPr lang="en-US" altLang="zh-CN" sz="2800" b="1" i="1">
                  <a:solidFill>
                    <a:srgbClr val="000000"/>
                  </a:solidFill>
                  <a:latin typeface="Times New Roman" pitchFamily="18" charset="0"/>
                  <a:ea typeface="黑体" pitchFamily="49" charset="-122"/>
                  <a:cs typeface="Times New Roman" panose="02020603050405020304" pitchFamily="18" charset="0"/>
                </a:rPr>
                <a:t>b</a:t>
              </a:r>
              <a:r>
                <a:rPr lang="en-US" altLang="zh-CN" sz="2800" b="1">
                  <a:solidFill>
                    <a:srgbClr val="000000"/>
                  </a:solidFill>
                  <a:latin typeface="黑体" pitchFamily="49" charset="-122"/>
                  <a:ea typeface="黑体" pitchFamily="49" charset="-122"/>
                </a:rPr>
                <a:t>,</a:t>
              </a:r>
              <a:r>
                <a:rPr lang="zh-CN" altLang="en-US" sz="2800" b="1">
                  <a:solidFill>
                    <a:srgbClr val="000000"/>
                  </a:solidFill>
                  <a:latin typeface="黑体" pitchFamily="49" charset="-122"/>
                  <a:ea typeface="黑体" pitchFamily="49" charset="-122"/>
                </a:rPr>
                <a:t>求代数式</a:t>
              </a:r>
              <a:r>
                <a:rPr lang="en-US" altLang="zh-CN" sz="2800" b="1" i="1">
                  <a:solidFill>
                    <a:srgbClr val="000000"/>
                  </a:solidFill>
                  <a:latin typeface="Times New Roman" pitchFamily="18" charset="0"/>
                  <a:ea typeface="黑体" pitchFamily="49" charset="-122"/>
                  <a:cs typeface="Times New Roman" panose="02020603050405020304" pitchFamily="18" charset="0"/>
                </a:rPr>
                <a:t>a</a:t>
              </a:r>
              <a:r>
                <a:rPr lang="en-US" altLang="zh-CN" sz="2800" b="1" baseline="30000">
                  <a:solidFill>
                    <a:srgbClr val="000000"/>
                  </a:solidFill>
                  <a:latin typeface="Times New Roman" pitchFamily="18" charset="0"/>
                  <a:ea typeface="黑体" pitchFamily="49" charset="-122"/>
                  <a:cs typeface="Times New Roman" panose="02020603050405020304" pitchFamily="18" charset="0"/>
                </a:rPr>
                <a:t>2</a:t>
              </a:r>
              <a:r>
                <a:rPr lang="en-US" altLang="zh-CN" sz="2800" b="1" i="1">
                  <a:solidFill>
                    <a:srgbClr val="000000"/>
                  </a:solidFill>
                  <a:latin typeface="Times New Roman" pitchFamily="18" charset="0"/>
                  <a:ea typeface="黑体" pitchFamily="49" charset="-122"/>
                  <a:cs typeface="Times New Roman" panose="02020603050405020304" pitchFamily="18" charset="0"/>
                </a:rPr>
                <a:t>-a-b</a:t>
              </a:r>
              <a:r>
                <a:rPr lang="zh-CN" altLang="en-US" sz="2800" b="1">
                  <a:solidFill>
                    <a:srgbClr val="000000"/>
                  </a:solidFill>
                  <a:latin typeface="黑体" pitchFamily="49" charset="-122"/>
                  <a:ea typeface="黑体" pitchFamily="49" charset="-122"/>
                </a:rPr>
                <a:t>的值</a:t>
              </a:r>
              <a:r>
                <a:rPr lang="en-US" altLang="zh-CN" sz="2800" b="1" i="1">
                  <a:solidFill>
                    <a:srgbClr val="000000"/>
                  </a:solidFill>
                  <a:latin typeface="黑体" pitchFamily="49" charset="-122"/>
                  <a:ea typeface="黑体" pitchFamily="49" charset="-122"/>
                </a:rPr>
                <a:t>.</a:t>
              </a:r>
              <a:endParaRPr lang="en-US" altLang="zh-CN" sz="2800" b="1">
                <a:latin typeface="黑体" pitchFamily="49" charset="-122"/>
                <a:ea typeface="黑体" pitchFamily="49" charset="-122"/>
              </a:endParaRPr>
            </a:p>
          </p:txBody>
        </p:sp>
        <p:graphicFrame>
          <p:nvGraphicFramePr>
            <p:cNvPr id="28685" name="对象 5"/>
            <p:cNvGraphicFramePr>
              <a:graphicFrameLocks noChangeAspect="1"/>
            </p:cNvGraphicFramePr>
            <p:nvPr/>
          </p:nvGraphicFramePr>
          <p:xfrm>
            <a:off x="1483384" y="889864"/>
            <a:ext cx="966331" cy="792338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79" r:id="rId2" imgW="770420" imgH="594254" progId="Equations">
                    <p:embed/>
                  </p:oleObj>
                </mc:Choice>
                <mc:Fallback>
                  <p:oleObj r:id="rId2" imgW="770420" imgH="594254" progId="Equations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3"/>
                        <a:stretch>
                          <a:fillRect/>
                        </a:stretch>
                      </p:blipFill>
                      <p:spPr>
                        <a:xfrm>
                          <a:off x="1483384" y="889864"/>
                          <a:ext cx="966331" cy="792338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28676" name="矩形 21"/>
          <p:cNvSpPr>
            <a:spLocks noChangeArrowheads="1"/>
          </p:cNvSpPr>
          <p:nvPr/>
        </p:nvSpPr>
        <p:spPr bwMode="auto">
          <a:xfrm>
            <a:off x="3684191" y="2696568"/>
            <a:ext cx="1398824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endParaRPr lang="zh-CN" altLang="en-US" sz="2400">
              <a:latin typeface="宋体" pitchFamily="2" charset="-122"/>
            </a:endParaRPr>
          </a:p>
        </p:txBody>
      </p:sp>
      <p:graphicFrame>
        <p:nvGraphicFramePr>
          <p:cNvPr id="23" name="对象 22"/>
          <p:cNvGraphicFramePr>
            <a:graphicFrameLocks noChangeAspect="1"/>
          </p:cNvGraphicFramePr>
          <p:nvPr/>
        </p:nvGraphicFramePr>
        <p:xfrm>
          <a:off x="683568" y="2708921"/>
          <a:ext cx="3528392" cy="346644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0" name="公式" r:id="rId4" imgW="3528392" imgH="3466440" progId="Equations">
                  <p:embed/>
                </p:oleObj>
              </mc:Choice>
              <mc:Fallback>
                <p:oleObj name="公式" r:id="rId4" imgW="3528392" imgH="3466440" progId="Equations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683568" y="2708921"/>
                        <a:ext cx="3528392" cy="346644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14" name="组合 13"/>
          <p:cNvGrpSpPr/>
          <p:nvPr/>
        </p:nvGrpSpPr>
        <p:grpSpPr>
          <a:xfrm flipH="1">
            <a:off x="16" y="332656"/>
            <a:ext cx="1331626" cy="432048"/>
            <a:chOff x="11722065" y="1592296"/>
            <a:chExt cx="469932" cy="995269"/>
          </a:xfrm>
          <a:solidFill>
            <a:schemeClr val="accent1">
              <a:lumMod val="50000"/>
            </a:schemeClr>
          </a:solidFill>
        </p:grpSpPr>
        <p:sp>
          <p:nvSpPr>
            <p:cNvPr id="15" name="矩形 14"/>
            <p:cNvSpPr/>
            <p:nvPr/>
          </p:nvSpPr>
          <p:spPr>
            <a:xfrm>
              <a:off x="11896203" y="1592296"/>
              <a:ext cx="295794" cy="995269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509905" indent="-14541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021715" indent="-29337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533525" indent="-44132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045335" indent="-5892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18205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18440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254889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29127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矩形 15"/>
            <p:cNvSpPr/>
            <p:nvPr/>
          </p:nvSpPr>
          <p:spPr>
            <a:xfrm>
              <a:off x="11722065" y="1592296"/>
              <a:ext cx="152470" cy="995269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509905" indent="-14541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021715" indent="-29337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533525" indent="-44132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045335" indent="-5892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18205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18440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254889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29127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1" name="矩形 20"/>
          <p:cNvSpPr/>
          <p:nvPr/>
        </p:nvSpPr>
        <p:spPr>
          <a:xfrm>
            <a:off x="5747" y="674112"/>
            <a:ext cx="2716128" cy="7386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lvl="1">
              <a:lnSpc>
                <a:spcPct val="150000"/>
              </a:lnSpc>
            </a:pPr>
            <a:r>
              <a:rPr lang="zh-CN" altLang="en-US" sz="2800" b="1">
                <a:solidFill>
                  <a:srgbClr val="000000"/>
                </a:solidFill>
                <a:latin typeface="黑体" pitchFamily="49" charset="-122"/>
                <a:ea typeface="黑体" pitchFamily="49" charset="-122"/>
                <a:sym typeface="宋体" pitchFamily="2" charset="-122"/>
              </a:rPr>
              <a:t>三、典例精讲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37890"/>
          <p:cNvGrpSpPr/>
          <p:nvPr/>
        </p:nvGrpSpPr>
        <p:grpSpPr>
          <a:xfrm>
            <a:off x="256158" y="1353441"/>
            <a:ext cx="8780338" cy="1836740"/>
            <a:chExt cx="5717" cy="1157"/>
          </a:xfrm>
        </p:grpSpPr>
        <p:sp>
          <p:nvSpPr>
            <p:cNvPr id="30733" name="文本框 37891"/>
            <p:cNvSpPr txBox="1">
              <a:spLocks noChangeArrowheads="1"/>
            </p:cNvSpPr>
            <p:nvPr/>
          </p:nvSpPr>
          <p:spPr bwMode="auto">
            <a:xfrm>
              <a:off x="0" y="0"/>
              <a:ext cx="5717" cy="1157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509905" indent="-14541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1021715" indent="-29337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533525" indent="-44132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2045335" indent="-5892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1820545" algn="l" defTabSz="728345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184400" algn="l" defTabSz="728345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2548890" algn="l" defTabSz="728345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2912745" algn="l" defTabSz="728345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>
                <a:lnSpc>
                  <a:spcPts val="3400"/>
                </a:lnSpc>
              </a:pPr>
              <a:r>
                <a:rPr lang="en-US" altLang="zh-CN" sz="2800" b="1">
                  <a:latin typeface="黑体" pitchFamily="49" charset="-122"/>
                  <a:ea typeface="黑体" pitchFamily="49" charset="-122"/>
                </a:rPr>
                <a:t>  4.</a:t>
              </a:r>
              <a:r>
                <a:rPr lang="zh-CN" altLang="en-US" sz="2800" b="1">
                  <a:latin typeface="黑体" pitchFamily="49" charset="-122"/>
                  <a:ea typeface="黑体" pitchFamily="49" charset="-122"/>
                </a:rPr>
                <a:t>生活经验表明，靠墙摆放梯子时，若梯子的底端离墙的距离约为梯子长度的  ，则梯子比较稳定。现有一长度为</a:t>
              </a:r>
              <a:r>
                <a:rPr lang="en-US" altLang="zh-CN" sz="2800" b="1">
                  <a:latin typeface="黑体" pitchFamily="49" charset="-122"/>
                  <a:ea typeface="黑体" pitchFamily="49" charset="-122"/>
                </a:rPr>
                <a:t>6</a:t>
              </a:r>
              <a:r>
                <a:rPr lang="zh-CN" altLang="en-US" sz="2800" b="1">
                  <a:latin typeface="黑体" pitchFamily="49" charset="-122"/>
                  <a:ea typeface="黑体" pitchFamily="49" charset="-122"/>
                </a:rPr>
                <a:t>米的梯子，当梯子稳定摆放时，它的顶端能达到</a:t>
              </a:r>
              <a:r>
                <a:rPr lang="en-US" altLang="zh-CN" sz="2800" b="1">
                  <a:latin typeface="黑体" pitchFamily="49" charset="-122"/>
                  <a:ea typeface="黑体" pitchFamily="49" charset="-122"/>
                </a:rPr>
                <a:t>5.6</a:t>
              </a:r>
              <a:r>
                <a:rPr lang="zh-CN" altLang="en-US" sz="2800" b="1">
                  <a:latin typeface="黑体" pitchFamily="49" charset="-122"/>
                  <a:ea typeface="黑体" pitchFamily="49" charset="-122"/>
                </a:rPr>
                <a:t>米高的墙头吗？</a:t>
              </a:r>
            </a:p>
          </p:txBody>
        </p:sp>
        <p:graphicFrame>
          <p:nvGraphicFramePr>
            <p:cNvPr id="30734" name="对象 37892"/>
            <p:cNvGraphicFramePr>
              <a:graphicFrameLocks noChangeAspect="1"/>
            </p:cNvGraphicFramePr>
            <p:nvPr/>
          </p:nvGraphicFramePr>
          <p:xfrm>
            <a:off x="2669" y="219"/>
            <a:ext cx="141" cy="395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81" r:id="rId2" imgW="216552" imgH="627063" progId="Equations">
                    <p:embed/>
                  </p:oleObj>
                </mc:Choice>
                <mc:Fallback>
                  <p:oleObj r:id="rId2" imgW="216552" imgH="627063" progId="Equations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3"/>
                        <a:stretch>
                          <a:fillRect/>
                        </a:stretch>
                      </p:blipFill>
                      <p:spPr>
                        <a:xfrm>
                          <a:off x="2669" y="219"/>
                          <a:ext cx="141" cy="395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</p:grpSp>
      <p:pic>
        <p:nvPicPr>
          <p:cNvPr id="30724" name="图片 37893" descr="P48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6148388" y="3807326"/>
            <a:ext cx="2924175" cy="2446337"/>
          </a:xfrm>
          <a:prstGeom prst="rect">
            <a:avLst/>
          </a:prstGeom>
          <a:noFill/>
          <a:ln w="9525">
            <a:noFill/>
            <a:miter lim="800000"/>
          </a:ln>
        </p:spPr>
      </p:pic>
      <p:graphicFrame>
        <p:nvGraphicFramePr>
          <p:cNvPr id="37895" name="对象 37894"/>
          <p:cNvGraphicFramePr>
            <a:graphicFrameLocks noChangeAspect="1"/>
          </p:cNvGraphicFramePr>
          <p:nvPr/>
        </p:nvGraphicFramePr>
        <p:xfrm>
          <a:off x="251520" y="3212976"/>
          <a:ext cx="6807200" cy="7572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2" name="公式" r:id="rId5" imgW="6807200" imgH="757238" progId="Equations">
                  <p:embed/>
                </p:oleObj>
              </mc:Choice>
              <mc:Fallback>
                <p:oleObj name="公式" r:id="rId5" imgW="6807200" imgH="757238" progId="Equations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251520" y="3212976"/>
                        <a:ext cx="6807200" cy="75723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7896" name="对象 37895"/>
          <p:cNvGraphicFramePr>
            <a:graphicFrameLocks noChangeAspect="1"/>
          </p:cNvGraphicFramePr>
          <p:nvPr/>
        </p:nvGraphicFramePr>
        <p:xfrm>
          <a:off x="899593" y="3807327"/>
          <a:ext cx="2448272" cy="813001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3" r:id="rId7" imgW="2448272" imgH="813001" progId="Equations">
                  <p:embed/>
                </p:oleObj>
              </mc:Choice>
              <mc:Fallback>
                <p:oleObj r:id="rId7" imgW="2448272" imgH="813001" progId="Equations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899593" y="3807327"/>
                        <a:ext cx="2448272" cy="813001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7897" name="对象 37896"/>
          <p:cNvGraphicFramePr>
            <a:graphicFrameLocks noChangeAspect="1"/>
          </p:cNvGraphicFramePr>
          <p:nvPr/>
        </p:nvGraphicFramePr>
        <p:xfrm>
          <a:off x="899592" y="4509572"/>
          <a:ext cx="1296144" cy="431596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4" r:id="rId9" imgW="1296144" imgH="431596" progId="Equations">
                  <p:embed/>
                </p:oleObj>
              </mc:Choice>
              <mc:Fallback>
                <p:oleObj r:id="rId9" imgW="1296144" imgH="431596" progId="Equations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899592" y="4509572"/>
                        <a:ext cx="1296144" cy="431596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7899" name="对象 37898"/>
          <p:cNvGraphicFramePr>
            <a:graphicFrameLocks noChangeAspect="1"/>
          </p:cNvGraphicFramePr>
          <p:nvPr/>
        </p:nvGraphicFramePr>
        <p:xfrm>
          <a:off x="893391" y="5013176"/>
          <a:ext cx="2598489" cy="43285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5" name="公式" r:id="rId11" imgW="2598489" imgH="432855" progId="Equations">
                  <p:embed/>
                </p:oleObj>
              </mc:Choice>
              <mc:Fallback>
                <p:oleObj name="公式" r:id="rId11" imgW="2598489" imgH="432855" progId="Equations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893391" y="5013176"/>
                        <a:ext cx="2598489" cy="43285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7901" name="对象 37900"/>
          <p:cNvGraphicFramePr>
            <a:graphicFrameLocks noChangeAspect="1"/>
          </p:cNvGraphicFramePr>
          <p:nvPr/>
        </p:nvGraphicFramePr>
        <p:xfrm>
          <a:off x="899592" y="5555047"/>
          <a:ext cx="1584176" cy="466241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6" r:id="rId13" imgW="1584176" imgH="466241" progId="Equations">
                  <p:embed/>
                </p:oleObj>
              </mc:Choice>
              <mc:Fallback>
                <p:oleObj r:id="rId13" imgW="1584176" imgH="466241" progId="Equations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4"/>
                      <a:stretch>
                        <a:fillRect/>
                      </a:stretch>
                    </p:blipFill>
                    <p:spPr>
                      <a:xfrm>
                        <a:off x="899592" y="5555047"/>
                        <a:ext cx="1584176" cy="466241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7902" name="文本框 37901"/>
          <p:cNvSpPr txBox="1">
            <a:spLocks noChangeArrowheads="1"/>
          </p:cNvSpPr>
          <p:nvPr/>
        </p:nvSpPr>
        <p:spPr bwMode="auto">
          <a:xfrm>
            <a:off x="278383" y="6147301"/>
            <a:ext cx="8758113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>
                <a:latin typeface="Times New Roman" pitchFamily="18" charset="0"/>
                <a:ea typeface="楷体_GB2312" pitchFamily="49" charset="-122"/>
              </a:rPr>
              <a:t>当梯子稳定摆放时，它的顶端能够达到</a:t>
            </a:r>
            <a:r>
              <a:rPr lang="en-US" altLang="zh-CN" sz="2800" b="1">
                <a:latin typeface="Times New Roman" pitchFamily="18" charset="0"/>
                <a:ea typeface="楷体_GB2312" pitchFamily="49" charset="-122"/>
              </a:rPr>
              <a:t>5.6</a:t>
            </a:r>
            <a:r>
              <a:rPr lang="zh-CN" altLang="en-US" sz="2800" b="1">
                <a:latin typeface="Times New Roman" pitchFamily="18" charset="0"/>
                <a:ea typeface="楷体_GB2312" pitchFamily="49" charset="-122"/>
              </a:rPr>
              <a:t>米高的墙头</a:t>
            </a:r>
          </a:p>
        </p:txBody>
      </p:sp>
      <p:grpSp>
        <p:nvGrpSpPr>
          <p:cNvPr id="15" name="组合 14"/>
          <p:cNvGrpSpPr/>
          <p:nvPr/>
        </p:nvGrpSpPr>
        <p:grpSpPr>
          <a:xfrm flipH="1">
            <a:off x="16" y="332656"/>
            <a:ext cx="1331626" cy="432048"/>
            <a:chOff x="11722065" y="1592296"/>
            <a:chExt cx="469932" cy="995269"/>
          </a:xfrm>
          <a:solidFill>
            <a:schemeClr val="accent1">
              <a:lumMod val="50000"/>
            </a:schemeClr>
          </a:solidFill>
        </p:grpSpPr>
        <p:sp>
          <p:nvSpPr>
            <p:cNvPr id="16" name="矩形 15"/>
            <p:cNvSpPr/>
            <p:nvPr/>
          </p:nvSpPr>
          <p:spPr>
            <a:xfrm>
              <a:off x="11896203" y="1592296"/>
              <a:ext cx="295794" cy="995269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509905" indent="-14541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021715" indent="-29337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533525" indent="-44132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045335" indent="-5892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18205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18440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254889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29127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矩形 16"/>
            <p:cNvSpPr/>
            <p:nvPr/>
          </p:nvSpPr>
          <p:spPr>
            <a:xfrm>
              <a:off x="11722065" y="1592296"/>
              <a:ext cx="152470" cy="995269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509905" indent="-14541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021715" indent="-29337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533525" indent="-44132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045335" indent="-5892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18205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18440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254889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29127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1" name="矩形 20"/>
          <p:cNvSpPr/>
          <p:nvPr/>
        </p:nvSpPr>
        <p:spPr>
          <a:xfrm>
            <a:off x="5747" y="674112"/>
            <a:ext cx="2716128" cy="7386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lvl="1">
              <a:lnSpc>
                <a:spcPct val="150000"/>
              </a:lnSpc>
            </a:pPr>
            <a:r>
              <a:rPr lang="zh-CN" altLang="en-US" sz="2800" b="1">
                <a:solidFill>
                  <a:srgbClr val="000000"/>
                </a:solidFill>
                <a:latin typeface="黑体" pitchFamily="49" charset="-122"/>
                <a:ea typeface="黑体" pitchFamily="49" charset="-122"/>
                <a:sym typeface="宋体" pitchFamily="2" charset="-122"/>
              </a:rPr>
              <a:t>三、典例精讲</a:t>
            </a: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78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78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78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78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79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79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90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9" name="矩形 24597"/>
          <p:cNvSpPr>
            <a:spLocks noChangeArrowheads="1"/>
          </p:cNvSpPr>
          <p:nvPr/>
        </p:nvSpPr>
        <p:spPr bwMode="auto">
          <a:xfrm>
            <a:off x="323850" y="1829723"/>
            <a:ext cx="8424863" cy="20313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marL="514350" indent="-514350">
              <a:lnSpc>
                <a:spcPct val="150000"/>
              </a:lnSpc>
              <a:buAutoNum type="arabicPeriod"/>
            </a:pPr>
            <a:r>
              <a:rPr lang="en-US" altLang="zh-CN" sz="2800" b="1" err="1">
                <a:latin typeface="黑体" pitchFamily="49" charset="-122"/>
                <a:ea typeface="黑体" pitchFamily="49" charset="-122"/>
              </a:rPr>
              <a:t>下列整数中，与    最接近的是	(  </a:t>
            </a:r>
            <a:r>
              <a:rPr lang="zh-CN" altLang="en-US" sz="2800" b="1">
                <a:latin typeface="黑体" pitchFamily="49" charset="-122"/>
                <a:ea typeface="黑体" pitchFamily="49" charset="-122"/>
              </a:rPr>
              <a:t>　　</a:t>
            </a:r>
            <a:r>
              <a:rPr lang="en-US" altLang="zh-CN" sz="2800" b="1">
                <a:latin typeface="黑体" pitchFamily="49" charset="-122"/>
                <a:ea typeface="黑体" pitchFamily="49" charset="-122"/>
              </a:rPr>
              <a:t>)</a:t>
            </a:r>
          </a:p>
          <a:p>
            <a:pPr>
              <a:lnSpc>
                <a:spcPct val="150000"/>
              </a:lnSpc>
            </a:pPr>
            <a:endParaRPr lang="en-US" altLang="zh-CN" sz="2800" b="1">
              <a:latin typeface="黑体" pitchFamily="49" charset="-122"/>
              <a:ea typeface="黑体" pitchFamily="49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800" b="1">
                <a:latin typeface="黑体" pitchFamily="49" charset="-122"/>
                <a:ea typeface="黑体" pitchFamily="49" charset="-122"/>
              </a:rPr>
              <a:t>A. 4		 B. 5		  C. 6		D. 7</a:t>
            </a:r>
          </a:p>
        </p:txBody>
      </p:sp>
      <p:sp>
        <p:nvSpPr>
          <p:cNvPr id="24596" name="矩形 24595"/>
          <p:cNvSpPr>
            <a:spLocks noChangeArrowheads="1"/>
          </p:cNvSpPr>
          <p:nvPr/>
        </p:nvSpPr>
        <p:spPr bwMode="auto">
          <a:xfrm>
            <a:off x="7308304" y="1960493"/>
            <a:ext cx="481222" cy="5847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C</a:t>
            </a:r>
            <a:endParaRPr lang="zh-CN" altLang="en-US" sz="3200" b="1">
              <a:solidFill>
                <a:srgbClr val="FF0000"/>
              </a:solidFill>
              <a:latin typeface="Times New Roman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10" name="组合 9"/>
          <p:cNvGrpSpPr/>
          <p:nvPr/>
        </p:nvGrpSpPr>
        <p:grpSpPr>
          <a:xfrm flipH="1">
            <a:off x="16" y="332656"/>
            <a:ext cx="1331626" cy="432048"/>
            <a:chOff x="11722065" y="1592296"/>
            <a:chExt cx="469932" cy="995269"/>
          </a:xfrm>
          <a:solidFill>
            <a:schemeClr val="accent1">
              <a:lumMod val="50000"/>
            </a:schemeClr>
          </a:solidFill>
        </p:grpSpPr>
        <p:sp>
          <p:nvSpPr>
            <p:cNvPr id="11" name="矩形 10"/>
            <p:cNvSpPr/>
            <p:nvPr/>
          </p:nvSpPr>
          <p:spPr>
            <a:xfrm>
              <a:off x="11896203" y="1592296"/>
              <a:ext cx="295794" cy="995269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509905" indent="-14541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021715" indent="-29337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533525" indent="-44132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045335" indent="-5892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18205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18440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254889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29127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矩形 11"/>
            <p:cNvSpPr/>
            <p:nvPr/>
          </p:nvSpPr>
          <p:spPr>
            <a:xfrm>
              <a:off x="11722065" y="1592296"/>
              <a:ext cx="152470" cy="995269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509905" indent="-14541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021715" indent="-29337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533525" indent="-44132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045335" indent="-5892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18205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18440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254889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29127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6" name="矩形 15"/>
          <p:cNvSpPr/>
          <p:nvPr/>
        </p:nvSpPr>
        <p:spPr>
          <a:xfrm>
            <a:off x="5747" y="818128"/>
            <a:ext cx="2716128" cy="7386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lvl="1">
              <a:lnSpc>
                <a:spcPct val="150000"/>
              </a:lnSpc>
            </a:pPr>
            <a:r>
              <a:rPr lang="zh-CN" altLang="en-US" sz="2800" b="1">
                <a:solidFill>
                  <a:srgbClr val="000000"/>
                </a:solidFill>
                <a:latin typeface="黑体" pitchFamily="49" charset="-122"/>
                <a:ea typeface="黑体" pitchFamily="49" charset="-122"/>
                <a:sym typeface="宋体" pitchFamily="2" charset="-122"/>
              </a:rPr>
              <a:t>四、课堂检测</a:t>
            </a:r>
          </a:p>
        </p:txBody>
      </p:sp>
      <p:graphicFrame>
        <p:nvGraphicFramePr>
          <p:cNvPr id="17" name="对象 1"/>
          <p:cNvGraphicFramePr>
            <a:graphicFrameLocks noChangeAspect="1"/>
          </p:cNvGraphicFramePr>
          <p:nvPr/>
        </p:nvGraphicFramePr>
        <p:xfrm>
          <a:off x="3419872" y="1960493"/>
          <a:ext cx="717229" cy="504081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7" name="公式" r:id="rId2" imgW="717229" imgH="504081" progId="Equations">
                  <p:embed/>
                </p:oleObj>
              </mc:Choice>
              <mc:Fallback>
                <p:oleObj name="公式" r:id="rId2" imgW="717229" imgH="504081" progId="Equations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3419872" y="1960493"/>
                        <a:ext cx="717229" cy="504081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  <p:custDataLst>
      <p:tags r:id="rId4"/>
    </p:custData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5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5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9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9" name="矩形 24597"/>
          <p:cNvSpPr>
            <a:spLocks noChangeArrowheads="1"/>
          </p:cNvSpPr>
          <p:nvPr/>
        </p:nvSpPr>
        <p:spPr bwMode="auto">
          <a:xfrm>
            <a:off x="324098" y="1629494"/>
            <a:ext cx="8424863" cy="73866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800" b="1">
                <a:latin typeface="黑体" pitchFamily="49" charset="-122"/>
                <a:ea typeface="黑体" pitchFamily="49" charset="-122"/>
              </a:rPr>
              <a:t>2. </a:t>
            </a:r>
            <a:r>
              <a:rPr lang="zh-CN" altLang="en-US" sz="2800" b="1">
                <a:latin typeface="黑体" pitchFamily="49" charset="-122"/>
                <a:ea typeface="黑体" pitchFamily="49" charset="-122"/>
              </a:rPr>
              <a:t>下列计算结果正确的是	       </a:t>
            </a:r>
            <a:r>
              <a:rPr lang="en-US" altLang="zh-CN" sz="2800" b="1">
                <a:latin typeface="黑体" pitchFamily="49" charset="-122"/>
                <a:ea typeface="黑体" pitchFamily="49" charset="-122"/>
              </a:rPr>
              <a:t>(</a:t>
            </a:r>
            <a:r>
              <a:rPr lang="zh-CN" altLang="en-US" sz="2800" b="1">
                <a:latin typeface="黑体" pitchFamily="49" charset="-122"/>
                <a:ea typeface="黑体" pitchFamily="49" charset="-122"/>
              </a:rPr>
              <a:t>　   　</a:t>
            </a:r>
            <a:r>
              <a:rPr lang="en-US" altLang="zh-CN" sz="2800" b="1">
                <a:latin typeface="黑体" pitchFamily="49" charset="-122"/>
                <a:ea typeface="黑体" pitchFamily="49" charset="-122"/>
              </a:rPr>
              <a:t>)</a:t>
            </a:r>
            <a:endParaRPr lang="zh-CN" altLang="en-US" sz="2800" b="1">
              <a:latin typeface="黑体" pitchFamily="49" charset="-122"/>
              <a:ea typeface="黑体" pitchFamily="49" charset="-122"/>
            </a:endParaRPr>
          </a:p>
        </p:txBody>
      </p:sp>
      <p:pic>
        <p:nvPicPr>
          <p:cNvPr id="21513" name="图片 2460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395536" y="2738239"/>
            <a:ext cx="7488237" cy="1266825"/>
          </a:xfrm>
          <a:prstGeom prst="rect">
            <a:avLst/>
          </a:prstGeom>
          <a:noFill/>
          <a:ln w="9525">
            <a:noFill/>
            <a:miter lim="800000"/>
          </a:ln>
        </p:spPr>
      </p:pic>
      <p:grpSp>
        <p:nvGrpSpPr>
          <p:cNvPr id="7" name="组合 6"/>
          <p:cNvGrpSpPr/>
          <p:nvPr/>
        </p:nvGrpSpPr>
        <p:grpSpPr>
          <a:xfrm flipH="1">
            <a:off x="16" y="332656"/>
            <a:ext cx="1331626" cy="432048"/>
            <a:chOff x="11722065" y="1592296"/>
            <a:chExt cx="469932" cy="995269"/>
          </a:xfrm>
          <a:solidFill>
            <a:schemeClr val="accent1">
              <a:lumMod val="50000"/>
            </a:schemeClr>
          </a:solidFill>
        </p:grpSpPr>
        <p:sp>
          <p:nvSpPr>
            <p:cNvPr id="8" name="矩形 7"/>
            <p:cNvSpPr/>
            <p:nvPr/>
          </p:nvSpPr>
          <p:spPr>
            <a:xfrm>
              <a:off x="11896203" y="1592296"/>
              <a:ext cx="295794" cy="995269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509905" indent="-14541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021715" indent="-29337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533525" indent="-44132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045335" indent="-5892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18205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18440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254889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29127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矩形 8"/>
            <p:cNvSpPr/>
            <p:nvPr/>
          </p:nvSpPr>
          <p:spPr>
            <a:xfrm>
              <a:off x="11722065" y="1592296"/>
              <a:ext cx="152470" cy="995269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509905" indent="-14541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021715" indent="-29337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533525" indent="-44132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045335" indent="-5892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18205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18440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254889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29127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3" name="矩形 12"/>
          <p:cNvSpPr/>
          <p:nvPr/>
        </p:nvSpPr>
        <p:spPr>
          <a:xfrm>
            <a:off x="5747" y="818128"/>
            <a:ext cx="2716128" cy="7386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lvl="1">
              <a:lnSpc>
                <a:spcPct val="150000"/>
              </a:lnSpc>
            </a:pPr>
            <a:r>
              <a:rPr lang="zh-CN" altLang="en-US" sz="2800" b="1">
                <a:solidFill>
                  <a:srgbClr val="000000"/>
                </a:solidFill>
                <a:latin typeface="黑体" pitchFamily="49" charset="-122"/>
                <a:ea typeface="黑体" pitchFamily="49" charset="-122"/>
                <a:sym typeface="宋体" pitchFamily="2" charset="-122"/>
              </a:rPr>
              <a:t>四、课堂检测</a:t>
            </a:r>
          </a:p>
        </p:txBody>
      </p:sp>
      <p:sp>
        <p:nvSpPr>
          <p:cNvPr id="14" name="矩形 13"/>
          <p:cNvSpPr>
            <a:spLocks noChangeArrowheads="1"/>
          </p:cNvSpPr>
          <p:nvPr/>
        </p:nvSpPr>
        <p:spPr bwMode="auto">
          <a:xfrm>
            <a:off x="6804496" y="1629494"/>
            <a:ext cx="481222" cy="5847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C</a:t>
            </a:r>
            <a:endParaRPr lang="zh-CN" altLang="en-US" sz="3200" b="1">
              <a:solidFill>
                <a:srgbClr val="FF0000"/>
              </a:solidFill>
              <a:latin typeface="Times New Roman" pitchFamily="18" charset="0"/>
              <a:cs typeface="Times New Roman" panose="02020603050405020304" pitchFamily="18" charset="0"/>
            </a:endParaRPr>
          </a:p>
        </p:txBody>
      </p:sp>
    </p:spTree>
    <p:custDataLst>
      <p:tags r:id="rId3"/>
    </p:custData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30" name="矩形 26642"/>
          <p:cNvSpPr>
            <a:spLocks noChangeArrowheads="1"/>
          </p:cNvSpPr>
          <p:nvPr/>
        </p:nvSpPr>
        <p:spPr bwMode="auto">
          <a:xfrm>
            <a:off x="468313" y="1928043"/>
            <a:ext cx="8351837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en-US" sz="2800" b="1">
                <a:latin typeface="黑体" pitchFamily="49" charset="-122"/>
                <a:ea typeface="黑体" pitchFamily="49" charset="-122"/>
              </a:rPr>
              <a:t>3. 通过估算，下列不等式不成立的是</a:t>
            </a:r>
            <a:r>
              <a:rPr lang="en-US" altLang="zh-CN" sz="2800" b="1">
                <a:latin typeface="黑体" pitchFamily="49" charset="-122"/>
                <a:ea typeface="黑体" pitchFamily="49" charset="-122"/>
              </a:rPr>
              <a:t>  </a:t>
            </a:r>
            <a:r>
              <a:rPr lang="zh-CN" altLang="en-US" sz="2800" b="1">
                <a:latin typeface="黑体" pitchFamily="49" charset="-122"/>
                <a:ea typeface="黑体" pitchFamily="49" charset="-122"/>
              </a:rPr>
              <a:t>（　 　）</a:t>
            </a:r>
            <a:endParaRPr lang="en-US" altLang="zh-CN" sz="2800" b="1">
              <a:latin typeface="黑体" pitchFamily="49" charset="-122"/>
              <a:ea typeface="黑体" pitchFamily="49" charset="-122"/>
            </a:endParaRPr>
          </a:p>
        </p:txBody>
      </p:sp>
      <p:pic>
        <p:nvPicPr>
          <p:cNvPr id="22532" name="图片 26649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755576" y="2996952"/>
            <a:ext cx="6972300" cy="1285875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8" name="矩形 7"/>
          <p:cNvSpPr>
            <a:spLocks noChangeArrowheads="1"/>
          </p:cNvSpPr>
          <p:nvPr/>
        </p:nvSpPr>
        <p:spPr bwMode="auto">
          <a:xfrm>
            <a:off x="7380312" y="1844824"/>
            <a:ext cx="458780" cy="5847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B</a:t>
            </a:r>
            <a:endParaRPr lang="zh-CN" altLang="en-US" sz="3200" b="1">
              <a:solidFill>
                <a:srgbClr val="FF0000"/>
              </a:solidFill>
              <a:latin typeface="Times New Roman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9" name="组合 8"/>
          <p:cNvGrpSpPr/>
          <p:nvPr/>
        </p:nvGrpSpPr>
        <p:grpSpPr>
          <a:xfrm flipH="1">
            <a:off x="16" y="332656"/>
            <a:ext cx="1331626" cy="432048"/>
            <a:chOff x="11722065" y="1592296"/>
            <a:chExt cx="469932" cy="995269"/>
          </a:xfrm>
          <a:solidFill>
            <a:schemeClr val="accent1">
              <a:lumMod val="50000"/>
            </a:schemeClr>
          </a:solidFill>
        </p:grpSpPr>
        <p:sp>
          <p:nvSpPr>
            <p:cNvPr id="10" name="矩形 9"/>
            <p:cNvSpPr/>
            <p:nvPr/>
          </p:nvSpPr>
          <p:spPr>
            <a:xfrm>
              <a:off x="11896203" y="1592296"/>
              <a:ext cx="295794" cy="995269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509905" indent="-14541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021715" indent="-29337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533525" indent="-44132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045335" indent="-5892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18205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18440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254889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29127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矩形 10"/>
            <p:cNvSpPr/>
            <p:nvPr/>
          </p:nvSpPr>
          <p:spPr>
            <a:xfrm>
              <a:off x="11722065" y="1592296"/>
              <a:ext cx="152470" cy="995269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509905" indent="-14541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021715" indent="-29337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533525" indent="-44132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045335" indent="-5892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18205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18440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254889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29127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5" name="矩形 14"/>
          <p:cNvSpPr/>
          <p:nvPr/>
        </p:nvSpPr>
        <p:spPr>
          <a:xfrm>
            <a:off x="5747" y="818128"/>
            <a:ext cx="2716128" cy="7386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lvl="1">
              <a:lnSpc>
                <a:spcPct val="150000"/>
              </a:lnSpc>
            </a:pPr>
            <a:r>
              <a:rPr lang="zh-CN" altLang="en-US" sz="2800" b="1">
                <a:solidFill>
                  <a:srgbClr val="000000"/>
                </a:solidFill>
                <a:latin typeface="黑体" pitchFamily="49" charset="-122"/>
                <a:ea typeface="黑体" pitchFamily="49" charset="-122"/>
                <a:sym typeface="宋体" pitchFamily="2" charset="-122"/>
              </a:rPr>
              <a:t>四、课堂检测</a:t>
            </a:r>
          </a:p>
        </p:txBody>
      </p:sp>
    </p:spTree>
    <p:custDataLst>
      <p:tags r:id="rId3"/>
    </p:custData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3" name="矩形 34839"/>
          <p:cNvSpPr>
            <a:spLocks noChangeArrowheads="1"/>
          </p:cNvSpPr>
          <p:nvPr/>
        </p:nvSpPr>
        <p:spPr bwMode="auto">
          <a:xfrm>
            <a:off x="323850" y="1764732"/>
            <a:ext cx="8820150" cy="267765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800" b="1"/>
              <a:t>4. 估算</a:t>
            </a:r>
            <a:r>
              <a:rPr lang="zh-CN" altLang="en-US" sz="2800" b="1"/>
              <a:t>　　　的值是在		　　　   	（　　</a:t>
            </a:r>
            <a:r>
              <a:rPr lang="en-US" altLang="zh-CN" sz="2800" b="1"/>
              <a:t>）</a:t>
            </a:r>
          </a:p>
          <a:p>
            <a:pPr>
              <a:lnSpc>
                <a:spcPct val="150000"/>
              </a:lnSpc>
            </a:pPr>
            <a:r>
              <a:rPr lang="en-US" altLang="zh-CN" sz="2800" b="1"/>
              <a:t>A. 2与3之间			B. 3与4之间</a:t>
            </a:r>
          </a:p>
          <a:p>
            <a:pPr>
              <a:lnSpc>
                <a:spcPct val="150000"/>
              </a:lnSpc>
            </a:pPr>
            <a:r>
              <a:rPr lang="en-US" altLang="zh-CN" sz="2800" b="1"/>
              <a:t>C. 4与5之间			D. 5与6之间</a:t>
            </a:r>
          </a:p>
          <a:p>
            <a:pPr>
              <a:lnSpc>
                <a:spcPct val="150000"/>
              </a:lnSpc>
            </a:pPr>
            <a:endParaRPr lang="zh-CN" altLang="en-US" sz="2800" b="1"/>
          </a:p>
        </p:txBody>
      </p:sp>
      <p:pic>
        <p:nvPicPr>
          <p:cNvPr id="25604" name="图片 34842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621185" y="1888557"/>
            <a:ext cx="790575" cy="523875"/>
          </a:xfrm>
          <a:prstGeom prst="rect">
            <a:avLst/>
          </a:prstGeom>
          <a:noFill/>
          <a:ln w="9525">
            <a:noFill/>
            <a:miter lim="800000"/>
          </a:ln>
        </p:spPr>
      </p:pic>
      <p:grpSp>
        <p:nvGrpSpPr>
          <p:cNvPr id="7" name="组合 6"/>
          <p:cNvGrpSpPr/>
          <p:nvPr/>
        </p:nvGrpSpPr>
        <p:grpSpPr>
          <a:xfrm flipH="1">
            <a:off x="16" y="332656"/>
            <a:ext cx="1331626" cy="432048"/>
            <a:chOff x="11722065" y="1592296"/>
            <a:chExt cx="469932" cy="995269"/>
          </a:xfrm>
          <a:solidFill>
            <a:schemeClr val="accent1">
              <a:lumMod val="50000"/>
            </a:schemeClr>
          </a:solidFill>
        </p:grpSpPr>
        <p:sp>
          <p:nvSpPr>
            <p:cNvPr id="8" name="矩形 7"/>
            <p:cNvSpPr/>
            <p:nvPr/>
          </p:nvSpPr>
          <p:spPr>
            <a:xfrm>
              <a:off x="11896203" y="1592296"/>
              <a:ext cx="295794" cy="995269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509905" indent="-14541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021715" indent="-29337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533525" indent="-44132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045335" indent="-5892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18205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18440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254889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29127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矩形 8"/>
            <p:cNvSpPr/>
            <p:nvPr/>
          </p:nvSpPr>
          <p:spPr>
            <a:xfrm>
              <a:off x="11722065" y="1592296"/>
              <a:ext cx="152470" cy="995269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509905" indent="-14541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021715" indent="-29337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533525" indent="-44132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045335" indent="-5892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18205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18440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254889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29127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3" name="矩形 12"/>
          <p:cNvSpPr/>
          <p:nvPr/>
        </p:nvSpPr>
        <p:spPr>
          <a:xfrm>
            <a:off x="5747" y="818128"/>
            <a:ext cx="2716128" cy="7386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lvl="1">
              <a:lnSpc>
                <a:spcPct val="150000"/>
              </a:lnSpc>
            </a:pPr>
            <a:r>
              <a:rPr lang="zh-CN" altLang="en-US" sz="2800" b="1">
                <a:solidFill>
                  <a:srgbClr val="000000"/>
                </a:solidFill>
                <a:latin typeface="黑体" pitchFamily="49" charset="-122"/>
                <a:ea typeface="黑体" pitchFamily="49" charset="-122"/>
                <a:sym typeface="宋体" pitchFamily="2" charset="-122"/>
              </a:rPr>
              <a:t>四、课堂检测</a:t>
            </a:r>
          </a:p>
        </p:txBody>
      </p:sp>
      <p:sp>
        <p:nvSpPr>
          <p:cNvPr id="14" name="矩形 13"/>
          <p:cNvSpPr>
            <a:spLocks noChangeArrowheads="1"/>
          </p:cNvSpPr>
          <p:nvPr/>
        </p:nvSpPr>
        <p:spPr bwMode="auto">
          <a:xfrm>
            <a:off x="7308304" y="1844824"/>
            <a:ext cx="481222" cy="5847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C</a:t>
            </a:r>
            <a:endParaRPr lang="zh-CN" altLang="en-US" sz="3200" b="1">
              <a:solidFill>
                <a:srgbClr val="FF0000"/>
              </a:solidFill>
              <a:latin typeface="Times New Roman" pitchFamily="18" charset="0"/>
              <a:cs typeface="Times New Roman" panose="02020603050405020304" pitchFamily="18" charset="0"/>
            </a:endParaRPr>
          </a:p>
        </p:txBody>
      </p:sp>
    </p:spTree>
    <p:custDataLst>
      <p:tags r:id="rId3"/>
    </p:custData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3" name="矩形 34839"/>
          <p:cNvSpPr>
            <a:spLocks noChangeArrowheads="1"/>
          </p:cNvSpPr>
          <p:nvPr/>
        </p:nvSpPr>
        <p:spPr bwMode="auto">
          <a:xfrm>
            <a:off x="179512" y="1829723"/>
            <a:ext cx="8820150" cy="20313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800" b="1"/>
              <a:t>5. 面积为10 m</a:t>
            </a:r>
            <a:r>
              <a:rPr lang="en-US" altLang="zh-CN" sz="2800" b="1" baseline="30000"/>
              <a:t>2</a:t>
            </a:r>
            <a:r>
              <a:rPr lang="en-US" altLang="zh-CN" sz="2800" b="1"/>
              <a:t>的正方形地毯，它的边长介于	（</a:t>
            </a:r>
            <a:r>
              <a:rPr lang="zh-CN" altLang="en-US" sz="2800" b="1"/>
              <a:t>　　）</a:t>
            </a:r>
          </a:p>
          <a:p>
            <a:pPr>
              <a:lnSpc>
                <a:spcPct val="150000"/>
              </a:lnSpc>
            </a:pPr>
            <a:r>
              <a:rPr lang="en-US" altLang="zh-CN" sz="2800" b="1"/>
              <a:t>A. 2 m与3 m之间			B. 3 m与4 m之间</a:t>
            </a:r>
          </a:p>
          <a:p>
            <a:pPr>
              <a:lnSpc>
                <a:spcPct val="150000"/>
              </a:lnSpc>
            </a:pPr>
            <a:r>
              <a:rPr lang="en-US" altLang="zh-CN" sz="2800" b="1"/>
              <a:t>C. 4 m与5 m之间			D. 5 m与6 m之间</a:t>
            </a:r>
            <a:endParaRPr lang="zh-CN" altLang="en-US" sz="2800" b="1"/>
          </a:p>
        </p:txBody>
      </p:sp>
      <p:sp>
        <p:nvSpPr>
          <p:cNvPr id="6" name="矩形 5"/>
          <p:cNvSpPr>
            <a:spLocks noChangeArrowheads="1"/>
          </p:cNvSpPr>
          <p:nvPr/>
        </p:nvSpPr>
        <p:spPr bwMode="auto">
          <a:xfrm>
            <a:off x="8001652" y="1908121"/>
            <a:ext cx="458780" cy="5847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itchFamily="18" charset="0"/>
                <a:cs typeface="Times New Roman" panose="02020603050405020304" pitchFamily="18" charset="0"/>
              </a:rPr>
              <a:t>B</a:t>
            </a:r>
            <a:endParaRPr lang="zh-CN" altLang="en-US" sz="3200" b="1">
              <a:solidFill>
                <a:srgbClr val="FF0000"/>
              </a:solidFill>
              <a:latin typeface="Times New Roman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7" name="组合 6"/>
          <p:cNvGrpSpPr/>
          <p:nvPr/>
        </p:nvGrpSpPr>
        <p:grpSpPr>
          <a:xfrm flipH="1">
            <a:off x="16" y="332656"/>
            <a:ext cx="1331626" cy="432048"/>
            <a:chOff x="11722065" y="1592296"/>
            <a:chExt cx="469932" cy="995269"/>
          </a:xfrm>
          <a:solidFill>
            <a:schemeClr val="accent1">
              <a:lumMod val="50000"/>
            </a:schemeClr>
          </a:solidFill>
        </p:grpSpPr>
        <p:sp>
          <p:nvSpPr>
            <p:cNvPr id="8" name="矩形 7"/>
            <p:cNvSpPr/>
            <p:nvPr/>
          </p:nvSpPr>
          <p:spPr>
            <a:xfrm>
              <a:off x="11896203" y="1592296"/>
              <a:ext cx="295794" cy="995269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509905" indent="-14541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021715" indent="-29337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533525" indent="-44132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045335" indent="-5892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18205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18440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254889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29127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矩形 8"/>
            <p:cNvSpPr/>
            <p:nvPr/>
          </p:nvSpPr>
          <p:spPr>
            <a:xfrm>
              <a:off x="11722065" y="1592296"/>
              <a:ext cx="152470" cy="995269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509905" indent="-14541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021715" indent="-29337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533525" indent="-44132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045335" indent="-58928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18205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18440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2548890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2912745" algn="l" defTabSz="728345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3" name="矩形 12"/>
          <p:cNvSpPr/>
          <p:nvPr/>
        </p:nvSpPr>
        <p:spPr>
          <a:xfrm>
            <a:off x="5747" y="818128"/>
            <a:ext cx="2716128" cy="7386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509905" indent="-14541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021715" indent="-29337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533525" indent="-44132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45335" indent="-5892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18205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18440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2548890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2912745" algn="l" defTabSz="728345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lvl="1">
              <a:lnSpc>
                <a:spcPct val="150000"/>
              </a:lnSpc>
            </a:pPr>
            <a:r>
              <a:rPr lang="zh-CN" altLang="en-US" sz="2800" b="1">
                <a:solidFill>
                  <a:srgbClr val="000000"/>
                </a:solidFill>
                <a:latin typeface="黑体" pitchFamily="49" charset="-122"/>
                <a:ea typeface="黑体" pitchFamily="49" charset="-122"/>
                <a:sym typeface="宋体" pitchFamily="2" charset="-122"/>
              </a:rPr>
              <a:t>四、课堂检测</a:t>
            </a:r>
          </a:p>
        </p:txBody>
      </p:sp>
    </p:spTree>
    <p:custDataLst>
      <p:tags r:id="rId2"/>
    </p:custData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https://d.book118.com/417161160156006046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.xml><?xml version="1.0" encoding="utf-8"?>
<p:tagLst xmlns:p="http://schemas.openxmlformats.org/presentationml/2006/main">
  <p:tag name="KSO_WM_UNIT_TABLE_BEAUTIFY" val="smartTable{23b62f84-2618-475a-9cf6-913cb77e058a}"/>
</p:tagLst>
</file>

<file path=ppt/tags/tag5.xml><?xml version="1.0" encoding="utf-8"?>
<p:tagLst xmlns:p="http://schemas.openxmlformats.org/presentationml/2006/main">
  <p:tag name="KSO_WM_UNIT_TABLE_BEAUTIFY" val="smartTable{c1cbffb3-65cb-4c6d-9d6d-33f4af30930f}"/>
</p:tagLst>
</file>

<file path=ppt/tags/tag6.xml><?xml version="1.0" encoding="utf-8"?>
<p:tagLst xmlns:p="http://schemas.openxmlformats.org/presentationml/2006/main">
  <p:tag name="KSO_WM_BEAUTIFY_FLAG" val="#wm#"/>
  <p:tag name="KSO_WM_SLIDE_ID" val="custom20187308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INDEX" val="20187308"/>
  <p:tag name="KSO_WM_TEMPLATE_SUBCATEGORY" val="0"/>
  <p:tag name="KSO_WM_TEMPLATE_THUMBS_INDEX" val="1、2、3、6、8、10、11、12、15"/>
</p:tagLst>
</file>

<file path=ppt/tags/tag7.xml><?xml version="1.0" encoding="utf-8"?>
<p:tagLst xmlns:p="http://schemas.openxmlformats.org/presentationml/2006/main">
  <p:tag name="KSO_WM_BEAUTIFY_FLAG" val="#wm#"/>
  <p:tag name="KSO_WM_SLIDE_ID" val="custom20187308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INDEX" val="20187308"/>
  <p:tag name="KSO_WM_TEMPLATE_SUBCATEGORY" val="0"/>
  <p:tag name="KSO_WM_TEMPLATE_THUMBS_INDEX" val="1、2、3、6、8、10、11、12、15"/>
</p:tagLst>
</file>

<file path=ppt/tags/tag8.xml><?xml version="1.0" encoding="utf-8"?>
<p:tagLst xmlns:p="http://schemas.openxmlformats.org/presentationml/2006/main">
  <p:tag name="KSO_WM_BEAUTIFY_FLAG" val="#wm#"/>
  <p:tag name="KSO_WM_SLIDE_ID" val="custom20187308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INDEX" val="20187308"/>
  <p:tag name="KSO_WM_TEMPLATE_SUBCATEGORY" val="0"/>
  <p:tag name="KSO_WM_TEMPLATE_THUMBS_INDEX" val="1、2、3、6、8、10、11、12、15"/>
</p:tagLst>
</file>

<file path=ppt/tags/tag9.xml><?xml version="1.0" encoding="utf-8"?>
<p:tagLst xmlns:p="http://schemas.openxmlformats.org/presentationml/2006/main">
  <p:tag name="KSO_WM_BEAUTIFY_FLAG" val="#wm#"/>
  <p:tag name="KSO_WM_SLIDE_ID" val="custom20187308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INDEX" val="20187308"/>
  <p:tag name="KSO_WM_TEMPLATE_SUBCATEGORY" val="0"/>
  <p:tag name="KSO_WM_TEMPLATE_THUMBS_INDEX" val="1、2、3、6、8、10、11、12、15"/>
</p:tagLst>
</file>

<file path=ppt/tags/tag10.xml><?xml version="1.0" encoding="utf-8"?>
<p:tagLst xmlns:p="http://schemas.openxmlformats.org/presentationml/2006/main">
  <p:tag name="KSO_WM_BEAUTIFY_FLAG" val="#wm#"/>
  <p:tag name="KSO_WM_SLIDE_ID" val="custom20187308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INDEX" val="20187308"/>
  <p:tag name="KSO_WM_TEMPLATE_SUBCATEGORY" val="0"/>
  <p:tag name="KSO_WM_TEMPLATE_THUMBS_INDEX" val="1、2、3、6、8、10、11、12、15"/>
</p:tagLst>
</file>

<file path=ppt/tags/tag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0">
  <a:themeElements>
    <a:clrScheme name="自定义 37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007DDD"/>
      </a:accent1>
      <a:accent2>
        <a:srgbClr val="00B0F2"/>
      </a:accent2>
      <a:accent3>
        <a:srgbClr val="007DDD"/>
      </a:accent3>
      <a:accent4>
        <a:srgbClr val="00B0F2"/>
      </a:accent4>
      <a:accent5>
        <a:srgbClr val="007DDD"/>
      </a:accent5>
      <a:accent6>
        <a:srgbClr val="00B0F2"/>
      </a:accent6>
      <a:hlink>
        <a:srgbClr val="007DDD"/>
      </a:hlink>
      <a:folHlink>
        <a:srgbClr val="00B0F2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ns0:objectDefaults xmlns:ns0="http://schemas.openxmlformats.org/drawingml/2006/main"/>
  <a:extLst>
    <ns0:ext xmlns:ns0="http://schemas.openxmlformats.org/drawingml/2006/main" uri="{05A4C25C-085E-4340-85A3-A5531E510DB2}">
      <ns1:themeFamily xmlns:ns1="http://schemas.microsoft.com/office/thememl/2012/main" name="Office Theme" id="{62F939B6-93AF-4DB8-9C6B-D6C7DFDC589F}" vid="{4A3C46E8-61CC-4603-A589-7422A47A8E4A}"/>
    </ns0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128</Paragraphs>
  <Slides>24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4">
      <vt:lpstr>Arial</vt:lpstr>
      <vt:lpstr>Calibri</vt:lpstr>
      <vt:lpstr>Calibri Light</vt:lpstr>
      <vt:lpstr>宋体</vt:lpstr>
      <vt:lpstr>微软雅黑</vt:lpstr>
      <vt:lpstr>黑体</vt:lpstr>
      <vt:lpstr>Times New Roman</vt:lpstr>
      <vt:lpstr>楷体_GB2312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2024-09-22T04:53:32.558</cp:lastPrinted>
  <dcterms:created xsi:type="dcterms:W3CDTF">2024-09-21T20:53:32Z</dcterms:created>
  <dcterms:modified xsi:type="dcterms:W3CDTF">2024-09-21T20:53:35Z</dcterms:modified>
</cp:coreProperties>
</file>