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1FA832F-B8D8-47BF-AD4E-5D73A8A8895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60" name="PlaceHolder 1"/>
          <p:cNvSpPr>
            <a:spLocks noGrp="1"/>
          </p:cNvSpPr>
          <p:nvPr>
            <p:ph type="sldImg"/>
          </p:nvPr>
        </p:nvSpPr>
        <p:spPr>
          <a:xfrm>
            <a:off x="685800" y="1143000"/>
            <a:ext cx="5486040" cy="3085920"/>
          </a:xfrm>
          <a:prstGeom prst="rect">
            <a:avLst/>
          </a:prstGeom>
          <a:ln w="0">
            <a:noFill/>
          </a:ln>
        </p:spPr>
      </p:sp>
      <p:sp>
        <p:nvSpPr>
          <p:cNvPr id="76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6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63" name="PlaceHolder 1"/>
          <p:cNvSpPr>
            <a:spLocks noGrp="1"/>
          </p:cNvSpPr>
          <p:nvPr>
            <p:ph type="sldImg"/>
          </p:nvPr>
        </p:nvSpPr>
        <p:spPr>
          <a:xfrm>
            <a:off x="685800" y="1143000"/>
            <a:ext cx="5486040" cy="3085920"/>
          </a:xfrm>
          <a:prstGeom prst="rect">
            <a:avLst/>
          </a:prstGeom>
          <a:ln w="0">
            <a:noFill/>
          </a:ln>
        </p:spPr>
      </p:sp>
      <p:sp>
        <p:nvSpPr>
          <p:cNvPr id="76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6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66" name="PlaceHolder 1"/>
          <p:cNvSpPr>
            <a:spLocks noGrp="1"/>
          </p:cNvSpPr>
          <p:nvPr>
            <p:ph type="sldImg"/>
          </p:nvPr>
        </p:nvSpPr>
        <p:spPr>
          <a:xfrm>
            <a:off x="685800" y="1143000"/>
            <a:ext cx="5486040" cy="3085920"/>
          </a:xfrm>
          <a:prstGeom prst="rect">
            <a:avLst/>
          </a:prstGeom>
          <a:ln w="0">
            <a:noFill/>
          </a:ln>
        </p:spPr>
      </p:sp>
      <p:sp>
        <p:nvSpPr>
          <p:cNvPr id="76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6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69" name="PlaceHolder 1"/>
          <p:cNvSpPr>
            <a:spLocks noGrp="1"/>
          </p:cNvSpPr>
          <p:nvPr>
            <p:ph type="sldImg"/>
          </p:nvPr>
        </p:nvSpPr>
        <p:spPr>
          <a:xfrm>
            <a:off x="685800" y="1143000"/>
            <a:ext cx="5486040" cy="3085920"/>
          </a:xfrm>
          <a:prstGeom prst="rect">
            <a:avLst/>
          </a:prstGeom>
          <a:ln w="0">
            <a:noFill/>
          </a:ln>
        </p:spPr>
      </p:sp>
      <p:sp>
        <p:nvSpPr>
          <p:cNvPr id="77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7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72" name="PlaceHolder 1"/>
          <p:cNvSpPr>
            <a:spLocks noGrp="1"/>
          </p:cNvSpPr>
          <p:nvPr>
            <p:ph type="sldImg"/>
          </p:nvPr>
        </p:nvSpPr>
        <p:spPr>
          <a:xfrm>
            <a:off x="685800" y="1143000"/>
            <a:ext cx="5486040" cy="3085920"/>
          </a:xfrm>
          <a:prstGeom prst="rect">
            <a:avLst/>
          </a:prstGeom>
          <a:ln w="0">
            <a:noFill/>
          </a:ln>
        </p:spPr>
      </p:sp>
      <p:sp>
        <p:nvSpPr>
          <p:cNvPr id="77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7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E48401-2AF4-49F6-A665-94895BA5A3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EEA666-8F50-493A-BCA7-201168CDFF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8B5267-96D7-45BD-87D3-11C8A0DE02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E803BE-7CC8-4ED2-83B9-532560F27C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6EB118-76CD-47FC-ADE7-1667047C12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FA24CD-8FE8-4907-8C18-86331C34BD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7F349F-B8A7-4DC7-A53E-D3F35CB1BE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5C7253-F262-4633-9CB8-6A216EE24C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1AC302-F9D8-408D-B946-935833FE0B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5C3D66-F510-4D12-88EA-ECDB9C1115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0E5052-9B4B-4AC9-A205-41D37303C1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D4D0DAC-6195-4879-AFF9-E1DC176F4D7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BDBC06F-09C5-4F39-B334-AD60F9DED20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9.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06136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图片 17"/>
          <p:cNvSpPr/>
          <p:nvPr/>
        </p:nvSpPr>
        <p:spPr>
          <a:xfrm>
            <a:off x="7546680" y="-5400"/>
            <a:ext cx="4643280" cy="3200760"/>
          </a:xfrm>
          <a:custGeom>
            <a:gdLst>
              <a:gd name="textAreaLeft" fmla="*/ 0 w 4643280"/>
              <a:gd name="textAreaRight" fmla="*/ 4643640 w 4643280"/>
              <a:gd name="textAreaTop" fmla="*/ 0 h 3200760"/>
              <a:gd name="textAreaBottom" fmla="*/ 3201120 h 3200760"/>
            </a:gdLst>
            <a:rect l="textAreaLeft" t="textAreaTop" r="textAreaRight" b="textAreaBottom"/>
            <a:pathLst>
              <a:path w="4643760" h="3201124">
                <a:moveTo>
                  <a:pt x="4643760" y="0"/>
                </a:moveTo>
                <a:lnTo>
                  <a:pt x="4643760" y="3201124"/>
                </a:lnTo>
                <a:lnTo>
                  <a:pt x="0" y="2703413"/>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3" name="图片 14"/>
          <p:cNvSpPr/>
          <p:nvPr/>
        </p:nvSpPr>
        <p:spPr>
          <a:xfrm>
            <a:off x="1440" y="-5400"/>
            <a:ext cx="4643280" cy="3200760"/>
          </a:xfrm>
          <a:custGeom>
            <a:gdLst>
              <a:gd name="textAreaLeft" fmla="*/ 0 w 4643280"/>
              <a:gd name="textAreaRight" fmla="*/ 4643640 w 4643280"/>
              <a:gd name="textAreaTop" fmla="*/ 0 h 3200760"/>
              <a:gd name="textAreaBottom" fmla="*/ 3201120 h 3200760"/>
            </a:gdLst>
            <a:rect l="textAreaLeft" t="textAreaTop" r="textAreaRight" b="textAreaBottom"/>
            <a:pathLst>
              <a:path w="4643760" h="3201124">
                <a:moveTo>
                  <a:pt x="0" y="0"/>
                </a:moveTo>
                <a:lnTo>
                  <a:pt x="4643760" y="2722748"/>
                </a:lnTo>
                <a:lnTo>
                  <a:pt x="0" y="3201124"/>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4" name="图片 11"/>
          <p:cNvSpPr/>
          <p:nvPr/>
        </p:nvSpPr>
        <p:spPr>
          <a:xfrm>
            <a:off x="1440" y="0"/>
            <a:ext cx="12188520" cy="3428640"/>
          </a:xfrm>
          <a:custGeom>
            <a:gdLst>
              <a:gd name="textAreaLeft" fmla="*/ 0 w 12188520"/>
              <a:gd name="textAreaRight" fmla="*/ 12188880 w 12188520"/>
              <a:gd name="textAreaTop" fmla="*/ 0 h 3428640"/>
              <a:gd name="textAreaBottom" fmla="*/ 3429000 h 3428640"/>
            </a:gdLst>
            <a:rect l="textAreaLeft" t="textAreaTop" r="textAreaRight" b="textAreaBottom"/>
            <a:pathLst>
              <a:path w="12188908" h="3429002">
                <a:moveTo>
                  <a:pt x="0" y="0"/>
                </a:moveTo>
                <a:lnTo>
                  <a:pt x="12188908" y="0"/>
                </a:lnTo>
                <a:lnTo>
                  <a:pt x="6094454" y="3429002"/>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5" name="PlaceHolder 1"/>
          <p:cNvSpPr>
            <a:spLocks noGrp="1"/>
          </p:cNvSpPr>
          <p:nvPr>
            <p:ph type="title"/>
          </p:nvPr>
        </p:nvSpPr>
        <p:spPr>
          <a:xfrm>
            <a:off x="791280" y="2278440"/>
            <a:ext cx="9798840" cy="2579760"/>
          </a:xfrm>
          <a:prstGeom prst="rect">
            <a:avLst/>
          </a:prstGeom>
          <a:noFill/>
          <a:ln w="0">
            <a:noFill/>
          </a:ln>
        </p:spPr>
        <p:txBody>
          <a:bodyPr lIns="90000" tIns="46800" rIns="90000" bIns="46800" anchor="b">
            <a:noAutofit/>
          </a:bodyPr>
          <a:lstStyle/>
          <a:p>
            <a:pPr indent="0" algn="ctr" defTabSz="914400">
              <a:lnSpc>
                <a:spcPct val="100000"/>
              </a:lnSpc>
              <a:buNone/>
            </a:pPr>
            <a:r>
              <a:rPr lang="zh-CN" sz="5400" b="1" strike="noStrike" spc="299">
                <a:solidFill>
                  <a:schemeClr val="dk1">
                    <a:lumMod val="85000"/>
                    <a:lumOff val="15000"/>
                  </a:schemeClr>
                </a:solidFill>
                <a:latin typeface="Arial"/>
                <a:ea typeface="微软雅黑"/>
              </a:rPr>
              <a:t>心理健康对个人自律的促进</a:t>
            </a:r>
            <a:endParaRPr lang="en-US" sz="5400" b="0" strike="noStrike" spc="-1">
              <a:solidFill>
                <a:schemeClr val="dk1"/>
              </a:solidFill>
              <a:latin typeface="Arial"/>
            </a:endParaRPr>
          </a:p>
        </p:txBody>
      </p:sp>
      <p:sp>
        <p:nvSpPr>
          <p:cNvPr id="76"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7" name="文本框 3"/>
          <p:cNvSpPr/>
          <p:nvPr/>
        </p:nvSpPr>
        <p:spPr>
          <a:xfrm>
            <a:off x="2880360" y="5605200"/>
            <a:ext cx="71654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74"/>
                                        </p:tgtEl>
                                        <p:attrNameLst>
                                          <p:attrName>style.visibility</p:attrName>
                                        </p:attrNameLst>
                                      </p:cBhvr>
                                      <p:to>
                                        <p:strVal val="visible"/>
                                      </p:to>
                                    </p:set>
                                    <p:anim calcmode="lin" valueType="num">
                                      <p:cBhvr additive="repl">
                                        <p:cTn id="7" dur="500" fill="hold"/>
                                        <p:tgtEl>
                                          <p:spTgt spid="74"/>
                                        </p:tgtEl>
                                        <p:attrNameLst>
                                          <p:attrName>ppt_x</p:attrName>
                                        </p:attrNameLst>
                                      </p:cBhvr>
                                      <p:tavLst>
                                        <p:tav tm="0">
                                          <p:val>
                                            <p:strVal val="#ppt_x"/>
                                          </p:val>
                                        </p:tav>
                                        <p:tav tm="100000">
                                          <p:val>
                                            <p:strVal val="#ppt_x"/>
                                          </p:val>
                                        </p:tav>
                                      </p:tavLst>
                                    </p:anim>
                                    <p:anim calcmode="lin" valueType="num">
                                      <p:cBhvr additive="repl">
                                        <p:cTn id="8" dur="500" fill="hold"/>
                                        <p:tgtEl>
                                          <p:spTgt spid="74"/>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73"/>
                                        </p:tgtEl>
                                        <p:attrNameLst>
                                          <p:attrName>style.visibility</p:attrName>
                                        </p:attrNameLst>
                                      </p:cBhvr>
                                      <p:to>
                                        <p:strVal val="visible"/>
                                      </p:to>
                                    </p:set>
                                    <p:anim calcmode="lin" valueType="num">
                                      <p:cBhvr additive="repl">
                                        <p:cTn id="13" dur="500" fill="hold"/>
                                        <p:tgtEl>
                                          <p:spTgt spid="73"/>
                                        </p:tgtEl>
                                        <p:attrNameLst>
                                          <p:attrName>ppt_x</p:attrName>
                                        </p:attrNameLst>
                                      </p:cBhvr>
                                      <p:tavLst>
                                        <p:tav tm="0">
                                          <p:val>
                                            <p:strVal val="0-#ppt_w/2"/>
                                          </p:val>
                                        </p:tav>
                                        <p:tav tm="100000">
                                          <p:val>
                                            <p:strVal val="#ppt_x"/>
                                          </p:val>
                                        </p:tav>
                                      </p:tavLst>
                                    </p:anim>
                                    <p:anim calcmode="lin" valueType="num">
                                      <p:cBhvr additive="repl">
                                        <p:cTn id="14" dur="500" fill="hold"/>
                                        <p:tgtEl>
                                          <p:spTgt spid="73"/>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72"/>
                                        </p:tgtEl>
                                        <p:attrNameLst>
                                          <p:attrName>style.visibility</p:attrName>
                                        </p:attrNameLst>
                                      </p:cBhvr>
                                      <p:to>
                                        <p:strVal val="visible"/>
                                      </p:to>
                                    </p:set>
                                    <p:anim calcmode="lin" valueType="num">
                                      <p:cBhvr additive="repl">
                                        <p:cTn id="17" dur="500" fill="hold"/>
                                        <p:tgtEl>
                                          <p:spTgt spid="72"/>
                                        </p:tgtEl>
                                        <p:attrNameLst>
                                          <p:attrName>ppt_x</p:attrName>
                                        </p:attrNameLst>
                                      </p:cBhvr>
                                      <p:tavLst>
                                        <p:tav tm="0">
                                          <p:val>
                                            <p:strVal val="1+#ppt_w/2"/>
                                          </p:val>
                                        </p:tav>
                                        <p:tav tm="100000">
                                          <p:val>
                                            <p:strVal val="#ppt_x"/>
                                          </p:val>
                                        </p:tav>
                                      </p:tavLst>
                                    </p:anim>
                                    <p:anim calcmode="lin" valueType="num">
                                      <p:cBhvr additive="repl">
                                        <p:cTn id="18" dur="500" fill="hold"/>
                                        <p:tgtEl>
                                          <p:spTgt spid="7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 name="图片 11"/>
          <p:cNvSpPr/>
          <p:nvPr/>
        </p:nvSpPr>
        <p:spPr>
          <a:xfrm>
            <a:off x="1440" y="-162000"/>
            <a:ext cx="12188520" cy="3428640"/>
          </a:xfrm>
          <a:custGeom>
            <a:gdLst>
              <a:gd name="textAreaLeft" fmla="*/ 0 w 12188520"/>
              <a:gd name="textAreaRight" fmla="*/ 12188880 w 12188520"/>
              <a:gd name="textAreaTop" fmla="*/ 0 h 3428640"/>
              <a:gd name="textAreaBottom" fmla="*/ 3429000 h 3428640"/>
            </a:gdLst>
            <a:rect l="textAreaLeft" t="textAreaTop" r="textAreaRight" b="textAreaBottom"/>
            <a:pathLst>
              <a:path w="12188908" h="3429002">
                <a:moveTo>
                  <a:pt x="0" y="0"/>
                </a:moveTo>
                <a:lnTo>
                  <a:pt x="12188908" y="0"/>
                </a:lnTo>
                <a:lnTo>
                  <a:pt x="6094454" y="3429002"/>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目录</a:t>
            </a:r>
            <a:endParaRPr lang="en-US" sz="3600" b="0" strike="noStrike" spc="-1">
              <a:solidFill>
                <a:schemeClr val="dk1"/>
              </a:solidFill>
              <a:latin typeface="Arial"/>
            </a:endParaRPr>
          </a:p>
        </p:txBody>
      </p:sp>
      <p:sp>
        <p:nvSpPr>
          <p:cNvPr id="8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心理健康的定义和重要性</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心理健康如何促进个人自律</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心理健康的影响范围和意义</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心理健康对个人发展的重要性</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实践心理健康与自律的技巧</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2"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1</a:t>
            </a:r>
            <a:r>
              <a:rPr lang="zh-CN" sz="3600" b="1" strike="noStrike" spc="299">
                <a:solidFill>
                  <a:schemeClr val="accent1"/>
                </a:solidFill>
                <a:latin typeface="Arial"/>
                <a:ea typeface="微软雅黑"/>
              </a:rPr>
              <a:t>章 心理健康的定义和重要性</a:t>
            </a:r>
            <a:endParaRPr lang="en-US" sz="3600" b="0" strike="noStrike" spc="-1">
              <a:solidFill>
                <a:schemeClr val="dk1"/>
              </a:solidFill>
              <a:latin typeface="Arial"/>
            </a:endParaRPr>
          </a:p>
        </p:txBody>
      </p:sp>
      <p:sp>
        <p:nvSpPr>
          <p:cNvPr id="8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83"/>
                                        </p:tgtEl>
                                        <p:attrNameLst>
                                          <p:attrName>style.visibility</p:attrName>
                                        </p:attrNameLst>
                                      </p:cBhvr>
                                      <p:to>
                                        <p:strVal val="visible"/>
                                      </p:to>
                                    </p:set>
                                    <p:anim calcmode="lin" valueType="num">
                                      <p:cBhvr additive="repl">
                                        <p:cTn id="7" dur="500" fill="hold"/>
                                        <p:tgtEl>
                                          <p:spTgt spid="83"/>
                                        </p:tgtEl>
                                        <p:attrNameLst>
                                          <p:attrName>ppt_x</p:attrName>
                                        </p:attrNameLst>
                                      </p:cBhvr>
                                      <p:tavLst>
                                        <p:tav tm="0">
                                          <p:val>
                                            <p:strVal val="#ppt_x"/>
                                          </p:val>
                                        </p:tav>
                                        <p:tav tm="100000">
                                          <p:val>
                                            <p:strVal val="#ppt_x"/>
                                          </p:val>
                                        </p:tav>
                                      </p:tavLst>
                                    </p:anim>
                                    <p:anim calcmode="lin" valueType="num">
                                      <p:cBhvr additive="repl">
                                        <p:cTn id="8" dur="500" fill="hold"/>
                                        <p:tgtEl>
                                          <p:spTgt spid="83"/>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82"/>
                                        </p:tgtEl>
                                        <p:attrNameLst>
                                          <p:attrName>style.visibility</p:attrName>
                                        </p:attrNameLst>
                                      </p:cBhvr>
                                      <p:to>
                                        <p:strVal val="visible"/>
                                      </p:to>
                                    </p:set>
                                    <p:anim calcmode="lin" valueType="num">
                                      <p:cBhvr additive="repl">
                                        <p:cTn id="13" dur="500" fill="hold"/>
                                        <p:tgtEl>
                                          <p:spTgt spid="82"/>
                                        </p:tgtEl>
                                        <p:attrNameLst>
                                          <p:attrName>ppt_x</p:attrName>
                                        </p:attrNameLst>
                                      </p:cBhvr>
                                      <p:tavLst>
                                        <p:tav tm="0">
                                          <p:val>
                                            <p:strVal val="0-#ppt_w/2"/>
                                          </p:val>
                                        </p:tav>
                                        <p:tav tm="100000">
                                          <p:val>
                                            <p:strVal val="#ppt_x"/>
                                          </p:val>
                                        </p:tav>
                                      </p:tavLst>
                                    </p:anim>
                                    <p:anim calcmode="lin" valueType="num">
                                      <p:cBhvr additive="repl">
                                        <p:cTn id="14" dur="500" fill="hold"/>
                                        <p:tgtEl>
                                          <p:spTgt spid="82"/>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81"/>
                                        </p:tgtEl>
                                        <p:attrNameLst>
                                          <p:attrName>style.visibility</p:attrName>
                                        </p:attrNameLst>
                                      </p:cBhvr>
                                      <p:to>
                                        <p:strVal val="visible"/>
                                      </p:to>
                                    </p:set>
                                    <p:anim calcmode="lin" valueType="num">
                                      <p:cBhvr additive="repl">
                                        <p:cTn id="17" dur="500" fill="hold"/>
                                        <p:tgtEl>
                                          <p:spTgt spid="81"/>
                                        </p:tgtEl>
                                        <p:attrNameLst>
                                          <p:attrName>ppt_x</p:attrName>
                                        </p:attrNameLst>
                                      </p:cBhvr>
                                      <p:tavLst>
                                        <p:tav tm="0">
                                          <p:val>
                                            <p:strVal val="1+#ppt_w/2"/>
                                          </p:val>
                                        </p:tav>
                                        <p:tav tm="100000">
                                          <p:val>
                                            <p:strVal val="#ppt_x"/>
                                          </p:val>
                                        </p:tav>
                                      </p:tavLst>
                                    </p:anim>
                                    <p:anim calcmode="lin" valueType="num">
                                      <p:cBhvr additive="repl">
                                        <p:cTn id="18" dur="500" fill="hold"/>
                                        <p:tgtEl>
                                          <p:spTgt spid="8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8"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自尊</a:t>
            </a:r>
            <a:endParaRPr lang="en-US" sz="1800" b="0" strike="noStrike" spc="-1">
              <a:solidFill>
                <a:srgbClr val="000000"/>
              </a:solidFill>
              <a:latin typeface="Arial"/>
            </a:endParaRPr>
          </a:p>
        </p:txBody>
      </p:sp>
      <p:sp>
        <p:nvSpPr>
          <p:cNvPr id="89"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自我接受</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自信心</a:t>
            </a:r>
            <a:endParaRPr lang="en-US" sz="1200" b="0" strike="noStrike" spc="-1">
              <a:solidFill>
                <a:srgbClr val="000000"/>
              </a:solidFill>
              <a:latin typeface="Arial"/>
            </a:endParaRPr>
          </a:p>
        </p:txBody>
      </p:sp>
      <p:sp>
        <p:nvSpPr>
          <p:cNvPr id="9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自信</a:t>
            </a:r>
            <a:endParaRPr lang="en-US" sz="1800" b="0" strike="noStrike" spc="-1">
              <a:solidFill>
                <a:srgbClr val="000000"/>
              </a:solidFill>
              <a:latin typeface="Arial"/>
            </a:endParaRPr>
          </a:p>
        </p:txBody>
      </p:sp>
      <p:sp>
        <p:nvSpPr>
          <p:cNvPr id="92"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坚定信念</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实现目标</a:t>
            </a:r>
            <a:endParaRPr lang="en-US" sz="1200" b="0" strike="noStrike" spc="-1">
              <a:solidFill>
                <a:srgbClr val="000000"/>
              </a:solidFill>
              <a:latin typeface="Arial"/>
            </a:endParaRPr>
          </a:p>
        </p:txBody>
      </p:sp>
      <p:sp>
        <p:nvSpPr>
          <p:cNvPr id="9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适应能力</a:t>
            </a:r>
            <a:endParaRPr lang="en-US" sz="1800" b="0" strike="noStrike" spc="-1">
              <a:solidFill>
                <a:srgbClr val="000000"/>
              </a:solidFill>
              <a:latin typeface="Arial"/>
            </a:endParaRPr>
          </a:p>
        </p:txBody>
      </p:sp>
      <p:sp>
        <p:nvSpPr>
          <p:cNvPr id="95"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变化应对能力</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压力调节</a:t>
            </a:r>
            <a:endParaRPr lang="en-US" sz="1200" b="0" strike="noStrike" spc="-1">
              <a:solidFill>
                <a:srgbClr val="000000"/>
              </a:solidFill>
              <a:latin typeface="Arial"/>
            </a:endParaRPr>
          </a:p>
        </p:txBody>
      </p:sp>
      <p:sp>
        <p:nvSpPr>
          <p:cNvPr id="9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什么是心理健康</a:t>
            </a:r>
            <a:endParaRPr lang="en-US" sz="3600" b="0" strike="noStrike" spc="-1">
              <a:solidFill>
                <a:schemeClr val="dk1"/>
              </a:solidFill>
              <a:latin typeface="Arial"/>
            </a:endParaRPr>
          </a:p>
        </p:txBody>
      </p:sp>
      <p:sp>
        <p:nvSpPr>
          <p:cNvPr id="9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情绪稳定</a:t>
            </a:r>
            <a:endParaRPr lang="en-US" sz="1800" b="0" strike="noStrike" spc="-1">
              <a:solidFill>
                <a:srgbClr val="000000"/>
              </a:solidFill>
              <a:latin typeface="Arial"/>
            </a:endParaRPr>
          </a:p>
        </p:txBody>
      </p:sp>
      <p:sp>
        <p:nvSpPr>
          <p:cNvPr id="99"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正常表达情感</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适应压力</a:t>
            </a:r>
            <a:endParaRPr lang="en-US" sz="1200" b="0" strike="noStrike" spc="-1">
              <a:solidFill>
                <a:srgbClr val="000000"/>
              </a:solidFill>
              <a:latin typeface="Arial"/>
            </a:endParaRPr>
          </a:p>
        </p:txBody>
      </p:sp>
      <p:grpSp>
        <p:nvGrpSpPr>
          <p:cNvPr id="100" name="组合 4"/>
          <p:cNvGrpSpPr/>
          <p:nvPr/>
        </p:nvGrpSpPr>
        <p:grpSpPr>
          <a:xfrm>
            <a:off x="3839400" y="2049840"/>
            <a:ext cx="3803400" cy="3803400"/>
            <a:chOff x="3839400" y="2049840"/>
            <a:chExt cx="3803400" cy="3803400"/>
          </a:xfrm>
        </p:grpSpPr>
        <p:sp>
          <p:nvSpPr>
            <p:cNvPr id="101"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02"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03"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04"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05"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106"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107"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108"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109"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110"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wheel(1)">
                                      <p:cBhvr additive="repl">
                                        <p:cTn id="7" dur="20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1" name="组合 5"/>
          <p:cNvGrpSpPr/>
          <p:nvPr/>
        </p:nvGrpSpPr>
        <p:grpSpPr>
          <a:xfrm>
            <a:off x="4655880" y="1123920"/>
            <a:ext cx="6864480" cy="4960080"/>
            <a:chOff x="4655880" y="1123920"/>
            <a:chExt cx="6864480" cy="4960080"/>
          </a:xfrm>
        </p:grpSpPr>
        <p:cxnSp>
          <p:nvCxnSpPr>
            <p:cNvPr id="112"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113" name="iSlide"/>
            <p:cNvGrpSpPr/>
            <p:nvPr/>
          </p:nvGrpSpPr>
          <p:grpSpPr>
            <a:xfrm>
              <a:off x="4835880" y="1432800"/>
              <a:ext cx="6684480" cy="604080"/>
              <a:chOff x="4835880" y="1432800"/>
              <a:chExt cx="6684480" cy="604080"/>
            </a:xfrm>
          </p:grpSpPr>
          <p:cxnSp>
            <p:nvCxnSpPr>
              <p:cNvPr id="114"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115" name="íS1ïdè"/>
              <p:cNvGrpSpPr/>
              <p:nvPr/>
            </p:nvGrpSpPr>
            <p:grpSpPr>
              <a:xfrm>
                <a:off x="4835880" y="1432800"/>
                <a:ext cx="2304360" cy="604080"/>
                <a:chOff x="4835880" y="1432800"/>
                <a:chExt cx="2304360" cy="604080"/>
              </a:xfrm>
            </p:grpSpPr>
            <p:sp>
              <p:nvSpPr>
                <p:cNvPr id="116"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7"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18" name="îṡḻïḓè"/>
            <p:cNvGrpSpPr/>
            <p:nvPr/>
          </p:nvGrpSpPr>
          <p:grpSpPr>
            <a:xfrm>
              <a:off x="4835880" y="2562120"/>
              <a:ext cx="6684480" cy="604080"/>
              <a:chOff x="4835880" y="2562120"/>
              <a:chExt cx="6684480" cy="604080"/>
            </a:xfrm>
          </p:grpSpPr>
          <p:cxnSp>
            <p:nvCxnSpPr>
              <p:cNvPr id="119"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120" name="î$ḻïḓê"/>
              <p:cNvGrpSpPr/>
              <p:nvPr/>
            </p:nvGrpSpPr>
            <p:grpSpPr>
              <a:xfrm>
                <a:off x="4835880" y="2562120"/>
                <a:ext cx="2304360" cy="604080"/>
                <a:chOff x="4835880" y="2562120"/>
                <a:chExt cx="2304360" cy="604080"/>
              </a:xfrm>
            </p:grpSpPr>
            <p:sp>
              <p:nvSpPr>
                <p:cNvPr id="121"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22"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23" name="ïṥḻíḑé"/>
            <p:cNvGrpSpPr/>
            <p:nvPr/>
          </p:nvGrpSpPr>
          <p:grpSpPr>
            <a:xfrm>
              <a:off x="4835880" y="3691440"/>
              <a:ext cx="6684480" cy="604080"/>
              <a:chOff x="4835880" y="3691440"/>
              <a:chExt cx="6684480" cy="604080"/>
            </a:xfrm>
          </p:grpSpPr>
          <p:cxnSp>
            <p:nvCxnSpPr>
              <p:cNvPr id="124"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125" name="ïṡlíḋê"/>
              <p:cNvGrpSpPr/>
              <p:nvPr/>
            </p:nvGrpSpPr>
            <p:grpSpPr>
              <a:xfrm>
                <a:off x="4835880" y="3691440"/>
                <a:ext cx="2304360" cy="604080"/>
                <a:chOff x="4835880" y="3691440"/>
                <a:chExt cx="2304360" cy="604080"/>
              </a:xfrm>
            </p:grpSpPr>
            <p:sp>
              <p:nvSpPr>
                <p:cNvPr id="126"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27"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28" name="ïṩḻiḑè"/>
            <p:cNvGrpSpPr/>
            <p:nvPr/>
          </p:nvGrpSpPr>
          <p:grpSpPr>
            <a:xfrm>
              <a:off x="4835880" y="4820760"/>
              <a:ext cx="6684480" cy="604080"/>
              <a:chOff x="4835880" y="4820760"/>
              <a:chExt cx="6684480" cy="604080"/>
            </a:xfrm>
          </p:grpSpPr>
          <p:cxnSp>
            <p:nvCxnSpPr>
              <p:cNvPr id="129"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130" name="íŝľíḋê"/>
              <p:cNvGrpSpPr/>
              <p:nvPr/>
            </p:nvGrpSpPr>
            <p:grpSpPr>
              <a:xfrm>
                <a:off x="4835880" y="4820760"/>
                <a:ext cx="2304360" cy="604080"/>
                <a:chOff x="4835880" y="4820760"/>
                <a:chExt cx="2304360" cy="604080"/>
              </a:xfrm>
            </p:grpSpPr>
            <p:sp>
              <p:nvSpPr>
                <p:cNvPr id="131"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2"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133"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心理健康对个人的重要性</a:t>
            </a:r>
            <a:endParaRPr lang="en-US" sz="3600" b="0" strike="noStrike" spc="-1">
              <a:solidFill>
                <a:schemeClr val="dk1"/>
              </a:solidFill>
              <a:latin typeface="Arial"/>
            </a:endParaRPr>
          </a:p>
        </p:txBody>
      </p:sp>
      <p:sp>
        <p:nvSpPr>
          <p:cNvPr id="134"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幸福感提升</a:t>
            </a:r>
            <a:endParaRPr lang="en-US" sz="1400" b="0" strike="noStrike" spc="-1">
              <a:solidFill>
                <a:srgbClr val="000000"/>
              </a:solidFill>
              <a:latin typeface="Arial"/>
            </a:endParaRPr>
          </a:p>
        </p:txBody>
      </p:sp>
      <p:sp>
        <p:nvSpPr>
          <p:cNvPr id="135"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生活质量影响</a:t>
            </a:r>
            <a:endParaRPr lang="en-US" sz="1400" b="0" strike="noStrike" spc="-1">
              <a:solidFill>
                <a:srgbClr val="000000"/>
              </a:solidFill>
              <a:latin typeface="Arial"/>
            </a:endParaRPr>
          </a:p>
        </p:txBody>
      </p:sp>
      <p:sp>
        <p:nvSpPr>
          <p:cNvPr id="136"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工作表现提升</a:t>
            </a:r>
            <a:endParaRPr lang="en-US" sz="1400" b="0" strike="noStrike" spc="-1">
              <a:solidFill>
                <a:srgbClr val="000000"/>
              </a:solidFill>
              <a:latin typeface="Arial"/>
            </a:endParaRPr>
          </a:p>
        </p:txBody>
      </p:sp>
      <p:sp>
        <p:nvSpPr>
          <p:cNvPr id="137"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工作效率提高</a:t>
            </a:r>
            <a:endParaRPr lang="en-US" sz="1400" b="0" strike="noStrike" spc="-1">
              <a:solidFill>
                <a:srgbClr val="000000"/>
              </a:solidFill>
              <a:latin typeface="Arial"/>
            </a:endParaRPr>
          </a:p>
        </p:txBody>
      </p:sp>
      <p:sp>
        <p:nvSpPr>
          <p:cNvPr id="138"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成就动力来源</a:t>
            </a:r>
            <a:endParaRPr lang="en-US" sz="1400" b="0" strike="noStrike" spc="-1">
              <a:solidFill>
                <a:srgbClr val="000000"/>
              </a:solidFill>
              <a:latin typeface="Arial"/>
            </a:endParaRPr>
          </a:p>
        </p:txBody>
      </p:sp>
      <p:sp>
        <p:nvSpPr>
          <p:cNvPr id="139"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个人成功基石</a:t>
            </a:r>
            <a:endParaRPr lang="en-US" sz="1400" b="0" strike="noStrike" spc="-1">
              <a:solidFill>
                <a:srgbClr val="000000"/>
              </a:solidFill>
              <a:latin typeface="Arial"/>
            </a:endParaRPr>
          </a:p>
        </p:txBody>
      </p:sp>
      <p:sp>
        <p:nvSpPr>
          <p:cNvPr id="140"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41"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11"/>
                                        </p:tgtEl>
                                        <p:attrNameLst>
                                          <p:attrName>style.visibility</p:attrName>
                                        </p:attrNameLst>
                                      </p:cBhvr>
                                      <p:to>
                                        <p:strVal val="visible"/>
                                      </p:to>
                                    </p:set>
                                    <p:anim calcmode="lin" valueType="num">
                                      <p:cBhvr additive="repl">
                                        <p:cTn id="7" dur="500" fill="hold"/>
                                        <p:tgtEl>
                                          <p:spTgt spid="111"/>
                                        </p:tgtEl>
                                        <p:attrNameLst>
                                          <p:attrName>ppt_x</p:attrName>
                                        </p:attrNameLst>
                                      </p:cBhvr>
                                      <p:tavLst>
                                        <p:tav tm="0">
                                          <p:val>
                                            <p:strVal val="#ppt_x"/>
                                          </p:val>
                                        </p:tav>
                                        <p:tav tm="100000">
                                          <p:val>
                                            <p:strVal val="#ppt_x"/>
                                          </p:val>
                                        </p:tav>
                                      </p:tavLst>
                                    </p:anim>
                                    <p:anim calcmode="lin" valueType="num">
                                      <p:cBhvr additive="repl">
                                        <p:cTn id="8" dur="500" fill="hold"/>
                                        <p:tgtEl>
                                          <p:spTgt spid="1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42" name="组合 5"/>
          <p:cNvGrpSpPr/>
          <p:nvPr/>
        </p:nvGrpSpPr>
        <p:grpSpPr>
          <a:xfrm>
            <a:off x="4655880" y="1123920"/>
            <a:ext cx="6864480" cy="4960080"/>
            <a:chOff x="4655880" y="1123920"/>
            <a:chExt cx="6864480" cy="4960080"/>
          </a:xfrm>
        </p:grpSpPr>
        <p:cxnSp>
          <p:nvCxnSpPr>
            <p:cNvPr id="143"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144" name="iSlide"/>
            <p:cNvGrpSpPr/>
            <p:nvPr/>
          </p:nvGrpSpPr>
          <p:grpSpPr>
            <a:xfrm>
              <a:off x="4835880" y="1432800"/>
              <a:ext cx="6684480" cy="604080"/>
              <a:chOff x="4835880" y="1432800"/>
              <a:chExt cx="6684480" cy="604080"/>
            </a:xfrm>
          </p:grpSpPr>
          <p:cxnSp>
            <p:nvCxnSpPr>
              <p:cNvPr id="145"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146" name="íS1ïdè"/>
              <p:cNvGrpSpPr/>
              <p:nvPr/>
            </p:nvGrpSpPr>
            <p:grpSpPr>
              <a:xfrm>
                <a:off x="4835880" y="1432800"/>
                <a:ext cx="2304360" cy="604080"/>
                <a:chOff x="4835880" y="1432800"/>
                <a:chExt cx="2304360" cy="604080"/>
              </a:xfrm>
            </p:grpSpPr>
            <p:sp>
              <p:nvSpPr>
                <p:cNvPr id="147"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8"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49" name="îṡḻïḓè"/>
            <p:cNvGrpSpPr/>
            <p:nvPr/>
          </p:nvGrpSpPr>
          <p:grpSpPr>
            <a:xfrm>
              <a:off x="4835880" y="2562120"/>
              <a:ext cx="6684480" cy="604080"/>
              <a:chOff x="4835880" y="2562120"/>
              <a:chExt cx="6684480" cy="604080"/>
            </a:xfrm>
          </p:grpSpPr>
          <p:cxnSp>
            <p:nvCxnSpPr>
              <p:cNvPr id="150"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151" name="î$ḻïḓê"/>
              <p:cNvGrpSpPr/>
              <p:nvPr/>
            </p:nvGrpSpPr>
            <p:grpSpPr>
              <a:xfrm>
                <a:off x="4835880" y="2562120"/>
                <a:ext cx="2304360" cy="604080"/>
                <a:chOff x="4835880" y="2562120"/>
                <a:chExt cx="2304360" cy="604080"/>
              </a:xfrm>
            </p:grpSpPr>
            <p:sp>
              <p:nvSpPr>
                <p:cNvPr id="152"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3"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54" name="ïṥḻíḑé"/>
            <p:cNvGrpSpPr/>
            <p:nvPr/>
          </p:nvGrpSpPr>
          <p:grpSpPr>
            <a:xfrm>
              <a:off x="4835880" y="3691440"/>
              <a:ext cx="6684480" cy="604080"/>
              <a:chOff x="4835880" y="3691440"/>
              <a:chExt cx="6684480" cy="604080"/>
            </a:xfrm>
          </p:grpSpPr>
          <p:cxnSp>
            <p:nvCxnSpPr>
              <p:cNvPr id="155"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156" name="ïṡlíḋê"/>
              <p:cNvGrpSpPr/>
              <p:nvPr/>
            </p:nvGrpSpPr>
            <p:grpSpPr>
              <a:xfrm>
                <a:off x="4835880" y="3691440"/>
                <a:ext cx="2304360" cy="604080"/>
                <a:chOff x="4835880" y="3691440"/>
                <a:chExt cx="2304360" cy="604080"/>
              </a:xfrm>
            </p:grpSpPr>
            <p:sp>
              <p:nvSpPr>
                <p:cNvPr id="157"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8"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59" name="ïṩḻiḑè"/>
            <p:cNvGrpSpPr/>
            <p:nvPr/>
          </p:nvGrpSpPr>
          <p:grpSpPr>
            <a:xfrm>
              <a:off x="4835880" y="4820760"/>
              <a:ext cx="6684480" cy="604080"/>
              <a:chOff x="4835880" y="4820760"/>
              <a:chExt cx="6684480" cy="604080"/>
            </a:xfrm>
          </p:grpSpPr>
          <p:cxnSp>
            <p:nvCxnSpPr>
              <p:cNvPr id="160"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161" name="íŝľíḋê"/>
              <p:cNvGrpSpPr/>
              <p:nvPr/>
            </p:nvGrpSpPr>
            <p:grpSpPr>
              <a:xfrm>
                <a:off x="4835880" y="4820760"/>
                <a:ext cx="2304360" cy="604080"/>
                <a:chOff x="4835880" y="4820760"/>
                <a:chExt cx="2304360" cy="604080"/>
              </a:xfrm>
            </p:grpSpPr>
            <p:sp>
              <p:nvSpPr>
                <p:cNvPr id="162"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3"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164"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心理健康与自律的关系</a:t>
            </a:r>
            <a:endParaRPr lang="en-US" sz="3600" b="0" strike="noStrike" spc="-1">
              <a:solidFill>
                <a:schemeClr val="dk1"/>
              </a:solidFill>
              <a:latin typeface="Arial"/>
            </a:endParaRPr>
          </a:p>
        </p:txBody>
      </p:sp>
      <p:sp>
        <p:nvSpPr>
          <p:cNvPr id="165"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行为控制能力提升</a:t>
            </a:r>
            <a:endParaRPr lang="en-US" sz="1400" b="0" strike="noStrike" spc="-1">
              <a:solidFill>
                <a:srgbClr val="000000"/>
              </a:solidFill>
              <a:latin typeface="Arial"/>
            </a:endParaRPr>
          </a:p>
        </p:txBody>
      </p:sp>
      <p:sp>
        <p:nvSpPr>
          <p:cNvPr id="166"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自律意识培养</a:t>
            </a:r>
            <a:endParaRPr lang="en-US" sz="1400" b="0" strike="noStrike" spc="-1">
              <a:solidFill>
                <a:srgbClr val="000000"/>
              </a:solidFill>
              <a:latin typeface="Arial"/>
            </a:endParaRPr>
          </a:p>
        </p:txBody>
      </p:sp>
      <p:sp>
        <p:nvSpPr>
          <p:cNvPr id="167"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决策稳定性增强</a:t>
            </a:r>
            <a:endParaRPr lang="en-US" sz="1400" b="0" strike="noStrike" spc="-1">
              <a:solidFill>
                <a:srgbClr val="000000"/>
              </a:solidFill>
              <a:latin typeface="Arial"/>
            </a:endParaRPr>
          </a:p>
        </p:txBody>
      </p:sp>
      <p:sp>
        <p:nvSpPr>
          <p:cNvPr id="168"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自律性表现</a:t>
            </a:r>
            <a:endParaRPr lang="en-US" sz="1400" b="0" strike="noStrike" spc="-1">
              <a:solidFill>
                <a:srgbClr val="000000"/>
              </a:solidFill>
              <a:latin typeface="Arial"/>
            </a:endParaRPr>
          </a:p>
        </p:txBody>
      </p:sp>
      <p:sp>
        <p:nvSpPr>
          <p:cNvPr id="169"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相互促进关系</a:t>
            </a:r>
            <a:endParaRPr lang="en-US" sz="1400" b="0" strike="noStrike" spc="-1">
              <a:solidFill>
                <a:srgbClr val="000000"/>
              </a:solidFill>
              <a:latin typeface="Arial"/>
            </a:endParaRPr>
          </a:p>
        </p:txBody>
      </p:sp>
      <p:sp>
        <p:nvSpPr>
          <p:cNvPr id="170"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心理健康循环</a:t>
            </a:r>
            <a:endParaRPr lang="en-US" sz="1400" b="0" strike="noStrike" spc="-1">
              <a:solidFill>
                <a:srgbClr val="000000"/>
              </a:solidFill>
              <a:latin typeface="Arial"/>
            </a:endParaRPr>
          </a:p>
        </p:txBody>
      </p:sp>
      <p:sp>
        <p:nvSpPr>
          <p:cNvPr id="171"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72"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42"/>
                                        </p:tgtEl>
                                        <p:attrNameLst>
                                          <p:attrName>style.visibility</p:attrName>
                                        </p:attrNameLst>
                                      </p:cBhvr>
                                      <p:to>
                                        <p:strVal val="visible"/>
                                      </p:to>
                                    </p:set>
                                    <p:anim calcmode="lin" valueType="num">
                                      <p:cBhvr additive="repl">
                                        <p:cTn id="7" dur="500" fill="hold"/>
                                        <p:tgtEl>
                                          <p:spTgt spid="142"/>
                                        </p:tgtEl>
                                        <p:attrNameLst>
                                          <p:attrName>ppt_x</p:attrName>
                                        </p:attrNameLst>
                                      </p:cBhvr>
                                      <p:tavLst>
                                        <p:tav tm="0">
                                          <p:val>
                                            <p:strVal val="#ppt_x"/>
                                          </p:val>
                                        </p:tav>
                                        <p:tav tm="100000">
                                          <p:val>
                                            <p:strVal val="#ppt_x"/>
                                          </p:val>
                                        </p:tav>
                                      </p:tavLst>
                                    </p:anim>
                                    <p:anim calcmode="lin" valueType="num">
                                      <p:cBhvr additive="repl">
                                        <p:cTn id="8" dur="500" fill="hold"/>
                                        <p:tgtEl>
                                          <p:spTgt spid="1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3" name="组合 12"/>
          <p:cNvGrpSpPr/>
          <p:nvPr/>
        </p:nvGrpSpPr>
        <p:grpSpPr>
          <a:xfrm>
            <a:off x="-720" y="396720"/>
            <a:ext cx="12191760" cy="1449720"/>
            <a:chOff x="-720" y="396720"/>
            <a:chExt cx="12191760" cy="1449720"/>
          </a:xfrm>
        </p:grpSpPr>
        <p:sp>
          <p:nvSpPr>
            <p:cNvPr id="174"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75"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176"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177"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心理健康的影响因素</a:t>
            </a:r>
            <a:endParaRPr lang="en-US" sz="2200" b="0" strike="noStrike" spc="-1">
              <a:solidFill>
                <a:srgbClr val="000000"/>
              </a:solidFill>
              <a:latin typeface="Arial"/>
            </a:endParaRPr>
          </a:p>
        </p:txBody>
      </p:sp>
      <p:sp>
        <p:nvSpPr>
          <p:cNvPr id="179"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心理健康受到社会环境、遗传因素以及个人行为和生活方式的影响。社会环境的支持和压力、遗传基因的遗传特征、个体自身的行为和生活方式选择都会对心理健康产生重要作用。</a:t>
            </a:r>
            <a:endParaRPr lang="en-US" sz="1400" b="0" strike="noStrike" spc="-1">
              <a:solidFill>
                <a:srgbClr val="000000"/>
              </a:solidFill>
              <a:latin typeface="Arial"/>
            </a:endParaRPr>
          </a:p>
        </p:txBody>
      </p:sp>
      <p:sp>
        <p:nvSpPr>
          <p:cNvPr id="180"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73"/>
                                        </p:tgtEl>
                                        <p:attrNameLst>
                                          <p:attrName>style.visibility</p:attrName>
                                        </p:attrNameLst>
                                      </p:cBhvr>
                                      <p:to>
                                        <p:strVal val="visible"/>
                                      </p:to>
                                    </p:set>
                                    <p:animEffect transition="in" filter="fade">
                                      <p:cBhvr additive="repl">
                                        <p:cTn id="7" dur="500"/>
                                        <p:tgtEl>
                                          <p:spTgt spid="1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1"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2"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3"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8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2</a:t>
            </a:r>
            <a:r>
              <a:rPr lang="zh-CN" sz="3600" b="1" strike="noStrike" spc="299">
                <a:solidFill>
                  <a:schemeClr val="accent1"/>
                </a:solidFill>
                <a:latin typeface="Arial"/>
                <a:ea typeface="微软雅黑"/>
              </a:rPr>
              <a:t>章 心理健康如何促进个人自律</a:t>
            </a:r>
            <a:endParaRPr lang="en-US" sz="3600" b="0" strike="noStrike" spc="-1">
              <a:solidFill>
                <a:schemeClr val="dk1"/>
              </a:solidFill>
              <a:latin typeface="Arial"/>
            </a:endParaRPr>
          </a:p>
        </p:txBody>
      </p:sp>
      <p:sp>
        <p:nvSpPr>
          <p:cNvPr id="18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183"/>
                                        </p:tgtEl>
                                        <p:attrNameLst>
                                          <p:attrName>style.visibility</p:attrName>
                                        </p:attrNameLst>
                                      </p:cBhvr>
                                      <p:to>
                                        <p:strVal val="visible"/>
                                      </p:to>
                                    </p:set>
                                    <p:anim calcmode="lin" valueType="num">
                                      <p:cBhvr additive="repl">
                                        <p:cTn id="7" dur="500" fill="hold"/>
                                        <p:tgtEl>
                                          <p:spTgt spid="183"/>
                                        </p:tgtEl>
                                        <p:attrNameLst>
                                          <p:attrName>ppt_x</p:attrName>
                                        </p:attrNameLst>
                                      </p:cBhvr>
                                      <p:tavLst>
                                        <p:tav tm="0">
                                          <p:val>
                                            <p:strVal val="#ppt_x"/>
                                          </p:val>
                                        </p:tav>
                                        <p:tav tm="100000">
                                          <p:val>
                                            <p:strVal val="#ppt_x"/>
                                          </p:val>
                                        </p:tav>
                                      </p:tavLst>
                                    </p:anim>
                                    <p:anim calcmode="lin" valueType="num">
                                      <p:cBhvr additive="repl">
                                        <p:cTn id="8" dur="500" fill="hold"/>
                                        <p:tgtEl>
                                          <p:spTgt spid="183"/>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182"/>
                                        </p:tgtEl>
                                        <p:attrNameLst>
                                          <p:attrName>style.visibility</p:attrName>
                                        </p:attrNameLst>
                                      </p:cBhvr>
                                      <p:to>
                                        <p:strVal val="visible"/>
                                      </p:to>
                                    </p:set>
                                    <p:anim calcmode="lin" valueType="num">
                                      <p:cBhvr additive="repl">
                                        <p:cTn id="13" dur="500" fill="hold"/>
                                        <p:tgtEl>
                                          <p:spTgt spid="182"/>
                                        </p:tgtEl>
                                        <p:attrNameLst>
                                          <p:attrName>ppt_x</p:attrName>
                                        </p:attrNameLst>
                                      </p:cBhvr>
                                      <p:tavLst>
                                        <p:tav tm="0">
                                          <p:val>
                                            <p:strVal val="0-#ppt_w/2"/>
                                          </p:val>
                                        </p:tav>
                                        <p:tav tm="100000">
                                          <p:val>
                                            <p:strVal val="#ppt_x"/>
                                          </p:val>
                                        </p:tav>
                                      </p:tavLst>
                                    </p:anim>
                                    <p:anim calcmode="lin" valueType="num">
                                      <p:cBhvr additive="repl">
                                        <p:cTn id="14" dur="500" fill="hold"/>
                                        <p:tgtEl>
                                          <p:spTgt spid="182"/>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181"/>
                                        </p:tgtEl>
                                        <p:attrNameLst>
                                          <p:attrName>style.visibility</p:attrName>
                                        </p:attrNameLst>
                                      </p:cBhvr>
                                      <p:to>
                                        <p:strVal val="visible"/>
                                      </p:to>
                                    </p:set>
                                    <p:anim calcmode="lin" valueType="num">
                                      <p:cBhvr additive="repl">
                                        <p:cTn id="17" dur="500" fill="hold"/>
                                        <p:tgtEl>
                                          <p:spTgt spid="181"/>
                                        </p:tgtEl>
                                        <p:attrNameLst>
                                          <p:attrName>ppt_x</p:attrName>
                                        </p:attrNameLst>
                                      </p:cBhvr>
                                      <p:tavLst>
                                        <p:tav tm="0">
                                          <p:val>
                                            <p:strVal val="1+#ppt_w/2"/>
                                          </p:val>
                                        </p:tav>
                                        <p:tav tm="100000">
                                          <p:val>
                                            <p:strVal val="#ppt_x"/>
                                          </p:val>
                                        </p:tav>
                                      </p:tavLst>
                                    </p:anim>
                                    <p:anim calcmode="lin" valueType="num">
                                      <p:cBhvr additive="repl">
                                        <p:cTn id="18" dur="500" fill="hold"/>
                                        <p:tgtEl>
                                          <p:spTgt spid="18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87" name="组合 5"/>
          <p:cNvGrpSpPr/>
          <p:nvPr/>
        </p:nvGrpSpPr>
        <p:grpSpPr>
          <a:xfrm>
            <a:off x="4655880" y="1123920"/>
            <a:ext cx="6864480" cy="4960080"/>
            <a:chOff x="4655880" y="1123920"/>
            <a:chExt cx="6864480" cy="4960080"/>
          </a:xfrm>
        </p:grpSpPr>
        <p:cxnSp>
          <p:nvCxnSpPr>
            <p:cNvPr id="188"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189" name="iSlide"/>
            <p:cNvGrpSpPr/>
            <p:nvPr/>
          </p:nvGrpSpPr>
          <p:grpSpPr>
            <a:xfrm>
              <a:off x="4835880" y="1432800"/>
              <a:ext cx="6684480" cy="604080"/>
              <a:chOff x="4835880" y="1432800"/>
              <a:chExt cx="6684480" cy="604080"/>
            </a:xfrm>
          </p:grpSpPr>
          <p:cxnSp>
            <p:nvCxnSpPr>
              <p:cNvPr id="190"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191" name="íS1ïdè"/>
              <p:cNvGrpSpPr/>
              <p:nvPr/>
            </p:nvGrpSpPr>
            <p:grpSpPr>
              <a:xfrm>
                <a:off x="4835880" y="1432800"/>
                <a:ext cx="2304360" cy="604080"/>
                <a:chOff x="4835880" y="1432800"/>
                <a:chExt cx="2304360" cy="604080"/>
              </a:xfrm>
            </p:grpSpPr>
            <p:sp>
              <p:nvSpPr>
                <p:cNvPr id="192"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3"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94" name="îṡḻïḓè"/>
            <p:cNvGrpSpPr/>
            <p:nvPr/>
          </p:nvGrpSpPr>
          <p:grpSpPr>
            <a:xfrm>
              <a:off x="4835880" y="2562120"/>
              <a:ext cx="6684480" cy="604080"/>
              <a:chOff x="4835880" y="2562120"/>
              <a:chExt cx="6684480" cy="604080"/>
            </a:xfrm>
          </p:grpSpPr>
          <p:cxnSp>
            <p:nvCxnSpPr>
              <p:cNvPr id="195"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196" name="î$ḻïḓê"/>
              <p:cNvGrpSpPr/>
              <p:nvPr/>
            </p:nvGrpSpPr>
            <p:grpSpPr>
              <a:xfrm>
                <a:off x="4835880" y="2562120"/>
                <a:ext cx="2304360" cy="604080"/>
                <a:chOff x="4835880" y="2562120"/>
                <a:chExt cx="2304360" cy="604080"/>
              </a:xfrm>
            </p:grpSpPr>
            <p:sp>
              <p:nvSpPr>
                <p:cNvPr id="197"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8"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99" name="ïṥḻíḑé"/>
            <p:cNvGrpSpPr/>
            <p:nvPr/>
          </p:nvGrpSpPr>
          <p:grpSpPr>
            <a:xfrm>
              <a:off x="4835880" y="3691440"/>
              <a:ext cx="6684480" cy="604080"/>
              <a:chOff x="4835880" y="3691440"/>
              <a:chExt cx="6684480" cy="604080"/>
            </a:xfrm>
          </p:grpSpPr>
          <p:cxnSp>
            <p:nvCxnSpPr>
              <p:cNvPr id="200"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201" name="ïṡlíḋê"/>
              <p:cNvGrpSpPr/>
              <p:nvPr/>
            </p:nvGrpSpPr>
            <p:grpSpPr>
              <a:xfrm>
                <a:off x="4835880" y="3691440"/>
                <a:ext cx="2304360" cy="604080"/>
                <a:chOff x="4835880" y="3691440"/>
                <a:chExt cx="2304360" cy="604080"/>
              </a:xfrm>
            </p:grpSpPr>
            <p:sp>
              <p:nvSpPr>
                <p:cNvPr id="202"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3"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04" name="ïṩḻiḑè"/>
            <p:cNvGrpSpPr/>
            <p:nvPr/>
          </p:nvGrpSpPr>
          <p:grpSpPr>
            <a:xfrm>
              <a:off x="4835880" y="4820760"/>
              <a:ext cx="6684480" cy="604080"/>
              <a:chOff x="4835880" y="4820760"/>
              <a:chExt cx="6684480" cy="604080"/>
            </a:xfrm>
          </p:grpSpPr>
          <p:cxnSp>
            <p:nvCxnSpPr>
              <p:cNvPr id="205"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206" name="íŝľíḋê"/>
              <p:cNvGrpSpPr/>
              <p:nvPr/>
            </p:nvGrpSpPr>
            <p:grpSpPr>
              <a:xfrm>
                <a:off x="4835880" y="4820760"/>
                <a:ext cx="2304360" cy="604080"/>
                <a:chOff x="4835880" y="4820760"/>
                <a:chExt cx="2304360" cy="604080"/>
              </a:xfrm>
            </p:grpSpPr>
            <p:sp>
              <p:nvSpPr>
                <p:cNvPr id="207"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8"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209"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积极的心态与自律</a:t>
            </a:r>
            <a:endParaRPr lang="en-US" sz="3600" b="0" strike="noStrike" spc="-1">
              <a:solidFill>
                <a:schemeClr val="dk1"/>
              </a:solidFill>
              <a:latin typeface="Arial"/>
            </a:endParaRPr>
          </a:p>
        </p:txBody>
      </p:sp>
      <p:sp>
        <p:nvSpPr>
          <p:cNvPr id="210"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心理积极对自律的重要性</a:t>
            </a:r>
            <a:endParaRPr lang="en-US" sz="1400" b="0" strike="noStrike" spc="-1">
              <a:solidFill>
                <a:srgbClr val="000000"/>
              </a:solidFill>
              <a:latin typeface="Arial"/>
            </a:endParaRPr>
          </a:p>
        </p:txBody>
      </p:sp>
      <p:sp>
        <p:nvSpPr>
          <p:cNvPr id="211"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积极的心态有助于培养个人的自律性</a:t>
            </a:r>
            <a:endParaRPr lang="en-US" sz="1400" b="0" strike="noStrike" spc="-1">
              <a:solidFill>
                <a:srgbClr val="000000"/>
              </a:solidFill>
              <a:latin typeface="Arial"/>
            </a:endParaRPr>
          </a:p>
        </p:txBody>
      </p:sp>
      <p:sp>
        <p:nvSpPr>
          <p:cNvPr id="212"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心态对执行力的影响</a:t>
            </a:r>
            <a:endParaRPr lang="en-US" sz="1400" b="0" strike="noStrike" spc="-1">
              <a:solidFill>
                <a:srgbClr val="000000"/>
              </a:solidFill>
              <a:latin typeface="Arial"/>
            </a:endParaRPr>
          </a:p>
        </p:txBody>
      </p:sp>
      <p:sp>
        <p:nvSpPr>
          <p:cNvPr id="213"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积极的心态能够提高个人的执行力和坚持力</a:t>
            </a:r>
            <a:endParaRPr lang="en-US" sz="1400" b="0" strike="noStrike" spc="-1">
              <a:solidFill>
                <a:srgbClr val="000000"/>
              </a:solidFill>
              <a:latin typeface="Arial"/>
            </a:endParaRPr>
          </a:p>
        </p:txBody>
      </p:sp>
      <p:sp>
        <p:nvSpPr>
          <p:cNvPr id="214"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15"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
        <p:nvSpPr>
          <p:cNvPr id="216"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17"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87"/>
                                        </p:tgtEl>
                                        <p:attrNameLst>
                                          <p:attrName>style.visibility</p:attrName>
                                        </p:attrNameLst>
                                      </p:cBhvr>
                                      <p:to>
                                        <p:strVal val="visible"/>
                                      </p:to>
                                    </p:set>
                                    <p:anim calcmode="lin" valueType="num">
                                      <p:cBhvr additive="repl">
                                        <p:cTn id="7" dur="500" fill="hold"/>
                                        <p:tgtEl>
                                          <p:spTgt spid="187"/>
                                        </p:tgtEl>
                                        <p:attrNameLst>
                                          <p:attrName>ppt_x</p:attrName>
                                        </p:attrNameLst>
                                      </p:cBhvr>
                                      <p:tavLst>
                                        <p:tav tm="0">
                                          <p:val>
                                            <p:strVal val="#ppt_x"/>
                                          </p:val>
                                        </p:tav>
                                        <p:tav tm="100000">
                                          <p:val>
                                            <p:strVal val="#ppt_x"/>
                                          </p:val>
                                        </p:tav>
                                      </p:tavLst>
                                    </p:anim>
                                    <p:anim calcmode="lin" valueType="num">
                                      <p:cBhvr additive="repl">
                                        <p:cTn id="8" dur="500" fill="hold"/>
                                        <p:tgtEl>
                                          <p:spTgt spid="18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18" name="组合 5"/>
          <p:cNvGrpSpPr/>
          <p:nvPr/>
        </p:nvGrpSpPr>
        <p:grpSpPr>
          <a:xfrm>
            <a:off x="4655880" y="1123920"/>
            <a:ext cx="6864480" cy="4960080"/>
            <a:chOff x="4655880" y="1123920"/>
            <a:chExt cx="6864480" cy="4960080"/>
          </a:xfrm>
        </p:grpSpPr>
        <p:cxnSp>
          <p:nvCxnSpPr>
            <p:cNvPr id="219"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220" name="iSlide"/>
            <p:cNvGrpSpPr/>
            <p:nvPr/>
          </p:nvGrpSpPr>
          <p:grpSpPr>
            <a:xfrm>
              <a:off x="4835880" y="1432800"/>
              <a:ext cx="6684480" cy="604080"/>
              <a:chOff x="4835880" y="1432800"/>
              <a:chExt cx="6684480" cy="604080"/>
            </a:xfrm>
          </p:grpSpPr>
          <p:cxnSp>
            <p:nvCxnSpPr>
              <p:cNvPr id="221"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222" name="íS1ïdè"/>
              <p:cNvGrpSpPr/>
              <p:nvPr/>
            </p:nvGrpSpPr>
            <p:grpSpPr>
              <a:xfrm>
                <a:off x="4835880" y="1432800"/>
                <a:ext cx="2304360" cy="604080"/>
                <a:chOff x="4835880" y="1432800"/>
                <a:chExt cx="2304360" cy="604080"/>
              </a:xfrm>
            </p:grpSpPr>
            <p:sp>
              <p:nvSpPr>
                <p:cNvPr id="223"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4"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25" name="îṡḻïḓè"/>
            <p:cNvGrpSpPr/>
            <p:nvPr/>
          </p:nvGrpSpPr>
          <p:grpSpPr>
            <a:xfrm>
              <a:off x="4835880" y="2562120"/>
              <a:ext cx="6684480" cy="604080"/>
              <a:chOff x="4835880" y="2562120"/>
              <a:chExt cx="6684480" cy="604080"/>
            </a:xfrm>
          </p:grpSpPr>
          <p:cxnSp>
            <p:nvCxnSpPr>
              <p:cNvPr id="226"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227" name="î$ḻïḓê"/>
              <p:cNvGrpSpPr/>
              <p:nvPr/>
            </p:nvGrpSpPr>
            <p:grpSpPr>
              <a:xfrm>
                <a:off x="4835880" y="2562120"/>
                <a:ext cx="2304360" cy="604080"/>
                <a:chOff x="4835880" y="2562120"/>
                <a:chExt cx="2304360" cy="604080"/>
              </a:xfrm>
            </p:grpSpPr>
            <p:sp>
              <p:nvSpPr>
                <p:cNvPr id="228"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9"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30" name="ïṥḻíḑé"/>
            <p:cNvGrpSpPr/>
            <p:nvPr/>
          </p:nvGrpSpPr>
          <p:grpSpPr>
            <a:xfrm>
              <a:off x="4835880" y="3691440"/>
              <a:ext cx="6684480" cy="604080"/>
              <a:chOff x="4835880" y="3691440"/>
              <a:chExt cx="6684480" cy="604080"/>
            </a:xfrm>
          </p:grpSpPr>
          <p:cxnSp>
            <p:nvCxnSpPr>
              <p:cNvPr id="231"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232" name="ïṡlíḋê"/>
              <p:cNvGrpSpPr/>
              <p:nvPr/>
            </p:nvGrpSpPr>
            <p:grpSpPr>
              <a:xfrm>
                <a:off x="4835880" y="3691440"/>
                <a:ext cx="2304360" cy="604080"/>
                <a:chOff x="4835880" y="3691440"/>
                <a:chExt cx="2304360" cy="604080"/>
              </a:xfrm>
            </p:grpSpPr>
            <p:sp>
              <p:nvSpPr>
                <p:cNvPr id="233"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34"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35" name="ïṩḻiḑè"/>
            <p:cNvGrpSpPr/>
            <p:nvPr/>
          </p:nvGrpSpPr>
          <p:grpSpPr>
            <a:xfrm>
              <a:off x="4835880" y="4820760"/>
              <a:ext cx="6684480" cy="604080"/>
              <a:chOff x="4835880" y="4820760"/>
              <a:chExt cx="6684480" cy="604080"/>
            </a:xfrm>
          </p:grpSpPr>
          <p:cxnSp>
            <p:nvCxnSpPr>
              <p:cNvPr id="236"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237" name="íŝľíḋê"/>
              <p:cNvGrpSpPr/>
              <p:nvPr/>
            </p:nvGrpSpPr>
            <p:grpSpPr>
              <a:xfrm>
                <a:off x="4835880" y="4820760"/>
                <a:ext cx="2304360" cy="604080"/>
                <a:chOff x="4835880" y="4820760"/>
                <a:chExt cx="2304360" cy="604080"/>
              </a:xfrm>
            </p:grpSpPr>
            <p:sp>
              <p:nvSpPr>
                <p:cNvPr id="238"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39"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240"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心理健康的保持和提升</a:t>
            </a:r>
            <a:endParaRPr lang="en-US" sz="3600" b="0" strike="noStrike" spc="-1">
              <a:solidFill>
                <a:schemeClr val="dk1"/>
              </a:solidFill>
              <a:latin typeface="Arial"/>
            </a:endParaRPr>
          </a:p>
        </p:txBody>
      </p:sp>
      <p:sp>
        <p:nvSpPr>
          <p:cNvPr id="241"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心理健康与自律的关系</a:t>
            </a:r>
            <a:endParaRPr lang="en-US" sz="1400" b="0" strike="noStrike" spc="-1">
              <a:solidFill>
                <a:srgbClr val="000000"/>
              </a:solidFill>
              <a:latin typeface="Arial"/>
            </a:endParaRPr>
          </a:p>
        </p:txBody>
      </p:sp>
      <p:sp>
        <p:nvSpPr>
          <p:cNvPr id="242"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保持良好的心理健康状态是培养自律性的前提</a:t>
            </a:r>
            <a:endParaRPr lang="en-US" sz="1400" b="0" strike="noStrike" spc="-1">
              <a:solidFill>
                <a:srgbClr val="000000"/>
              </a:solidFill>
              <a:latin typeface="Arial"/>
            </a:endParaRPr>
          </a:p>
        </p:txBody>
      </p:sp>
      <p:sp>
        <p:nvSpPr>
          <p:cNvPr id="243"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压力管理与心理健康</a:t>
            </a:r>
            <a:endParaRPr lang="en-US" sz="1400" b="0" strike="noStrike" spc="-1">
              <a:solidFill>
                <a:srgbClr val="000000"/>
              </a:solidFill>
              <a:latin typeface="Arial"/>
            </a:endParaRPr>
          </a:p>
        </p:txBody>
      </p:sp>
      <p:sp>
        <p:nvSpPr>
          <p:cNvPr id="244"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学会应对压力和解决问题有助于提升心理健康水平</a:t>
            </a:r>
            <a:endParaRPr lang="en-US" sz="1400" b="0" strike="noStrike" spc="-1">
              <a:solidFill>
                <a:srgbClr val="000000"/>
              </a:solidFill>
              <a:latin typeface="Arial"/>
            </a:endParaRPr>
          </a:p>
        </p:txBody>
      </p:sp>
      <p:sp>
        <p:nvSpPr>
          <p:cNvPr id="245"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46"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
        <p:nvSpPr>
          <p:cNvPr id="247"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48"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18"/>
                                        </p:tgtEl>
                                        <p:attrNameLst>
                                          <p:attrName>style.visibility</p:attrName>
                                        </p:attrNameLst>
                                      </p:cBhvr>
                                      <p:to>
                                        <p:strVal val="visible"/>
                                      </p:to>
                                    </p:set>
                                    <p:anim calcmode="lin" valueType="num">
                                      <p:cBhvr additive="repl">
                                        <p:cTn id="7" dur="500" fill="hold"/>
                                        <p:tgtEl>
                                          <p:spTgt spid="218"/>
                                        </p:tgtEl>
                                        <p:attrNameLst>
                                          <p:attrName>ppt_x</p:attrName>
                                        </p:attrNameLst>
                                      </p:cBhvr>
                                      <p:tavLst>
                                        <p:tav tm="0">
                                          <p:val>
                                            <p:strVal val="#ppt_x"/>
                                          </p:val>
                                        </p:tav>
                                        <p:tav tm="100000">
                                          <p:val>
                                            <p:strVal val="#ppt_x"/>
                                          </p:val>
                                        </p:tav>
                                      </p:tavLst>
                                    </p:anim>
                                    <p:anim calcmode="lin" valueType="num">
                                      <p:cBhvr additive="repl">
                                        <p:cTn id="8" dur="500" fill="hold"/>
                                        <p:tgtEl>
                                          <p:spTgt spid="2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49" name="组合 12"/>
          <p:cNvGrpSpPr/>
          <p:nvPr/>
        </p:nvGrpSpPr>
        <p:grpSpPr>
          <a:xfrm>
            <a:off x="-720" y="396720"/>
            <a:ext cx="12191760" cy="1449720"/>
            <a:chOff x="-720" y="396720"/>
            <a:chExt cx="12191760" cy="1449720"/>
          </a:xfrm>
        </p:grpSpPr>
        <p:sp>
          <p:nvSpPr>
            <p:cNvPr id="250"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51"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252"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253"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4"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心理健康的培养方式</a:t>
            </a:r>
            <a:endParaRPr lang="en-US" sz="2200" b="0" strike="noStrike" spc="-1">
              <a:solidFill>
                <a:srgbClr val="000000"/>
              </a:solidFill>
              <a:latin typeface="Arial"/>
            </a:endParaRPr>
          </a:p>
        </p:txBody>
      </p:sp>
      <p:sp>
        <p:nvSpPr>
          <p:cNvPr id="255"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良好的生活习惯是心理健康的基础，寻求心理咨询和帮助可以及时解决心理问题，参加心理健康教育活动能增强心理调适能力。</a:t>
            </a:r>
            <a:endParaRPr lang="en-US" sz="1400" b="0" strike="noStrike" spc="-1">
              <a:solidFill>
                <a:srgbClr val="000000"/>
              </a:solidFill>
              <a:latin typeface="Arial"/>
            </a:endParaRPr>
          </a:p>
        </p:txBody>
      </p:sp>
      <p:sp>
        <p:nvSpPr>
          <p:cNvPr id="256"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49"/>
                                        </p:tgtEl>
                                        <p:attrNameLst>
                                          <p:attrName>style.visibility</p:attrName>
                                        </p:attrNameLst>
                                      </p:cBhvr>
                                      <p:to>
                                        <p:strVal val="visible"/>
                                      </p:to>
                                    </p:set>
                                    <p:animEffect transition="in" filter="fade">
                                      <p:cBhvr additive="repl">
                                        <p:cTn id="7" dur="500"/>
                                        <p:tgtEl>
                                          <p:spTgt spid="2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57" name="组合 5"/>
          <p:cNvGrpSpPr/>
          <p:nvPr/>
        </p:nvGrpSpPr>
        <p:grpSpPr>
          <a:xfrm>
            <a:off x="4655880" y="1123920"/>
            <a:ext cx="6864480" cy="4960080"/>
            <a:chOff x="4655880" y="1123920"/>
            <a:chExt cx="6864480" cy="4960080"/>
          </a:xfrm>
        </p:grpSpPr>
        <p:cxnSp>
          <p:nvCxnSpPr>
            <p:cNvPr id="258"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259" name="iSlide"/>
            <p:cNvGrpSpPr/>
            <p:nvPr/>
          </p:nvGrpSpPr>
          <p:grpSpPr>
            <a:xfrm>
              <a:off x="4835880" y="1432800"/>
              <a:ext cx="6684480" cy="604080"/>
              <a:chOff x="4835880" y="1432800"/>
              <a:chExt cx="6684480" cy="604080"/>
            </a:xfrm>
          </p:grpSpPr>
          <p:cxnSp>
            <p:nvCxnSpPr>
              <p:cNvPr id="260"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261" name="íS1ïdè"/>
              <p:cNvGrpSpPr/>
              <p:nvPr/>
            </p:nvGrpSpPr>
            <p:grpSpPr>
              <a:xfrm>
                <a:off x="4835880" y="1432800"/>
                <a:ext cx="2304360" cy="604080"/>
                <a:chOff x="4835880" y="1432800"/>
                <a:chExt cx="2304360" cy="604080"/>
              </a:xfrm>
            </p:grpSpPr>
            <p:sp>
              <p:nvSpPr>
                <p:cNvPr id="262"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63"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64" name="îṡḻïḓè"/>
            <p:cNvGrpSpPr/>
            <p:nvPr/>
          </p:nvGrpSpPr>
          <p:grpSpPr>
            <a:xfrm>
              <a:off x="4835880" y="2562120"/>
              <a:ext cx="6684480" cy="604080"/>
              <a:chOff x="4835880" y="2562120"/>
              <a:chExt cx="6684480" cy="604080"/>
            </a:xfrm>
          </p:grpSpPr>
          <p:cxnSp>
            <p:nvCxnSpPr>
              <p:cNvPr id="265"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266" name="î$ḻïḓê"/>
              <p:cNvGrpSpPr/>
              <p:nvPr/>
            </p:nvGrpSpPr>
            <p:grpSpPr>
              <a:xfrm>
                <a:off x="4835880" y="2562120"/>
                <a:ext cx="2304360" cy="604080"/>
                <a:chOff x="4835880" y="2562120"/>
                <a:chExt cx="2304360" cy="604080"/>
              </a:xfrm>
            </p:grpSpPr>
            <p:sp>
              <p:nvSpPr>
                <p:cNvPr id="267"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68"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69" name="ïṥḻíḑé"/>
            <p:cNvGrpSpPr/>
            <p:nvPr/>
          </p:nvGrpSpPr>
          <p:grpSpPr>
            <a:xfrm>
              <a:off x="4835880" y="3691440"/>
              <a:ext cx="6684480" cy="604080"/>
              <a:chOff x="4835880" y="3691440"/>
              <a:chExt cx="6684480" cy="604080"/>
            </a:xfrm>
          </p:grpSpPr>
          <p:cxnSp>
            <p:nvCxnSpPr>
              <p:cNvPr id="270"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271" name="ïṡlíḋê"/>
              <p:cNvGrpSpPr/>
              <p:nvPr/>
            </p:nvGrpSpPr>
            <p:grpSpPr>
              <a:xfrm>
                <a:off x="4835880" y="3691440"/>
                <a:ext cx="2304360" cy="604080"/>
                <a:chOff x="4835880" y="3691440"/>
                <a:chExt cx="2304360" cy="604080"/>
              </a:xfrm>
            </p:grpSpPr>
            <p:sp>
              <p:nvSpPr>
                <p:cNvPr id="272"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73"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74" name="ïṩḻiḑè"/>
            <p:cNvGrpSpPr/>
            <p:nvPr/>
          </p:nvGrpSpPr>
          <p:grpSpPr>
            <a:xfrm>
              <a:off x="4835880" y="4820760"/>
              <a:ext cx="6684480" cy="604080"/>
              <a:chOff x="4835880" y="4820760"/>
              <a:chExt cx="6684480" cy="604080"/>
            </a:xfrm>
          </p:grpSpPr>
          <p:cxnSp>
            <p:nvCxnSpPr>
              <p:cNvPr id="275"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276" name="íŝľíḋê"/>
              <p:cNvGrpSpPr/>
              <p:nvPr/>
            </p:nvGrpSpPr>
            <p:grpSpPr>
              <a:xfrm>
                <a:off x="4835880" y="4820760"/>
                <a:ext cx="2304360" cy="604080"/>
                <a:chOff x="4835880" y="4820760"/>
                <a:chExt cx="2304360" cy="604080"/>
              </a:xfrm>
            </p:grpSpPr>
            <p:sp>
              <p:nvSpPr>
                <p:cNvPr id="277"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78"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279"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心理健康与自律的经验分享</a:t>
            </a:r>
            <a:endParaRPr lang="en-US" sz="3600" b="0" strike="noStrike" spc="-1">
              <a:solidFill>
                <a:schemeClr val="dk1"/>
              </a:solidFill>
              <a:latin typeface="Arial"/>
            </a:endParaRPr>
          </a:p>
        </p:txBody>
      </p:sp>
      <p:sp>
        <p:nvSpPr>
          <p:cNvPr id="280"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成功人士的心理调适经验</a:t>
            </a:r>
            <a:endParaRPr lang="en-US" sz="1400" b="0" strike="noStrike" spc="-1">
              <a:solidFill>
                <a:srgbClr val="000000"/>
              </a:solidFill>
              <a:latin typeface="Arial"/>
            </a:endParaRPr>
          </a:p>
        </p:txBody>
      </p:sp>
      <p:sp>
        <p:nvSpPr>
          <p:cNvPr id="281"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各行各业成功人士的心理健康与自律经验分享</a:t>
            </a:r>
            <a:endParaRPr lang="en-US" sz="1400" b="0" strike="noStrike" spc="-1">
              <a:solidFill>
                <a:srgbClr val="000000"/>
              </a:solidFill>
              <a:latin typeface="Arial"/>
            </a:endParaRPr>
          </a:p>
        </p:txBody>
      </p:sp>
      <p:sp>
        <p:nvSpPr>
          <p:cNvPr id="282"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心理调适对自律的影响</a:t>
            </a:r>
            <a:endParaRPr lang="en-US" sz="1400" b="0" strike="noStrike" spc="-1">
              <a:solidFill>
                <a:srgbClr val="000000"/>
              </a:solidFill>
              <a:latin typeface="Arial"/>
            </a:endParaRPr>
          </a:p>
        </p:txBody>
      </p:sp>
      <p:sp>
        <p:nvSpPr>
          <p:cNvPr id="283"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通过心理健康的调节来提升自己的自律性</a:t>
            </a:r>
            <a:endParaRPr lang="en-US" sz="1400" b="0" strike="noStrike" spc="-1">
              <a:solidFill>
                <a:srgbClr val="000000"/>
              </a:solidFill>
              <a:latin typeface="Arial"/>
            </a:endParaRPr>
          </a:p>
        </p:txBody>
      </p:sp>
      <p:sp>
        <p:nvSpPr>
          <p:cNvPr id="284"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85"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
        <p:nvSpPr>
          <p:cNvPr id="286"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87"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57"/>
                                        </p:tgtEl>
                                        <p:attrNameLst>
                                          <p:attrName>style.visibility</p:attrName>
                                        </p:attrNameLst>
                                      </p:cBhvr>
                                      <p:to>
                                        <p:strVal val="visible"/>
                                      </p:to>
                                    </p:set>
                                    <p:anim calcmode="lin" valueType="num">
                                      <p:cBhvr additive="repl">
                                        <p:cTn id="7" dur="500" fill="hold"/>
                                        <p:tgtEl>
                                          <p:spTgt spid="257"/>
                                        </p:tgtEl>
                                        <p:attrNameLst>
                                          <p:attrName>ppt_x</p:attrName>
                                        </p:attrNameLst>
                                      </p:cBhvr>
                                      <p:tavLst>
                                        <p:tav tm="0">
                                          <p:val>
                                            <p:strVal val="#ppt_x"/>
                                          </p:val>
                                        </p:tav>
                                        <p:tav tm="100000">
                                          <p:val>
                                            <p:strVal val="#ppt_x"/>
                                          </p:val>
                                        </p:tav>
                                      </p:tavLst>
                                    </p:anim>
                                    <p:anim calcmode="lin" valueType="num">
                                      <p:cBhvr additive="repl">
                                        <p:cTn id="8" dur="500" fill="hold"/>
                                        <p:tgtEl>
                                          <p:spTgt spid="25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9"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改善人际关系</a:t>
            </a:r>
            <a:endParaRPr lang="en-US" sz="1800" b="0" strike="noStrike" spc="-1">
              <a:solidFill>
                <a:srgbClr val="000000"/>
              </a:solidFill>
              <a:latin typeface="Arial"/>
            </a:endParaRPr>
          </a:p>
        </p:txBody>
      </p:sp>
      <p:sp>
        <p:nvSpPr>
          <p:cNvPr id="290"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减少冲突和矛盾</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增进团队协作</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增强沟通能力</a:t>
            </a:r>
            <a:endParaRPr lang="en-US" sz="1200" b="0" strike="noStrike" spc="-1">
              <a:solidFill>
                <a:srgbClr val="000000"/>
              </a:solidFill>
              <a:latin typeface="Arial"/>
            </a:endParaRPr>
          </a:p>
        </p:txBody>
      </p:sp>
      <p:sp>
        <p:nvSpPr>
          <p:cNvPr id="29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2"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提升生活质量</a:t>
            </a:r>
            <a:endParaRPr lang="en-US" sz="1800" b="0" strike="noStrike" spc="-1">
              <a:solidFill>
                <a:srgbClr val="000000"/>
              </a:solidFill>
              <a:latin typeface="Arial"/>
            </a:endParaRPr>
          </a:p>
        </p:txBody>
      </p:sp>
      <p:sp>
        <p:nvSpPr>
          <p:cNvPr id="293"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增加幸福感和满足感</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减少消极情绪影响</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提高生活质量</a:t>
            </a:r>
            <a:endParaRPr lang="en-US" sz="1200" b="0" strike="noStrike" spc="-1">
              <a:solidFill>
                <a:srgbClr val="000000"/>
              </a:solidFill>
              <a:latin typeface="Arial"/>
            </a:endParaRPr>
          </a:p>
        </p:txBody>
      </p:sp>
      <p:sp>
        <p:nvSpPr>
          <p:cNvPr id="29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5"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增强抗压能力</a:t>
            </a:r>
            <a:endParaRPr lang="en-US" sz="1800" b="0" strike="noStrike" spc="-1">
              <a:solidFill>
                <a:srgbClr val="000000"/>
              </a:solidFill>
              <a:latin typeface="Arial"/>
            </a:endParaRPr>
          </a:p>
        </p:txBody>
      </p:sp>
      <p:sp>
        <p:nvSpPr>
          <p:cNvPr id="296"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应对挑战更从容</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减少压力带来的负面影响</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增强抗压能力</a:t>
            </a:r>
            <a:endParaRPr lang="en-US" sz="1200" b="0" strike="noStrike" spc="-1">
              <a:solidFill>
                <a:srgbClr val="000000"/>
              </a:solidFill>
              <a:latin typeface="Arial"/>
            </a:endParaRPr>
          </a:p>
        </p:txBody>
      </p:sp>
      <p:sp>
        <p:nvSpPr>
          <p:cNvPr id="2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心理健康的重要性</a:t>
            </a:r>
            <a:endParaRPr lang="en-US" sz="3600" b="0" strike="noStrike" spc="-1">
              <a:solidFill>
                <a:schemeClr val="dk1"/>
              </a:solidFill>
              <a:latin typeface="Arial"/>
            </a:endParaRPr>
          </a:p>
        </p:txBody>
      </p:sp>
      <p:sp>
        <p:nvSpPr>
          <p:cNvPr id="29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9"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提高工作效率</a:t>
            </a:r>
            <a:endParaRPr lang="en-US" sz="1800" b="0" strike="noStrike" spc="-1">
              <a:solidFill>
                <a:srgbClr val="000000"/>
              </a:solidFill>
              <a:latin typeface="Arial"/>
            </a:endParaRPr>
          </a:p>
        </p:txBody>
      </p:sp>
      <p:sp>
        <p:nvSpPr>
          <p:cNvPr id="300"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保持心情愉快</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增加工作动力</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提高工作质量</a:t>
            </a:r>
            <a:endParaRPr lang="en-US" sz="1200" b="0" strike="noStrike" spc="-1">
              <a:solidFill>
                <a:srgbClr val="000000"/>
              </a:solidFill>
              <a:latin typeface="Arial"/>
            </a:endParaRPr>
          </a:p>
        </p:txBody>
      </p:sp>
      <p:grpSp>
        <p:nvGrpSpPr>
          <p:cNvPr id="301" name="组合 4"/>
          <p:cNvGrpSpPr/>
          <p:nvPr/>
        </p:nvGrpSpPr>
        <p:grpSpPr>
          <a:xfrm>
            <a:off x="3839400" y="2049840"/>
            <a:ext cx="3803400" cy="3803400"/>
            <a:chOff x="3839400" y="2049840"/>
            <a:chExt cx="3803400" cy="3803400"/>
          </a:xfrm>
        </p:grpSpPr>
        <p:sp>
          <p:nvSpPr>
            <p:cNvPr id="302"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03"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04"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05"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06"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307"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308"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309"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310"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311"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301"/>
                                        </p:tgtEl>
                                        <p:attrNameLst>
                                          <p:attrName>style.visibility</p:attrName>
                                        </p:attrNameLst>
                                      </p:cBhvr>
                                      <p:to>
                                        <p:strVal val="visible"/>
                                      </p:to>
                                    </p:set>
                                    <p:animEffect transition="in" filter="wheel(1)">
                                      <p:cBhvr additive="repl">
                                        <p:cTn id="7" dur="2000"/>
                                        <p:tgtEl>
                                          <p:spTgt spid="3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2"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心理健康与自律的关系</a:t>
            </a:r>
            <a:endParaRPr lang="en-US" sz="3600" b="0" strike="noStrike" spc="-1">
              <a:solidFill>
                <a:schemeClr val="dk1"/>
              </a:solidFill>
              <a:latin typeface="Arial"/>
            </a:endParaRPr>
          </a:p>
        </p:txBody>
      </p:sp>
      <p:sp>
        <p:nvSpPr>
          <p:cNvPr id="313" name="content"/>
          <p:cNvSpPr/>
          <p:nvPr/>
        </p:nvSpPr>
        <p:spPr>
          <a:xfrm>
            <a:off x="867240" y="2447280"/>
            <a:ext cx="291420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心理健康状态良好的人更能保持自律性，因为心理健康能使人有更好的情绪管理能力，遇到困难时更容易保持理智和冷静，从而更好地坚持自己的目标和计划。</a:t>
            </a:r>
            <a:endParaRPr lang="en-US" sz="1600" b="0" strike="noStrike" spc="-1">
              <a:solidFill>
                <a:srgbClr val="000000"/>
              </a:solidFill>
              <a:latin typeface="Arial"/>
            </a:endParaRPr>
          </a:p>
        </p:txBody>
      </p:sp>
      <p:grpSp>
        <p:nvGrpSpPr>
          <p:cNvPr id="314" name="组合 1"/>
          <p:cNvGrpSpPr/>
          <p:nvPr/>
        </p:nvGrpSpPr>
        <p:grpSpPr>
          <a:xfrm>
            <a:off x="3419640" y="1802880"/>
            <a:ext cx="8527320" cy="3303360"/>
            <a:chOff x="3419640" y="1802880"/>
            <a:chExt cx="8527320" cy="3303360"/>
          </a:xfrm>
        </p:grpSpPr>
        <p:grpSp>
          <p:nvGrpSpPr>
            <p:cNvPr id="315" name="íṩlïḑê"/>
            <p:cNvGrpSpPr/>
            <p:nvPr/>
          </p:nvGrpSpPr>
          <p:grpSpPr>
            <a:xfrm>
              <a:off x="3419640" y="3746160"/>
              <a:ext cx="2864880" cy="1360080"/>
              <a:chOff x="3419640" y="3746160"/>
              <a:chExt cx="2864880" cy="1360080"/>
            </a:xfrm>
          </p:grpSpPr>
          <p:sp>
            <p:nvSpPr>
              <p:cNvPr id="316" name="ïṡļíḑé"/>
              <p:cNvSpPr/>
              <p:nvPr/>
            </p:nvSpPr>
            <p:spPr>
              <a:xfrm>
                <a:off x="3419640" y="4153680"/>
                <a:ext cx="2864880" cy="952560"/>
              </a:xfrm>
              <a:prstGeom prst="rect">
                <a:avLst/>
              </a:prstGeom>
              <a:noFill/>
              <a:ln w="0">
                <a:noFill/>
              </a:ln>
            </p:spPr>
            <p:style>
              <a:lnRef idx="0"/>
              <a:fillRef idx="0"/>
              <a:effectRef idx="0"/>
              <a:fontRef idx="minor"/>
            </p:style>
            <p:txBody>
              <a:bodyPr lIns="90000" tIns="46800" rIns="90000" bIns="46800" anchor="t">
                <a:normAutofit/>
              </a:bodyPr>
              <a:lstStyle/>
              <a:p>
                <a:pPr algn="ctr" defTabSz="914400">
                  <a:lnSpc>
                    <a:spcPct val="150000"/>
                  </a:lnSpc>
                </a:pPr>
                <a:endParaRPr lang="en-US" sz="1100" b="0" strike="noStrike" spc="-1">
                  <a:solidFill>
                    <a:schemeClr val="dk1"/>
                  </a:solidFill>
                  <a:latin typeface="Arial"/>
                  <a:ea typeface="微软雅黑"/>
                </a:endParaRPr>
              </a:p>
            </p:txBody>
          </p:sp>
          <p:sp>
            <p:nvSpPr>
              <p:cNvPr id="317" name="íṩḻíḍé"/>
              <p:cNvSpPr/>
              <p:nvPr/>
            </p:nvSpPr>
            <p:spPr>
              <a:xfrm>
                <a:off x="341964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grpSp>
        <p:sp>
          <p:nvSpPr>
            <p:cNvPr id="318" name="ïṧḻïḋê"/>
            <p:cNvSpPr/>
            <p:nvPr/>
          </p:nvSpPr>
          <p:spPr>
            <a:xfrm>
              <a:off x="908208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319" name="î$ļîḓé"/>
            <p:cNvSpPr/>
            <p:nvPr/>
          </p:nvSpPr>
          <p:spPr>
            <a:xfrm>
              <a:off x="6982920" y="3888360"/>
              <a:ext cx="150912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320" name="iS1ïḋè"/>
            <p:cNvSpPr/>
            <p:nvPr/>
          </p:nvSpPr>
          <p:spPr>
            <a:xfrm rot="10800000" flipH="1" flipV="1">
              <a:off x="6765120" y="1802520"/>
              <a:ext cx="1943640" cy="1942920"/>
            </a:xfrm>
            <a:prstGeom prst="teardrop">
              <a:avLst>
                <a:gd name="adj" fmla="val 100000"/>
              </a:avLst>
            </a:prstGeom>
            <a:solidFill>
              <a:schemeClr val="accent1"/>
            </a:solidFill>
            <a:ln w="76200">
              <a:solidFill>
                <a:srgbClr val="FFFFFF">
                  <a:lumMod val="95000"/>
                </a:srgbClr>
              </a:solidFill>
              <a:miter/>
            </a:ln>
          </p:spPr>
          <p:style>
            <a:lnRef idx="0"/>
            <a:fillRef idx="0"/>
            <a:effectRef idx="0"/>
            <a:fontRef idx="minor"/>
          </p:style>
          <p:txBody>
            <a:bodyPr anchor="ctr">
              <a:norm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21" name="iS1îďé"/>
            <p:cNvSpPr/>
            <p:nvPr/>
          </p:nvSpPr>
          <p:spPr>
            <a:xfrm>
              <a:off x="4735800" y="2664000"/>
              <a:ext cx="222840" cy="207720"/>
            </a:xfrm>
            <a:custGeom>
              <a:gdLst>
                <a:gd name="textAreaLeft" fmla="*/ 0 w 222840"/>
                <a:gd name="textAreaRight" fmla="*/ 223200 w 222840"/>
                <a:gd name="textAreaTop" fmla="*/ 0 h 207720"/>
                <a:gd name="textAreaBottom" fmla="*/ 208080 h 207720"/>
              </a:gdLst>
              <a:rect l="textAreaLeft" t="textAreaTop" r="textAreaRight" b="textAreaBottom"/>
              <a:pathLst>
                <a:path w="4630" h="4324">
                  <a:moveTo>
                    <a:pt x="3958" y="1193"/>
                  </a:moveTo>
                  <a:cubicBezTo>
                    <a:pt x="3895" y="1193"/>
                    <a:pt x="3832" y="1203"/>
                    <a:pt x="3772" y="1223"/>
                  </a:cubicBezTo>
                  <a:cubicBezTo>
                    <a:pt x="3524" y="1304"/>
                    <a:pt x="3364" y="1531"/>
                    <a:pt x="3358" y="1778"/>
                  </a:cubicBezTo>
                  <a:lnTo>
                    <a:pt x="3055" y="1876"/>
                  </a:lnTo>
                  <a:cubicBezTo>
                    <a:pt x="2936" y="1682"/>
                    <a:pt x="2743" y="1538"/>
                    <a:pt x="2515" y="1484"/>
                  </a:cubicBezTo>
                  <a:lnTo>
                    <a:pt x="2515" y="1166"/>
                  </a:lnTo>
                  <a:cubicBezTo>
                    <a:pt x="2748" y="1083"/>
                    <a:pt x="2915" y="861"/>
                    <a:pt x="2915" y="600"/>
                  </a:cubicBezTo>
                  <a:cubicBezTo>
                    <a:pt x="2915" y="270"/>
                    <a:pt x="2646" y="0"/>
                    <a:pt x="2315" y="0"/>
                  </a:cubicBezTo>
                  <a:cubicBezTo>
                    <a:pt x="1984" y="0"/>
                    <a:pt x="1715" y="270"/>
                    <a:pt x="1715" y="600"/>
                  </a:cubicBezTo>
                  <a:cubicBezTo>
                    <a:pt x="1715" y="861"/>
                    <a:pt x="1882" y="1083"/>
                    <a:pt x="2115" y="1166"/>
                  </a:cubicBezTo>
                  <a:lnTo>
                    <a:pt x="2115" y="1484"/>
                  </a:lnTo>
                  <a:cubicBezTo>
                    <a:pt x="1887" y="1538"/>
                    <a:pt x="1694" y="1682"/>
                    <a:pt x="1575" y="1877"/>
                  </a:cubicBezTo>
                  <a:lnTo>
                    <a:pt x="1273" y="1778"/>
                  </a:lnTo>
                  <a:cubicBezTo>
                    <a:pt x="1266" y="1531"/>
                    <a:pt x="1107" y="1304"/>
                    <a:pt x="858" y="1223"/>
                  </a:cubicBezTo>
                  <a:cubicBezTo>
                    <a:pt x="798" y="1203"/>
                    <a:pt x="736" y="1193"/>
                    <a:pt x="673" y="1193"/>
                  </a:cubicBezTo>
                  <a:cubicBezTo>
                    <a:pt x="412" y="1193"/>
                    <a:pt x="183" y="1360"/>
                    <a:pt x="102" y="1608"/>
                  </a:cubicBezTo>
                  <a:cubicBezTo>
                    <a:pt x="0" y="1923"/>
                    <a:pt x="173" y="2262"/>
                    <a:pt x="488" y="2364"/>
                  </a:cubicBezTo>
                  <a:cubicBezTo>
                    <a:pt x="548" y="2384"/>
                    <a:pt x="610" y="2394"/>
                    <a:pt x="673" y="2394"/>
                  </a:cubicBezTo>
                  <a:cubicBezTo>
                    <a:pt x="864" y="2394"/>
                    <a:pt x="1038" y="2304"/>
                    <a:pt x="1149" y="2159"/>
                  </a:cubicBezTo>
                  <a:lnTo>
                    <a:pt x="1452" y="2258"/>
                  </a:lnTo>
                  <a:cubicBezTo>
                    <a:pt x="1450" y="2281"/>
                    <a:pt x="1449" y="2304"/>
                    <a:pt x="1449" y="2327"/>
                  </a:cubicBezTo>
                  <a:cubicBezTo>
                    <a:pt x="1449" y="2542"/>
                    <a:pt x="1528" y="2740"/>
                    <a:pt x="1658" y="2891"/>
                  </a:cubicBezTo>
                  <a:lnTo>
                    <a:pt x="1471" y="3149"/>
                  </a:lnTo>
                  <a:cubicBezTo>
                    <a:pt x="1416" y="3132"/>
                    <a:pt x="1359" y="3124"/>
                    <a:pt x="1301" y="3124"/>
                  </a:cubicBezTo>
                  <a:cubicBezTo>
                    <a:pt x="1109" y="3124"/>
                    <a:pt x="927" y="3216"/>
                    <a:pt x="815" y="3371"/>
                  </a:cubicBezTo>
                  <a:cubicBezTo>
                    <a:pt x="620" y="3639"/>
                    <a:pt x="680" y="4015"/>
                    <a:pt x="948" y="4209"/>
                  </a:cubicBezTo>
                  <a:cubicBezTo>
                    <a:pt x="1051" y="4284"/>
                    <a:pt x="1173" y="4324"/>
                    <a:pt x="1300" y="4324"/>
                  </a:cubicBezTo>
                  <a:cubicBezTo>
                    <a:pt x="1492" y="4324"/>
                    <a:pt x="1673" y="4232"/>
                    <a:pt x="1786" y="4077"/>
                  </a:cubicBezTo>
                  <a:cubicBezTo>
                    <a:pt x="1939" y="3866"/>
                    <a:pt x="1934" y="3588"/>
                    <a:pt x="1795" y="3384"/>
                  </a:cubicBezTo>
                  <a:lnTo>
                    <a:pt x="1981" y="3127"/>
                  </a:lnTo>
                  <a:cubicBezTo>
                    <a:pt x="2084" y="3170"/>
                    <a:pt x="2197" y="3194"/>
                    <a:pt x="2315" y="3194"/>
                  </a:cubicBezTo>
                  <a:cubicBezTo>
                    <a:pt x="2433" y="3194"/>
                    <a:pt x="2545" y="3170"/>
                    <a:pt x="2647" y="3127"/>
                  </a:cubicBezTo>
                  <a:lnTo>
                    <a:pt x="2836" y="3385"/>
                  </a:lnTo>
                  <a:cubicBezTo>
                    <a:pt x="2696" y="3588"/>
                    <a:pt x="2692" y="3866"/>
                    <a:pt x="2845" y="4077"/>
                  </a:cubicBezTo>
                  <a:cubicBezTo>
                    <a:pt x="2957" y="4232"/>
                    <a:pt x="3139" y="4324"/>
                    <a:pt x="3331" y="4324"/>
                  </a:cubicBezTo>
                  <a:lnTo>
                    <a:pt x="3331" y="4324"/>
                  </a:lnTo>
                  <a:cubicBezTo>
                    <a:pt x="3458" y="4324"/>
                    <a:pt x="3580" y="4284"/>
                    <a:pt x="3683" y="4209"/>
                  </a:cubicBezTo>
                  <a:cubicBezTo>
                    <a:pt x="3951" y="4015"/>
                    <a:pt x="4010" y="3639"/>
                    <a:pt x="3816" y="3371"/>
                  </a:cubicBezTo>
                  <a:cubicBezTo>
                    <a:pt x="3703" y="3216"/>
                    <a:pt x="3522" y="3124"/>
                    <a:pt x="3330" y="3124"/>
                  </a:cubicBezTo>
                  <a:cubicBezTo>
                    <a:pt x="3271" y="3124"/>
                    <a:pt x="3214" y="3133"/>
                    <a:pt x="3159" y="3149"/>
                  </a:cubicBezTo>
                  <a:lnTo>
                    <a:pt x="2971" y="2893"/>
                  </a:lnTo>
                  <a:cubicBezTo>
                    <a:pt x="3102" y="2741"/>
                    <a:pt x="3182" y="2543"/>
                    <a:pt x="3182" y="2327"/>
                  </a:cubicBezTo>
                  <a:cubicBezTo>
                    <a:pt x="3182" y="2303"/>
                    <a:pt x="3181" y="2280"/>
                    <a:pt x="3179" y="2257"/>
                  </a:cubicBezTo>
                  <a:lnTo>
                    <a:pt x="3481" y="2159"/>
                  </a:lnTo>
                  <a:cubicBezTo>
                    <a:pt x="3592" y="2304"/>
                    <a:pt x="3766" y="2394"/>
                    <a:pt x="3957" y="2394"/>
                  </a:cubicBezTo>
                  <a:lnTo>
                    <a:pt x="3957" y="2394"/>
                  </a:lnTo>
                  <a:cubicBezTo>
                    <a:pt x="4020" y="2394"/>
                    <a:pt x="4083" y="2384"/>
                    <a:pt x="4143" y="2364"/>
                  </a:cubicBezTo>
                  <a:cubicBezTo>
                    <a:pt x="4458" y="2262"/>
                    <a:pt x="4630" y="1923"/>
                    <a:pt x="4528" y="1608"/>
                  </a:cubicBezTo>
                  <a:cubicBezTo>
                    <a:pt x="4447" y="1360"/>
                    <a:pt x="4218" y="1193"/>
                    <a:pt x="3958" y="1193"/>
                  </a:cubicBezTo>
                  <a:close/>
                </a:path>
              </a:pathLst>
            </a:custGeom>
            <a:solidFill>
              <a:schemeClr val="bg1"/>
            </a:solidFill>
            <a:ln w="0">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grpSp>
          <p:nvGrpSpPr>
            <p:cNvPr id="322" name="iṧḻídè"/>
            <p:cNvGrpSpPr/>
            <p:nvPr/>
          </p:nvGrpSpPr>
          <p:grpSpPr>
            <a:xfrm>
              <a:off x="9758880" y="2018520"/>
              <a:ext cx="1511640" cy="1511640"/>
              <a:chOff x="9758880" y="2018520"/>
              <a:chExt cx="1511640" cy="1511640"/>
            </a:xfrm>
          </p:grpSpPr>
          <p:sp>
            <p:nvSpPr>
              <p:cNvPr id="323" name="íšlîḓe"/>
              <p:cNvSpPr/>
              <p:nvPr/>
            </p:nvSpPr>
            <p:spPr>
              <a:xfrm>
                <a:off x="975888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4" name="iṡ1ídè"/>
              <p:cNvSpPr/>
              <p:nvPr/>
            </p:nvSpPr>
            <p:spPr>
              <a:xfrm>
                <a:off x="10218240" y="248868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
          <p:nvSpPr>
            <p:cNvPr id="325" name="ïŝļïďé"/>
            <p:cNvSpPr/>
            <p:nvPr/>
          </p:nvSpPr>
          <p:spPr>
            <a:xfrm>
              <a:off x="409140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6" name="图片 27"/>
            <p:cNvSpPr/>
            <p:nvPr/>
          </p:nvSpPr>
          <p:spPr>
            <a:xfrm>
              <a:off x="6873840" y="1910880"/>
              <a:ext cx="1726920" cy="1726920"/>
            </a:xfrm>
            <a:custGeom>
              <a:gdLst>
                <a:gd name="textAreaLeft" fmla="*/ 0 w 1726920"/>
                <a:gd name="textAreaRight" fmla="*/ 1727280 w 1726920"/>
                <a:gd name="textAreaTop" fmla="*/ 0 h 1726920"/>
                <a:gd name="textAreaBottom" fmla="*/ 1727280 h 1726920"/>
              </a:gdLst>
              <a:rect l="textAreaLeft" t="textAreaTop" r="textAreaRight" b="textAreaBottom"/>
              <a:pathLst>
                <a:path w="1727202" h="1727202">
                  <a:moveTo>
                    <a:pt x="863602" y="0"/>
                  </a:moveTo>
                  <a:lnTo>
                    <a:pt x="1727204" y="0"/>
                  </a:lnTo>
                  <a:lnTo>
                    <a:pt x="1727204" y="863602"/>
                  </a:lnTo>
                  <a:cubicBezTo>
                    <a:pt x="1727204" y="1340556"/>
                    <a:pt x="1340556" y="1727204"/>
                    <a:pt x="863602" y="1727204"/>
                  </a:cubicBezTo>
                  <a:cubicBezTo>
                    <a:pt x="386648" y="1727204"/>
                    <a:pt x="0" y="1340556"/>
                    <a:pt x="0" y="863602"/>
                  </a:cubicBezTo>
                  <a:cubicBezTo>
                    <a:pt x="0" y="386648"/>
                    <a:pt x="386648" y="0"/>
                    <a:pt x="863602" y="0"/>
                  </a:cubicBez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27" name="iṡ1ídè"/>
            <p:cNvSpPr/>
            <p:nvPr/>
          </p:nvSpPr>
          <p:spPr>
            <a:xfrm>
              <a:off x="4561560" y="246636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314"/>
                                        </p:tgtEl>
                                        <p:attrNameLst>
                                          <p:attrName>style.visibility</p:attrName>
                                        </p:attrNameLst>
                                      </p:cBhvr>
                                      <p:to>
                                        <p:strVal val="visible"/>
                                      </p:to>
                                    </p:set>
                                    <p:animEffect transition="in" filter="fade">
                                      <p:cBhvr additive="repl">
                                        <p:cTn id="7" dur="1000"/>
                                        <p:tgtEl>
                                          <p:spTgt spid="314"/>
                                        </p:tgtEl>
                                      </p:cBhvr>
                                    </p:animEffect>
                                    <p:anim calcmode="lin" valueType="num">
                                      <p:cBhvr additive="repl">
                                        <p:cTn id="8" dur="1000" fill="hold"/>
                                        <p:tgtEl>
                                          <p:spTgt spid="314"/>
                                        </p:tgtEl>
                                        <p:attrNameLst>
                                          <p:attrName>ppt_x</p:attrName>
                                        </p:attrNameLst>
                                      </p:cBhvr>
                                      <p:tavLst>
                                        <p:tav tm="0">
                                          <p:val>
                                            <p:strVal val="#ppt_x"/>
                                          </p:val>
                                        </p:tav>
                                        <p:tav tm="100000">
                                          <p:val>
                                            <p:strVal val="#ppt_x"/>
                                          </p:val>
                                        </p:tav>
                                      </p:tavLst>
                                    </p:anim>
                                    <p:anim calcmode="lin" valueType="num">
                                      <p:cBhvr additive="repl">
                                        <p:cTn id="9" dur="1000" fill="hold"/>
                                        <p:tgtEl>
                                          <p:spTgt spid="3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8"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29"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30"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3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33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3</a:t>
            </a:r>
            <a:r>
              <a:rPr lang="zh-CN" sz="3600" b="1" strike="noStrike" spc="299">
                <a:solidFill>
                  <a:schemeClr val="accent1"/>
                </a:solidFill>
                <a:latin typeface="Arial"/>
                <a:ea typeface="微软雅黑"/>
              </a:rPr>
              <a:t>章 心理健康的影响范围和意义</a:t>
            </a:r>
            <a:endParaRPr lang="en-US" sz="3600" b="0" strike="noStrike" spc="-1">
              <a:solidFill>
                <a:schemeClr val="dk1"/>
              </a:solidFill>
              <a:latin typeface="Arial"/>
            </a:endParaRPr>
          </a:p>
        </p:txBody>
      </p:sp>
      <p:sp>
        <p:nvSpPr>
          <p:cNvPr id="33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330"/>
                                        </p:tgtEl>
                                        <p:attrNameLst>
                                          <p:attrName>style.visibility</p:attrName>
                                        </p:attrNameLst>
                                      </p:cBhvr>
                                      <p:to>
                                        <p:strVal val="visible"/>
                                      </p:to>
                                    </p:set>
                                    <p:anim calcmode="lin" valueType="num">
                                      <p:cBhvr additive="repl">
                                        <p:cTn id="7" dur="500" fill="hold"/>
                                        <p:tgtEl>
                                          <p:spTgt spid="330"/>
                                        </p:tgtEl>
                                        <p:attrNameLst>
                                          <p:attrName>ppt_x</p:attrName>
                                        </p:attrNameLst>
                                      </p:cBhvr>
                                      <p:tavLst>
                                        <p:tav tm="0">
                                          <p:val>
                                            <p:strVal val="#ppt_x"/>
                                          </p:val>
                                        </p:tav>
                                        <p:tav tm="100000">
                                          <p:val>
                                            <p:strVal val="#ppt_x"/>
                                          </p:val>
                                        </p:tav>
                                      </p:tavLst>
                                    </p:anim>
                                    <p:anim calcmode="lin" valueType="num">
                                      <p:cBhvr additive="repl">
                                        <p:cTn id="8" dur="500" fill="hold"/>
                                        <p:tgtEl>
                                          <p:spTgt spid="330"/>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329"/>
                                        </p:tgtEl>
                                        <p:attrNameLst>
                                          <p:attrName>style.visibility</p:attrName>
                                        </p:attrNameLst>
                                      </p:cBhvr>
                                      <p:to>
                                        <p:strVal val="visible"/>
                                      </p:to>
                                    </p:set>
                                    <p:anim calcmode="lin" valueType="num">
                                      <p:cBhvr additive="repl">
                                        <p:cTn id="13" dur="500" fill="hold"/>
                                        <p:tgtEl>
                                          <p:spTgt spid="329"/>
                                        </p:tgtEl>
                                        <p:attrNameLst>
                                          <p:attrName>ppt_x</p:attrName>
                                        </p:attrNameLst>
                                      </p:cBhvr>
                                      <p:tavLst>
                                        <p:tav tm="0">
                                          <p:val>
                                            <p:strVal val="0-#ppt_w/2"/>
                                          </p:val>
                                        </p:tav>
                                        <p:tav tm="100000">
                                          <p:val>
                                            <p:strVal val="#ppt_x"/>
                                          </p:val>
                                        </p:tav>
                                      </p:tavLst>
                                    </p:anim>
                                    <p:anim calcmode="lin" valueType="num">
                                      <p:cBhvr additive="repl">
                                        <p:cTn id="14" dur="500" fill="hold"/>
                                        <p:tgtEl>
                                          <p:spTgt spid="329"/>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328"/>
                                        </p:tgtEl>
                                        <p:attrNameLst>
                                          <p:attrName>style.visibility</p:attrName>
                                        </p:attrNameLst>
                                      </p:cBhvr>
                                      <p:to>
                                        <p:strVal val="visible"/>
                                      </p:to>
                                    </p:set>
                                    <p:anim calcmode="lin" valueType="num">
                                      <p:cBhvr additive="repl">
                                        <p:cTn id="17" dur="500" fill="hold"/>
                                        <p:tgtEl>
                                          <p:spTgt spid="328"/>
                                        </p:tgtEl>
                                        <p:attrNameLst>
                                          <p:attrName>ppt_x</p:attrName>
                                        </p:attrNameLst>
                                      </p:cBhvr>
                                      <p:tavLst>
                                        <p:tav tm="0">
                                          <p:val>
                                            <p:strVal val="1+#ppt_w/2"/>
                                          </p:val>
                                        </p:tav>
                                        <p:tav tm="100000">
                                          <p:val>
                                            <p:strVal val="#ppt_x"/>
                                          </p:val>
                                        </p:tav>
                                      </p:tavLst>
                                    </p:anim>
                                    <p:anim calcmode="lin" valueType="num">
                                      <p:cBhvr additive="repl">
                                        <p:cTn id="18" dur="500" fill="hold"/>
                                        <p:tgtEl>
                                          <p:spTgt spid="32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34" name="组合 12"/>
          <p:cNvGrpSpPr/>
          <p:nvPr/>
        </p:nvGrpSpPr>
        <p:grpSpPr>
          <a:xfrm>
            <a:off x="-720" y="396720"/>
            <a:ext cx="12191760" cy="1449720"/>
            <a:chOff x="-720" y="396720"/>
            <a:chExt cx="12191760" cy="1449720"/>
          </a:xfrm>
        </p:grpSpPr>
        <p:sp>
          <p:nvSpPr>
            <p:cNvPr id="335"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36"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337"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338"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9"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家庭中的心理健康与自律</a:t>
            </a:r>
            <a:endParaRPr lang="en-US" sz="2200" b="0" strike="noStrike" spc="-1">
              <a:solidFill>
                <a:srgbClr val="000000"/>
              </a:solidFill>
              <a:latin typeface="Arial"/>
            </a:endParaRPr>
          </a:p>
        </p:txBody>
      </p:sp>
      <p:sp>
        <p:nvSpPr>
          <p:cNvPr id="340"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家庭是个人心理健康和自律性的重要影响因素。良好的家庭氛围能够促进家庭成员之间的心理健康互动，有利于形成积极的自律态度和行为。家庭中的温暖和支持可以为个人心理健康和自律性的发展提供坚实基础。</a:t>
            </a:r>
            <a:endParaRPr lang="en-US" sz="1400" b="0" strike="noStrike" spc="-1">
              <a:solidFill>
                <a:srgbClr val="000000"/>
              </a:solidFill>
              <a:latin typeface="Arial"/>
            </a:endParaRPr>
          </a:p>
        </p:txBody>
      </p:sp>
      <p:sp>
        <p:nvSpPr>
          <p:cNvPr id="341"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34"/>
                                        </p:tgtEl>
                                        <p:attrNameLst>
                                          <p:attrName>style.visibility</p:attrName>
                                        </p:attrNameLst>
                                      </p:cBhvr>
                                      <p:to>
                                        <p:strVal val="visible"/>
                                      </p:to>
                                    </p:set>
                                    <p:animEffect transition="in" filter="fade">
                                      <p:cBhvr additive="repl">
                                        <p:cTn id="7" dur="500"/>
                                        <p:tgtEl>
                                          <p:spTgt spid="3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3"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保持心理健康</a:t>
            </a:r>
            <a:endParaRPr lang="en-US" sz="1800" b="0" strike="noStrike" spc="-1">
              <a:solidFill>
                <a:srgbClr val="000000"/>
              </a:solidFill>
              <a:latin typeface="Arial"/>
            </a:endParaRPr>
          </a:p>
        </p:txBody>
      </p:sp>
      <p:sp>
        <p:nvSpPr>
          <p:cNvPr id="344"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制定合理工作计划</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保持工作生活平衡</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寻求支持与帮助</a:t>
            </a:r>
            <a:endParaRPr lang="en-US" sz="1200" b="0" strike="noStrike" spc="-1">
              <a:solidFill>
                <a:srgbClr val="000000"/>
              </a:solidFill>
              <a:latin typeface="Arial"/>
            </a:endParaRPr>
          </a:p>
        </p:txBody>
      </p:sp>
      <p:sp>
        <p:nvSpPr>
          <p:cNvPr id="34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6"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良好心态</a:t>
            </a:r>
            <a:endParaRPr lang="en-US" sz="1800" b="0" strike="noStrike" spc="-1">
              <a:solidFill>
                <a:srgbClr val="000000"/>
              </a:solidFill>
              <a:latin typeface="Arial"/>
            </a:endParaRPr>
          </a:p>
        </p:txBody>
      </p:sp>
      <p:sp>
        <p:nvSpPr>
          <p:cNvPr id="347"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培养积极乐观的心态</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应对工作挑战</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保持自我调节和控制能力</a:t>
            </a:r>
            <a:endParaRPr lang="en-US" sz="1200" b="0" strike="noStrike" spc="-1">
              <a:solidFill>
                <a:srgbClr val="000000"/>
              </a:solidFill>
              <a:latin typeface="Arial"/>
            </a:endParaRPr>
          </a:p>
        </p:txBody>
      </p:sp>
      <p:sp>
        <p:nvSpPr>
          <p:cNvPr id="34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9"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350"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35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工作中的心理健康与自律</a:t>
            </a:r>
            <a:endParaRPr lang="en-US" sz="3600" b="0" strike="noStrike" spc="-1">
              <a:solidFill>
                <a:schemeClr val="dk1"/>
              </a:solidFill>
              <a:latin typeface="Arial"/>
            </a:endParaRPr>
          </a:p>
        </p:txBody>
      </p:sp>
      <p:sp>
        <p:nvSpPr>
          <p:cNvPr id="35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3"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工作压力影响</a:t>
            </a:r>
            <a:endParaRPr lang="en-US" sz="1800" b="0" strike="noStrike" spc="-1">
              <a:solidFill>
                <a:srgbClr val="000000"/>
              </a:solidFill>
              <a:latin typeface="Arial"/>
            </a:endParaRPr>
          </a:p>
        </p:txBody>
      </p:sp>
      <p:sp>
        <p:nvSpPr>
          <p:cNvPr id="354"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工作中的高压力容易影响心理健康，进而影响个人的自律性。</a:t>
            </a:r>
            <a:endParaRPr lang="en-US" sz="1200" b="0" strike="noStrike" spc="-1">
              <a:solidFill>
                <a:srgbClr val="000000"/>
              </a:solidFill>
              <a:latin typeface="Arial"/>
            </a:endParaRPr>
          </a:p>
        </p:txBody>
      </p:sp>
      <p:grpSp>
        <p:nvGrpSpPr>
          <p:cNvPr id="355" name="组合 4"/>
          <p:cNvGrpSpPr/>
          <p:nvPr/>
        </p:nvGrpSpPr>
        <p:grpSpPr>
          <a:xfrm>
            <a:off x="3839400" y="2049840"/>
            <a:ext cx="3803400" cy="3803400"/>
            <a:chOff x="3839400" y="2049840"/>
            <a:chExt cx="3803400" cy="3803400"/>
          </a:xfrm>
        </p:grpSpPr>
        <p:sp>
          <p:nvSpPr>
            <p:cNvPr id="356"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57"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58"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59"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60"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361"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362"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363"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364"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365"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355"/>
                                        </p:tgtEl>
                                        <p:attrNameLst>
                                          <p:attrName>style.visibility</p:attrName>
                                        </p:attrNameLst>
                                      </p:cBhvr>
                                      <p:to>
                                        <p:strVal val="visible"/>
                                      </p:to>
                                    </p:set>
                                    <p:animEffect transition="in" filter="wheel(1)">
                                      <p:cBhvr additive="repl">
                                        <p:cTn id="7" dur="2000"/>
                                        <p:tgtEl>
                                          <p:spTgt spid="3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6"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社交圈中的心理健康与自律</a:t>
            </a:r>
            <a:endParaRPr lang="en-US" sz="3600" b="0" strike="noStrike" spc="-1">
              <a:solidFill>
                <a:schemeClr val="dk1"/>
              </a:solidFill>
              <a:latin typeface="Arial"/>
            </a:endParaRPr>
          </a:p>
        </p:txBody>
      </p:sp>
      <p:sp>
        <p:nvSpPr>
          <p:cNvPr id="367"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社交支持与心理健康</a:t>
            </a:r>
            <a:endParaRPr lang="en-US" sz="1400" b="0" strike="noStrike" spc="-1">
              <a:solidFill>
                <a:srgbClr val="000000"/>
              </a:solidFill>
              <a:latin typeface="Arial"/>
            </a:endParaRPr>
          </a:p>
        </p:txBody>
      </p:sp>
      <p:sp>
        <p:nvSpPr>
          <p:cNvPr id="368"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社交圈关系影响</a:t>
            </a:r>
            <a:endParaRPr lang="en-US" sz="2000" b="0" strike="noStrike" spc="-1">
              <a:solidFill>
                <a:srgbClr val="000000"/>
              </a:solidFill>
              <a:latin typeface="Arial"/>
            </a:endParaRPr>
          </a:p>
        </p:txBody>
      </p:sp>
      <p:sp>
        <p:nvSpPr>
          <p:cNvPr id="36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37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37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37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37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37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培养社交技巧</a:t>
            </a:r>
            <a:endParaRPr lang="en-US" sz="1400" b="0" strike="noStrike" spc="-1">
              <a:solidFill>
                <a:srgbClr val="000000"/>
              </a:solidFill>
              <a:latin typeface="Arial"/>
            </a:endParaRPr>
          </a:p>
        </p:txBody>
      </p:sp>
      <p:sp>
        <p:nvSpPr>
          <p:cNvPr id="37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促进心理健康</a:t>
            </a:r>
            <a:endParaRPr lang="en-US" sz="2000" b="0" strike="noStrike" spc="-1">
              <a:solidFill>
                <a:srgbClr val="000000"/>
              </a:solidFill>
              <a:latin typeface="Arial"/>
            </a:endParaRPr>
          </a:p>
        </p:txBody>
      </p:sp>
      <p:grpSp>
        <p:nvGrpSpPr>
          <p:cNvPr id="376" name="组合 1"/>
          <p:cNvGrpSpPr/>
          <p:nvPr/>
        </p:nvGrpSpPr>
        <p:grpSpPr>
          <a:xfrm>
            <a:off x="7400520" y="1547280"/>
            <a:ext cx="4089960" cy="3641760"/>
            <a:chOff x="7400520" y="1547280"/>
            <a:chExt cx="4089960" cy="3641760"/>
          </a:xfrm>
        </p:grpSpPr>
        <p:sp>
          <p:nvSpPr>
            <p:cNvPr id="377"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78"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379"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380"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381" name="íś1ïḍè"/>
            <p:cNvGrpSpPr/>
            <p:nvPr/>
          </p:nvGrpSpPr>
          <p:grpSpPr>
            <a:xfrm>
              <a:off x="8902800" y="3224880"/>
              <a:ext cx="1090080" cy="699120"/>
              <a:chOff x="8902800" y="3224880"/>
              <a:chExt cx="1090080" cy="699120"/>
            </a:xfrm>
          </p:grpSpPr>
          <p:sp>
            <p:nvSpPr>
              <p:cNvPr id="382"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383"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376"/>
                                        </p:tgtEl>
                                        <p:attrNameLst>
                                          <p:attrName>style.visibility</p:attrName>
                                        </p:attrNameLst>
                                      </p:cBhvr>
                                      <p:to>
                                        <p:strVal val="visible"/>
                                      </p:to>
                                    </p:set>
                                    <p:animEffect transition="in" filter="wipe(down)">
                                      <p:cBhvr additive="repl">
                                        <p:cTn id="7" dur="500"/>
                                        <p:tgtEl>
                                          <p:spTgt spid="3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84" name="组合 5"/>
          <p:cNvGrpSpPr/>
          <p:nvPr/>
        </p:nvGrpSpPr>
        <p:grpSpPr>
          <a:xfrm>
            <a:off x="4655880" y="1123920"/>
            <a:ext cx="6864480" cy="4960080"/>
            <a:chOff x="4655880" y="1123920"/>
            <a:chExt cx="6864480" cy="4960080"/>
          </a:xfrm>
        </p:grpSpPr>
        <p:cxnSp>
          <p:nvCxnSpPr>
            <p:cNvPr id="385"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386" name="iSlide"/>
            <p:cNvGrpSpPr/>
            <p:nvPr/>
          </p:nvGrpSpPr>
          <p:grpSpPr>
            <a:xfrm>
              <a:off x="4835880" y="1432800"/>
              <a:ext cx="6684480" cy="604080"/>
              <a:chOff x="4835880" y="1432800"/>
              <a:chExt cx="6684480" cy="604080"/>
            </a:xfrm>
          </p:grpSpPr>
          <p:cxnSp>
            <p:nvCxnSpPr>
              <p:cNvPr id="387"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388" name="íS1ïdè"/>
              <p:cNvGrpSpPr/>
              <p:nvPr/>
            </p:nvGrpSpPr>
            <p:grpSpPr>
              <a:xfrm>
                <a:off x="4835880" y="1432800"/>
                <a:ext cx="2304360" cy="604080"/>
                <a:chOff x="4835880" y="1432800"/>
                <a:chExt cx="2304360" cy="604080"/>
              </a:xfrm>
            </p:grpSpPr>
            <p:sp>
              <p:nvSpPr>
                <p:cNvPr id="389"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90"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91" name="îṡḻïḓè"/>
            <p:cNvGrpSpPr/>
            <p:nvPr/>
          </p:nvGrpSpPr>
          <p:grpSpPr>
            <a:xfrm>
              <a:off x="4835880" y="2562120"/>
              <a:ext cx="6684480" cy="604080"/>
              <a:chOff x="4835880" y="2562120"/>
              <a:chExt cx="6684480" cy="604080"/>
            </a:xfrm>
          </p:grpSpPr>
          <p:cxnSp>
            <p:nvCxnSpPr>
              <p:cNvPr id="392"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393" name="î$ḻïḓê"/>
              <p:cNvGrpSpPr/>
              <p:nvPr/>
            </p:nvGrpSpPr>
            <p:grpSpPr>
              <a:xfrm>
                <a:off x="4835880" y="2562120"/>
                <a:ext cx="2304360" cy="604080"/>
                <a:chOff x="4835880" y="2562120"/>
                <a:chExt cx="2304360" cy="604080"/>
              </a:xfrm>
            </p:grpSpPr>
            <p:sp>
              <p:nvSpPr>
                <p:cNvPr id="394"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95"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96" name="ïṥḻíḑé"/>
            <p:cNvGrpSpPr/>
            <p:nvPr/>
          </p:nvGrpSpPr>
          <p:grpSpPr>
            <a:xfrm>
              <a:off x="4835880" y="3691440"/>
              <a:ext cx="6684480" cy="604080"/>
              <a:chOff x="4835880" y="3691440"/>
              <a:chExt cx="6684480" cy="604080"/>
            </a:xfrm>
          </p:grpSpPr>
          <p:cxnSp>
            <p:nvCxnSpPr>
              <p:cNvPr id="397"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398" name="ïṡlíḋê"/>
              <p:cNvGrpSpPr/>
              <p:nvPr/>
            </p:nvGrpSpPr>
            <p:grpSpPr>
              <a:xfrm>
                <a:off x="4835880" y="3691440"/>
                <a:ext cx="2304360" cy="604080"/>
                <a:chOff x="4835880" y="3691440"/>
                <a:chExt cx="2304360" cy="604080"/>
              </a:xfrm>
            </p:grpSpPr>
            <p:sp>
              <p:nvSpPr>
                <p:cNvPr id="399"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00"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401" name="ïṩḻiḑè"/>
            <p:cNvGrpSpPr/>
            <p:nvPr/>
          </p:nvGrpSpPr>
          <p:grpSpPr>
            <a:xfrm>
              <a:off x="4835880" y="4820760"/>
              <a:ext cx="6684480" cy="604080"/>
              <a:chOff x="4835880" y="4820760"/>
              <a:chExt cx="6684480" cy="604080"/>
            </a:xfrm>
          </p:grpSpPr>
          <p:cxnSp>
            <p:nvCxnSpPr>
              <p:cNvPr id="402"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403" name="íŝľíḋê"/>
              <p:cNvGrpSpPr/>
              <p:nvPr/>
            </p:nvGrpSpPr>
            <p:grpSpPr>
              <a:xfrm>
                <a:off x="4835880" y="4820760"/>
                <a:ext cx="2304360" cy="604080"/>
                <a:chOff x="4835880" y="4820760"/>
                <a:chExt cx="2304360" cy="604080"/>
              </a:xfrm>
            </p:grpSpPr>
            <p:sp>
              <p:nvSpPr>
                <p:cNvPr id="404"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05"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406"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心理健康与自律的未来展望</a:t>
            </a:r>
            <a:endParaRPr lang="en-US" sz="3600" b="0" strike="noStrike" spc="-1">
              <a:solidFill>
                <a:schemeClr val="dk1"/>
              </a:solidFill>
              <a:latin typeface="Arial"/>
            </a:endParaRPr>
          </a:p>
        </p:txBody>
      </p:sp>
      <p:sp>
        <p:nvSpPr>
          <p:cNvPr id="407"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新兴领域的拓展</a:t>
            </a:r>
            <a:endParaRPr lang="en-US" sz="1400" b="0" strike="noStrike" spc="-1">
              <a:solidFill>
                <a:srgbClr val="000000"/>
              </a:solidFill>
              <a:latin typeface="Arial"/>
            </a:endParaRPr>
          </a:p>
        </p:txBody>
      </p:sp>
      <p:sp>
        <p:nvSpPr>
          <p:cNvPr id="408"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研究趋势</a:t>
            </a:r>
            <a:endParaRPr lang="en-US" sz="1400" b="0" strike="noStrike" spc="-1">
              <a:solidFill>
                <a:srgbClr val="000000"/>
              </a:solidFill>
              <a:latin typeface="Arial"/>
            </a:endParaRPr>
          </a:p>
        </p:txBody>
      </p:sp>
      <p:sp>
        <p:nvSpPr>
          <p:cNvPr id="409"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技术与心理学的融合</a:t>
            </a:r>
            <a:endParaRPr lang="en-US" sz="1400" b="0" strike="noStrike" spc="-1">
              <a:solidFill>
                <a:srgbClr val="000000"/>
              </a:solidFill>
              <a:latin typeface="Arial"/>
            </a:endParaRPr>
          </a:p>
        </p:txBody>
      </p:sp>
      <p:sp>
        <p:nvSpPr>
          <p:cNvPr id="410"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发展方向</a:t>
            </a:r>
            <a:endParaRPr lang="en-US" sz="1400" b="0" strike="noStrike" spc="-1">
              <a:solidFill>
                <a:srgbClr val="000000"/>
              </a:solidFill>
              <a:latin typeface="Arial"/>
            </a:endParaRPr>
          </a:p>
        </p:txBody>
      </p:sp>
      <p:sp>
        <p:nvSpPr>
          <p:cNvPr id="411"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412"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
        <p:nvSpPr>
          <p:cNvPr id="413"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414"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84"/>
                                        </p:tgtEl>
                                        <p:attrNameLst>
                                          <p:attrName>style.visibility</p:attrName>
                                        </p:attrNameLst>
                                      </p:cBhvr>
                                      <p:to>
                                        <p:strVal val="visible"/>
                                      </p:to>
                                    </p:set>
                                    <p:anim calcmode="lin" valueType="num">
                                      <p:cBhvr additive="repl">
                                        <p:cTn id="7" dur="500" fill="hold"/>
                                        <p:tgtEl>
                                          <p:spTgt spid="384"/>
                                        </p:tgtEl>
                                        <p:attrNameLst>
                                          <p:attrName>ppt_x</p:attrName>
                                        </p:attrNameLst>
                                      </p:cBhvr>
                                      <p:tavLst>
                                        <p:tav tm="0">
                                          <p:val>
                                            <p:strVal val="#ppt_x"/>
                                          </p:val>
                                        </p:tav>
                                        <p:tav tm="100000">
                                          <p:val>
                                            <p:strVal val="#ppt_x"/>
                                          </p:val>
                                        </p:tav>
                                      </p:tavLst>
                                    </p:anim>
                                    <p:anim calcmode="lin" valueType="num">
                                      <p:cBhvr additive="repl">
                                        <p:cTn id="8" dur="500" fill="hold"/>
                                        <p:tgtEl>
                                          <p:spTgt spid="38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https://d.book118.com/418006136011006050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167</Paragraphs>
  <Slides>20</Slides>
  <Notes>5</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微软雅黑</vt:lpstr>
      <vt:lpstr>Times New Roman</vt:lpstr>
      <vt:lpstr>Wingdings</vt:lpstr>
      <vt:lpstr>Symbol</vt:lpstr>
      <vt:lpstr>DejaVu Sans</vt:lpstr>
      <vt:lpstr>Impact</vt:lpstr>
      <vt:lpstr>Office Theme</vt:lpstr>
      <vt:lpstr>心理健康对个人自律的促进</vt:lpstr>
      <vt:lpstr>目录</vt:lpstr>
      <vt:lpstr>第1章 心理健康的定义和重要性</vt:lpstr>
      <vt:lpstr>什么是心理健康</vt:lpstr>
      <vt:lpstr>心理健康对个人的重要性</vt:lpstr>
      <vt:lpstr>心理健康与自律的关系</vt:lpstr>
      <vt:lpstr> </vt:lpstr>
      <vt:lpstr>第2章 心理健康如何促进个人自律</vt:lpstr>
      <vt:lpstr>积极的心态与自律</vt:lpstr>
      <vt:lpstr>心理健康的保持和提升</vt:lpstr>
      <vt:lpstr> </vt:lpstr>
      <vt:lpstr>心理健康与自律的经验分享</vt:lpstr>
      <vt:lpstr>心理健康的重要性</vt:lpstr>
      <vt:lpstr>心理健康与自律的关系</vt:lpstr>
      <vt:lpstr>第3章 心理健康的影响范围和意义</vt:lpstr>
      <vt:lpstr> </vt:lpstr>
      <vt:lpstr>工作中的心理健康与自律</vt:lpstr>
      <vt:lpstr>社交圈中的心理健康与自律</vt:lpstr>
      <vt:lpstr>心理健康与自律的未来展望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2024-09-29T14:48:55.017</cp:lastPrinted>
  <dcterms:created xsi:type="dcterms:W3CDTF">2024-09-29T06:48:55Z</dcterms:created>
  <dcterms:modified xsi:type="dcterms:W3CDTF">2024-09-29T06:48:57Z</dcterms:modified>
</cp:coreProperties>
</file>