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BGRCFG+LCRVKJ+ArialMT"/>
      <p:regular r:id="rId15"/>
    </p:embeddedFont>
    <p:embeddedFont>
      <p:font typeface="VHKAVL+MS-UIGothic"/>
      <p:regular r:id="rId16"/>
    </p:embeddedFont>
    <p:embeddedFont>
      <p:font typeface="HBDJLO+AIDTLN+MicrosoftYaHei-Bold"/>
      <p:regular r:id="rId17"/>
    </p:embeddedFont>
    <p:embeddedFont>
      <p:font typeface="WWDCSA+CGCAVI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4DA804-90B0-4047-A717-572A443574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28D1B4-B255-43F7-9D74-B61ECF265C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F40313-3147-46DD-A2A7-4C36B0F97B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490F42-E622-4615-9342-C66E30488B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2319EC1-432A-45D7-A9A2-3A6CEFBFA5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DD953B4-82B5-4157-AC7E-798143E3A8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0860E3C-7B47-4155-A0CB-3870D71345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7A26E6-AA3E-4E3D-8031-BDACCCF8FF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EA0129-5760-4DEE-8E41-7CF6740311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870E26-FE6B-4224-8195-2391C44A8B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DA1AED-163C-439A-B8DA-F1179F6FC9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8007062141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928870" y="2217610"/>
            <a:ext cx="2795139" cy="78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BGRCFG+LCRVKJ+ArialMT"/>
                <a:cs typeface="BGRCFG+LCRVKJ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亚马逊</a:t>
            </a:r>
            <a:r>
              <a:rPr sz="2400">
                <a:solidFill>
                  <a:srgbClr val="FF960E"/>
                </a:solidFill>
                <a:latin typeface="VHKAVL+MS-UIGothic"/>
                <a:cs typeface="VHKAVL+MS-UIGothic"/>
              </a:rPr>
              <a:t>物流概述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28870" y="2766250"/>
            <a:ext cx="4790381" cy="2429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BGRCFG+LCRVKJ+ArialMT"/>
                <a:cs typeface="BGRCFG+LCRVKJ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亚马逊</a:t>
            </a:r>
            <a:r>
              <a:rPr sz="2400">
                <a:solidFill>
                  <a:srgbClr val="FF960E"/>
                </a:solidFill>
                <a:latin typeface="VHKAVL+MS-UIGothic"/>
                <a:cs typeface="VHKAVL+MS-UIGothic"/>
              </a:rPr>
              <a:t>物流配送网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络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BGRCFG+LCRVKJ+ArialMT"/>
                <a:cs typeface="BGRCFG+LCRVKJ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亚马逊</a:t>
            </a:r>
            <a:r>
              <a:rPr sz="2400">
                <a:solidFill>
                  <a:srgbClr val="FF960E"/>
                </a:solidFill>
                <a:latin typeface="VHKAVL+MS-UIGothic"/>
                <a:cs typeface="VHKAVL+MS-UIGothic"/>
              </a:rPr>
              <a:t>物流配送成本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BGRCFG+LCRVKJ+ArialMT"/>
                <a:cs typeface="BGRCFG+LCRVKJ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亚马逊</a:t>
            </a:r>
            <a:r>
              <a:rPr sz="2400">
                <a:solidFill>
                  <a:srgbClr val="FF960E"/>
                </a:solidFill>
                <a:latin typeface="VHKAVL+MS-UIGothic"/>
                <a:cs typeface="VHKAVL+MS-UIGothic"/>
              </a:rPr>
              <a:t>物流配送的挑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战</a:t>
            </a:r>
            <a:r>
              <a:rPr sz="2400">
                <a:solidFill>
                  <a:srgbClr val="FF960E"/>
                </a:solidFill>
                <a:latin typeface="VHKAVL+MS-UIGothic"/>
                <a:cs typeface="VHKAVL+MS-UIGothic"/>
              </a:rPr>
              <a:t>与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对</a:t>
            </a:r>
            <a:r>
              <a:rPr sz="2400">
                <a:solidFill>
                  <a:srgbClr val="FF960E"/>
                </a:solidFill>
                <a:latin typeface="VHKAVL+MS-UIGothic"/>
                <a:cs typeface="VHKAVL+MS-UIGothic"/>
              </a:rPr>
              <a:t>策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BGRCFG+LCRVKJ+ArialMT"/>
                <a:cs typeface="BGRCFG+LCRVKJ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VHKAVL+MS-UIGothic"/>
                <a:cs typeface="VHKAVL+MS-UIGothic"/>
              </a:rPr>
              <a:t>案例分析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89660" y="3988026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VHKAVL+MS-UIGothic"/>
                <a:cs typeface="VHKAVL+MS-UIGothic"/>
              </a:rPr>
              <a:t>目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89660" y="5445351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843009" y="6093221"/>
            <a:ext cx="4297997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 spc="10">
                <a:solidFill>
                  <a:srgbClr val="FFC483"/>
                </a:solidFill>
                <a:latin typeface="HBDJLO+AIDTLN+MicrosoftYaHei-Bold"/>
                <a:cs typeface="HBDJLO+AIDTLN+MicrosoftYaHei-Bold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2609" y="2484517"/>
            <a:ext cx="1997013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960E"/>
                </a:solidFill>
                <a:latin typeface="HBDJLO+AIDTLN+MicrosoftYaHei-Bold"/>
                <a:cs typeface="HBDJLO+AIDTLN+MicrosoftYaHei-Bold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亚马逊</a:t>
            </a:r>
            <a:r>
              <a:rPr sz="3000">
                <a:solidFill>
                  <a:srgbClr val="FF960E"/>
                </a:solidFill>
                <a:latin typeface="VHKAVL+MS-UIGothic"/>
                <a:cs typeface="VHKAVL+MS-UIGothic"/>
              </a:rPr>
              <a:t>物流的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FF960E"/>
                </a:solidFill>
                <a:latin typeface="VHKAVL+MS-UIGothic"/>
                <a:cs typeface="VHKAVL+MS-UIGothic"/>
              </a:rPr>
              <a:t>展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历</a:t>
            </a:r>
            <a:r>
              <a:rPr sz="3000">
                <a:solidFill>
                  <a:srgbClr val="FF960E"/>
                </a:solidFill>
                <a:latin typeface="VHKAVL+MS-UIGothic"/>
                <a:cs typeface="VHKAVL+MS-UIGothic"/>
              </a:rPr>
              <a:t>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HBDJLO+AIDTLN+MicrosoftYaHei-Bold"/>
                <a:cs typeface="HBDJLO+AIDTLN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HBDJLO+AIDTLN+MicrosoftYaHei-Bold"/>
                <a:cs typeface="HBDJLO+AIDTLN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HBDJLO+AIDTLN+MicrosoftYaHei-Bold"/>
                <a:cs typeface="HBDJLO+AIDTLN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960E"/>
                </a:solidFill>
                <a:latin typeface="VHKAVL+MS-UIGothic"/>
                <a:cs typeface="VHKAVL+MS-UIGothic"/>
              </a:rPr>
              <a:t>起始</a:t>
            </a:r>
            <a:r>
              <a:rPr sz="2000" spc="25">
                <a:solidFill>
                  <a:srgbClr val="FF960E"/>
                </a:solidFill>
                <a:latin typeface="SimSun"/>
                <a:cs typeface="SimSun"/>
              </a:rPr>
              <a:t>阶</a:t>
            </a:r>
            <a:r>
              <a:rPr sz="2000">
                <a:solidFill>
                  <a:srgbClr val="FF960E"/>
                </a:solidFill>
                <a:latin typeface="VHKAVL+MS-UIGothic"/>
                <a:cs typeface="VHKAVL+MS-UIGothic"/>
              </a:rPr>
              <a:t>段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960E"/>
                </a:solidFill>
                <a:latin typeface="VHKAVL+MS-UIGothic"/>
                <a:cs typeface="VHKAVL+MS-UIGothic"/>
              </a:rPr>
              <a:t>自建物流</a:t>
            </a:r>
            <a:r>
              <a:rPr sz="2000" spc="25">
                <a:solidFill>
                  <a:srgbClr val="FF960E"/>
                </a:solidFill>
                <a:latin typeface="SimSun"/>
                <a:cs typeface="SimSun"/>
              </a:rPr>
              <a:t>阶</a:t>
            </a:r>
            <a:r>
              <a:rPr sz="2000">
                <a:solidFill>
                  <a:srgbClr val="FF960E"/>
                </a:solidFill>
                <a:latin typeface="VHKAVL+MS-UIGothic"/>
                <a:cs typeface="VHKAVL+MS-UIGothic"/>
              </a:rPr>
              <a:t>段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960E"/>
                </a:solidFill>
                <a:latin typeface="VHKAVL+MS-UIGothic"/>
                <a:cs typeface="VHKAVL+MS-UIGothic"/>
              </a:rPr>
              <a:t>智能化</a:t>
            </a:r>
            <a:r>
              <a:rPr sz="2000" spc="23">
                <a:solidFill>
                  <a:srgbClr val="FF960E"/>
                </a:solidFill>
                <a:latin typeface="SimSun"/>
                <a:cs typeface="SimSun"/>
              </a:rPr>
              <a:t>阶</a:t>
            </a:r>
            <a:r>
              <a:rPr sz="2000">
                <a:solidFill>
                  <a:srgbClr val="FF960E"/>
                </a:solidFill>
                <a:latin typeface="VHKAVL+MS-UIGothic"/>
                <a:cs typeface="VHKAVL+MS-UIGothic"/>
              </a:rPr>
              <a:t>段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亚马逊</a:t>
            </a:r>
            <a:r>
              <a:rPr sz="3000">
                <a:solidFill>
                  <a:srgbClr val="FF960E"/>
                </a:solidFill>
                <a:latin typeface="VHKAVL+MS-UIGothic"/>
                <a:cs typeface="VHKAVL+MS-UIGothic"/>
              </a:rPr>
              <a:t>物流的服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务</a:t>
            </a:r>
            <a:r>
              <a:rPr sz="3000">
                <a:solidFill>
                  <a:srgbClr val="FF960E"/>
                </a:solidFill>
                <a:latin typeface="VHKAVL+MS-UIGothic"/>
                <a:cs typeface="VHKAVL+MS-UIGothic"/>
              </a:rPr>
              <a:t>内容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25244" y="372036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仓储</a:t>
            </a:r>
            <a:r>
              <a:rPr sz="2000" spc="25">
                <a:solidFill>
                  <a:srgbClr val="FFFFFF"/>
                </a:solidFill>
                <a:latin typeface="VHKAVL+MS-UIGothic"/>
                <a:cs typeface="VHKAVL+MS-UIGothic"/>
              </a:rPr>
              <a:t>服</a:t>
            </a:r>
            <a:r>
              <a:rPr sz="2000">
                <a:solidFill>
                  <a:srgbClr val="FFFFFF"/>
                </a:solidFill>
                <a:latin typeface="SimSun"/>
                <a:cs typeface="SimSun"/>
              </a:rPr>
              <a:t>务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48150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VHKAVL+MS-UIGothic"/>
                <a:cs typeface="VHKAVL+MS-UIGothic"/>
              </a:rPr>
              <a:t>配送服</a:t>
            </a:r>
            <a:r>
              <a:rPr sz="2000">
                <a:solidFill>
                  <a:srgbClr val="FFFFFF"/>
                </a:solidFill>
                <a:latin typeface="SimSun"/>
                <a:cs typeface="SimSun"/>
              </a:rPr>
              <a:t>务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0529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VHKAVL+MS-UIGothic"/>
                <a:cs typeface="VHKAVL+MS-UIGothic"/>
              </a:rPr>
              <a:t>退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货处</a:t>
            </a:r>
            <a:r>
              <a:rPr sz="2000">
                <a:solidFill>
                  <a:srgbClr val="FFFFFF"/>
                </a:solidFill>
                <a:latin typeface="VHKAVL+MS-UIGothic"/>
                <a:cs typeface="VHKAVL+MS-UIGothic"/>
              </a:rPr>
              <a:t>理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756140" y="372036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VHKAVL+MS-UIGothic"/>
                <a:cs typeface="VHKAVL+MS-UIGothic"/>
              </a:rPr>
              <a:t>供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应链</a:t>
            </a:r>
            <a:r>
              <a:rPr sz="2000" spc="23">
                <a:solidFill>
                  <a:srgbClr val="FFFFFF"/>
                </a:solidFill>
                <a:latin typeface="VHKAVL+MS-UIGothic"/>
                <a:cs typeface="VHKAVL+MS-UIGothic"/>
              </a:rPr>
              <a:t>管理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86460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HKAVL+MS-UIGothic"/>
                <a:cs typeface="VHKAVL+MS-UIGothic"/>
              </a:rPr>
              <a:t>提供全方位的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仓储</a:t>
            </a:r>
            <a:r>
              <a:rPr sz="1500">
                <a:solidFill>
                  <a:srgbClr val="FFFDFD"/>
                </a:solidFill>
                <a:latin typeface="VHKAVL+MS-UIGothic"/>
                <a:cs typeface="VHKAVL+MS-UIGothic"/>
              </a:rPr>
              <a:t>解决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HKAVL+MS-UIGothic"/>
                <a:cs typeface="VHKAVL+MS-UIGothic"/>
              </a:rPr>
              <a:t>方案，包括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货</a:t>
            </a:r>
            <a:r>
              <a:rPr sz="1500">
                <a:solidFill>
                  <a:srgbClr val="FFFDFD"/>
                </a:solidFill>
                <a:latin typeface="VHKAVL+MS-UIGothic"/>
                <a:cs typeface="VHKAVL+MS-UIGothic"/>
              </a:rPr>
              <a:t>物入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库</a:t>
            </a:r>
            <a:r>
              <a:rPr sz="1500">
                <a:solidFill>
                  <a:srgbClr val="FFFDFD"/>
                </a:solidFill>
                <a:latin typeface="VHKAVL+MS-UIGothic"/>
                <a:cs typeface="VHKAVL+MS-UIGothic"/>
              </a:rPr>
              <a:t>、</a:t>
            </a:r>
          </a:p>
          <a:p>
            <a:pPr marL="2857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HKAVL+MS-UIGothic"/>
                <a:cs typeface="VHKAVL+MS-UIGothic"/>
              </a:rPr>
              <a:t>存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储</a:t>
            </a:r>
            <a:r>
              <a:rPr sz="1500">
                <a:solidFill>
                  <a:srgbClr val="FFFDFD"/>
                </a:solidFill>
                <a:latin typeface="VHKAVL+MS-UIGothic"/>
                <a:cs typeface="VHKAVL+MS-UIGothic"/>
              </a:rPr>
              <a:t>、打包等。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758565" y="4839708"/>
            <a:ext cx="2126753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HKAVL+MS-UIGothic"/>
                <a:cs typeface="VHKAVL+MS-UIGothic"/>
              </a:rPr>
              <a:t>覆盖全球的配送网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络</a:t>
            </a:r>
            <a:r>
              <a:rPr sz="1500">
                <a:solidFill>
                  <a:srgbClr val="FFFDFD"/>
                </a:solidFill>
                <a:latin typeface="VHKAVL+MS-UIGothic"/>
                <a:cs typeface="VHKAVL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HKAVL+MS-UIGothic"/>
                <a:cs typeface="VHKAVL+MS-UIGothic"/>
              </a:rPr>
              <a:t>提供快速、可靠的配送</a:t>
            </a:r>
          </a:p>
          <a:p>
            <a:pPr marL="6667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HKAVL+MS-UIGothic"/>
                <a:cs typeface="VHKAVL+MS-UIGothic"/>
              </a:rPr>
              <a:t>服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FFFDFD"/>
                </a:solidFill>
                <a:latin typeface="VHKAVL+MS-UIGothic"/>
                <a:cs typeface="VHKAVL+MS-UIGothic"/>
              </a:rPr>
              <a:t>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597015" y="4839708"/>
            <a:ext cx="2126753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HKAVL+MS-UIGothic"/>
                <a:cs typeface="VHKAVL+MS-UIGothic"/>
              </a:rPr>
              <a:t>提供便捷的退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货</a:t>
            </a:r>
            <a:r>
              <a:rPr sz="1500">
                <a:solidFill>
                  <a:srgbClr val="FFFDFD"/>
                </a:solidFill>
                <a:latin typeface="VHKAVL+MS-UIGothic"/>
                <a:cs typeface="VHKAVL+MS-UIGothic"/>
              </a:rPr>
              <a:t>服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FFFDFD"/>
                </a:solidFill>
                <a:latin typeface="VHKAVL+MS-UIGothic"/>
                <a:cs typeface="VHKAVL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HKAVL+MS-UIGothic"/>
                <a:cs typeface="VHKAVL+MS-UIGothic"/>
              </a:rPr>
              <a:t>包括退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货</a:t>
            </a:r>
            <a:r>
              <a:rPr sz="1500">
                <a:solidFill>
                  <a:srgbClr val="FFFDFD"/>
                </a:solidFill>
                <a:latin typeface="VHKAVL+MS-UIGothic"/>
                <a:cs typeface="VHKAVL+MS-UIGothic"/>
              </a:rPr>
              <a:t>接收、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FFFDFD"/>
                </a:solidFill>
                <a:latin typeface="VHKAVL+MS-UIGothic"/>
                <a:cs typeface="VHKAVL+MS-UIGothic"/>
              </a:rPr>
              <a:t>理和</a:t>
            </a:r>
          </a:p>
          <a:p>
            <a:pPr marL="6667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HKAVL+MS-UIGothic"/>
                <a:cs typeface="VHKAVL+MS-UIGothic"/>
              </a:rPr>
              <a:t>退款。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448165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HKAVL+MS-UIGothic"/>
                <a:cs typeface="VHKAVL+MS-UIGothic"/>
              </a:rPr>
              <a:t>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DFD"/>
                </a:solidFill>
                <a:latin typeface="VHKAVL+MS-UIGothic"/>
                <a:cs typeface="VHKAVL+MS-UIGothic"/>
              </a:rPr>
              <a:t>先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DFD"/>
                </a:solidFill>
                <a:latin typeface="VHKAVL+MS-UIGothic"/>
                <a:cs typeface="VHKAVL+MS-UIGothic"/>
              </a:rPr>
              <a:t>的供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应链</a:t>
            </a:r>
            <a:r>
              <a:rPr sz="1500">
                <a:solidFill>
                  <a:srgbClr val="FFFDFD"/>
                </a:solidFill>
                <a:latin typeface="VHKAVL+MS-UIGothic"/>
                <a:cs typeface="VHKAVL+MS-UIGothic"/>
              </a:rPr>
              <a:t>管理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HKAVL+MS-UIGothic"/>
                <a:cs typeface="VHKAVL+MS-UIGothic"/>
              </a:rPr>
              <a:t>技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FFFDFD"/>
                </a:solidFill>
                <a:latin typeface="VHKAVL+MS-UIGothic"/>
                <a:cs typeface="VHKAVL+MS-UIGothic"/>
              </a:rPr>
              <a:t>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优</a:t>
            </a:r>
            <a:r>
              <a:rPr sz="1500">
                <a:solidFill>
                  <a:srgbClr val="FFFDFD"/>
                </a:solidFill>
                <a:latin typeface="VHKAVL+MS-UIGothic"/>
                <a:cs typeface="VHKAVL+MS-UIGothic"/>
              </a:rPr>
              <a:t>化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库</a:t>
            </a:r>
            <a:r>
              <a:rPr sz="1500">
                <a:solidFill>
                  <a:srgbClr val="FFFDFD"/>
                </a:solidFill>
                <a:latin typeface="VHKAVL+MS-UIGothic"/>
                <a:cs typeface="VHKAVL+MS-UIGothic"/>
              </a:rPr>
              <a:t>存管理和</a:t>
            </a:r>
          </a:p>
          <a:p>
            <a:pPr marL="4762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订单</a:t>
            </a:r>
            <a:r>
              <a:rPr sz="1500">
                <a:solidFill>
                  <a:srgbClr val="FFFDFD"/>
                </a:solidFill>
                <a:latin typeface="VHKAVL+MS-UIGothic"/>
                <a:cs typeface="VHKAVL+MS-UIGothic"/>
              </a:rPr>
              <a:t>履行。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亚马逊</a:t>
            </a:r>
            <a:r>
              <a:rPr sz="3000">
                <a:solidFill>
                  <a:srgbClr val="FF960E"/>
                </a:solidFill>
                <a:latin typeface="VHKAVL+MS-UIGothic"/>
                <a:cs typeface="VHKAVL+MS-UIGothic"/>
              </a:rPr>
              <a:t>物流的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优势</a:t>
            </a:r>
            <a:r>
              <a:rPr sz="3000">
                <a:solidFill>
                  <a:srgbClr val="FF960E"/>
                </a:solidFill>
                <a:latin typeface="VHKAVL+MS-UIGothic"/>
                <a:cs typeface="VHKAVL+MS-UIGothic"/>
              </a:rPr>
              <a:t>与特点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WWDCSA+CGCAVI+MicrosoftYaHei"/>
                <a:cs typeface="WWDCSA+CGCAVI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WWDCSA+CGCAVI+MicrosoftYaHei"/>
                <a:cs typeface="WWDCSA+CGCAVI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WWDCSA+CGCAVI+MicrosoftYaHei"/>
                <a:cs typeface="WWDCSA+CGCAVI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WWDCSA+CGCAVI+MicrosoftYaHei"/>
                <a:cs typeface="WWDCSA+CGCAVI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76400" y="478853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VHKAVL+MS-UIGothic"/>
                <a:cs typeface="VHKAVL+MS-UIGothic"/>
              </a:rPr>
              <a:t>高效配送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283075" y="4788530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VHKAVL+MS-UIGothic"/>
                <a:cs typeface="VHKAVL+MS-UIGothic"/>
              </a:rPr>
              <a:t>智能化管理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02818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优质</a:t>
            </a:r>
            <a:r>
              <a:rPr sz="1550" spc="25">
                <a:solidFill>
                  <a:srgbClr val="FF960E"/>
                </a:solidFill>
                <a:latin typeface="VHKAVL+MS-UIGothic"/>
                <a:cs typeface="VHKAVL+MS-UIGothic"/>
              </a:rPr>
              <a:t>服</a:t>
            </a:r>
            <a:r>
              <a:rPr sz="1550">
                <a:solidFill>
                  <a:srgbClr val="FF960E"/>
                </a:solidFill>
                <a:latin typeface="SimSun"/>
                <a:cs typeface="SimSun"/>
              </a:rPr>
              <a:t>务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73455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VHKAVL+MS-UIGothic"/>
                <a:cs typeface="VHKAVL+MS-UIGothic"/>
              </a:rPr>
              <a:t>成本效益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2609" y="2484517"/>
            <a:ext cx="1997013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960E"/>
                </a:solidFill>
                <a:latin typeface="HBDJLO+AIDTLN+MicrosoftYaHei-Bold"/>
                <a:cs typeface="HBDJLO+AIDTLN+MicrosoftYaHei-Bold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VHKAVL+MS-UIGothic"/>
                <a:cs typeface="VHKAVL+MS-UIGothic"/>
              </a:rPr>
              <a:t>配送中心网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 络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2092318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VHKAVL+MS-UIGothic"/>
                <a:cs typeface="VHKAVL+MS-UIGothic"/>
              </a:rPr>
              <a:t>配送中心数量与分布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3419" y="4044946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VHKAVL+MS-UIGothic"/>
                <a:cs typeface="VHKAVL+MS-UIGothic"/>
              </a:rPr>
              <a:t>中心功能与</a:t>
            </a: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设</a:t>
            </a:r>
            <a:r>
              <a:rPr sz="1550">
                <a:solidFill>
                  <a:srgbClr val="FFFFFF"/>
                </a:solidFill>
                <a:latin typeface="VHKAVL+MS-UIGothic"/>
                <a:cs typeface="VHKAVL+MS-UIGothic"/>
              </a:rPr>
              <a:t>施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451838"/>
            <a:ext cx="3154679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VHKAVL+MS-UIGothic"/>
                <a:cs typeface="VHKAVL+MS-UIGothic"/>
              </a:rPr>
              <a:t>每个配送中心都配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备</a:t>
            </a:r>
            <a:r>
              <a:rPr sz="1350">
                <a:solidFill>
                  <a:srgbClr val="FFFFFF"/>
                </a:solidFill>
                <a:latin typeface="VHKAVL+MS-UIGothic"/>
                <a:cs typeface="VHKAVL+MS-UIGothic"/>
              </a:rPr>
              <a:t>了先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FFFFFF"/>
                </a:solidFill>
                <a:latin typeface="VHKAVL+MS-UIGothic"/>
                <a:cs typeface="VHKAVL+MS-UIGothic"/>
              </a:rPr>
              <a:t>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仓储</a:t>
            </a:r>
            <a:r>
              <a:rPr sz="1350">
                <a:solidFill>
                  <a:srgbClr val="FFFFFF"/>
                </a:solidFill>
                <a:latin typeface="VHKAVL+MS-UIGothic"/>
                <a:cs typeface="VHKAVL+MS-UIGothic"/>
              </a:rPr>
              <a:t>和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VHKAVL+MS-UIGothic"/>
                <a:cs typeface="VHKAVL+MS-UIGothic"/>
              </a:rPr>
              <a:t>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拣设备</a:t>
            </a:r>
            <a:r>
              <a:rPr sz="1350">
                <a:solidFill>
                  <a:srgbClr val="FFFFFF"/>
                </a:solidFill>
                <a:latin typeface="VHKAVL+MS-UIGothic"/>
                <a:cs typeface="VHKAVL+MS-UIGothic"/>
              </a:rPr>
              <a:t>，以确保商品能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FFFFFF"/>
                </a:solidFill>
                <a:latin typeface="VHKAVL+MS-UIGothic"/>
                <a:cs typeface="VHKAVL+MS-UIGothic"/>
              </a:rPr>
              <a:t>快速、准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VHKAVL+MS-UIGothic"/>
                <a:cs typeface="VHKAVL+MS-UIGothic"/>
              </a:rPr>
              <a:t>确地被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FFFFFF"/>
                </a:solidFill>
                <a:latin typeface="VHKAVL+MS-UIGothic"/>
                <a:cs typeface="VHKAVL+MS-UIGothic"/>
              </a:rPr>
              <a:t>理和配送。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VHKAVL+MS-UIGothic"/>
                <a:cs typeface="VHKAVL+MS-UIGothic"/>
              </a:rPr>
              <a:t>配送流程与技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 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443719" y="2004055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VHKAVL+MS-UIGothic"/>
                <a:cs typeface="VHKAVL+MS-UIGothic"/>
              </a:rPr>
              <a:t>自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动</a:t>
            </a:r>
            <a:r>
              <a:rPr sz="1550" spc="25">
                <a:solidFill>
                  <a:srgbClr val="FF960E"/>
                </a:solidFill>
                <a:latin typeface="VHKAVL+MS-UIGothic"/>
                <a:cs typeface="VHKAVL+MS-UIGothic"/>
              </a:rPr>
              <a:t>化技</a:t>
            </a:r>
            <a:r>
              <a:rPr sz="1550">
                <a:solidFill>
                  <a:srgbClr val="FF960E"/>
                </a:solidFill>
                <a:latin typeface="SimSun"/>
                <a:cs typeface="SimSun"/>
              </a:rPr>
              <a:t>术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243694" y="4147815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VHKAVL+MS-UIGothic"/>
                <a:cs typeface="VHKAVL+MS-UIGothic"/>
              </a:rPr>
              <a:t>定制化配送方案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VHKAVL+MS-UIGothic"/>
                <a:cs typeface="VHKAVL+MS-UIGothic"/>
              </a:rPr>
              <a:t>配送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时</a:t>
            </a:r>
            <a:r>
              <a:rPr sz="3000">
                <a:solidFill>
                  <a:srgbClr val="FF960E"/>
                </a:solidFill>
                <a:latin typeface="VHKAVL+MS-UIGothic"/>
                <a:cs typeface="VHKAVL+MS-UIGothic"/>
              </a:rPr>
              <a:t>效与覆盖范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围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960E"/>
                </a:solidFill>
                <a:latin typeface="VHKAVL+MS-UIGothic"/>
                <a:cs typeface="VHKAVL+MS-UIGothic"/>
              </a:rPr>
              <a:t>配送</a:t>
            </a:r>
            <a:r>
              <a:rPr sz="2300" spc="25">
                <a:solidFill>
                  <a:srgbClr val="FF960E"/>
                </a:solidFill>
                <a:latin typeface="SimSun"/>
                <a:cs typeface="SimSun"/>
              </a:rPr>
              <a:t>时</a:t>
            </a:r>
            <a:r>
              <a:rPr sz="2300">
                <a:solidFill>
                  <a:srgbClr val="FF960E"/>
                </a:solidFill>
                <a:latin typeface="VHKAVL+MS-UIGothic"/>
                <a:cs typeface="VHKAVL+MS-UIGothic"/>
              </a:rPr>
              <a:t>效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960E"/>
                </a:solidFill>
                <a:latin typeface="VHKAVL+MS-UIGothic"/>
                <a:cs typeface="VHKAVL+MS-UIGothic"/>
              </a:rPr>
              <a:t>覆盖范</a:t>
            </a:r>
            <a:r>
              <a:rPr sz="2300">
                <a:solidFill>
                  <a:srgbClr val="FF960E"/>
                </a:solidFill>
                <a:latin typeface="SimSun"/>
                <a:cs typeface="SimSun"/>
              </a:rPr>
              <a:t> 围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https://d.book118.com/418007062141006037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BGRCFG+LCRVKJ+ArialMT</vt:lpstr>
      <vt:lpstr>Times New Roman</vt:lpstr>
      <vt:lpstr>SimSun</vt:lpstr>
      <vt:lpstr>VHKAVL+MS-UIGothic</vt:lpstr>
      <vt:lpstr>HBDJLO+AIDTLN+MicrosoftYaHei-Bold</vt:lpstr>
      <vt:lpstr>WWDCSA+CGCAVI+MicrosoftYaHei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2024-09-18T01:15:56.109</cp:lastPrinted>
  <dcterms:created xsi:type="dcterms:W3CDTF">2024-09-17T17:15:56Z</dcterms:created>
  <dcterms:modified xsi:type="dcterms:W3CDTF">2024-09-17T17:15:57Z</dcterms:modified>
</cp:coreProperties>
</file>