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AA3E049-4D59-49BF-BAE6-F998E12DDC3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9" name="PlaceHolder 1"/>
          <p:cNvSpPr>
            <a:spLocks noGrp="1"/>
          </p:cNvSpPr>
          <p:nvPr>
            <p:ph type="sldImg"/>
          </p:nvPr>
        </p:nvSpPr>
        <p:spPr>
          <a:xfrm>
            <a:off x="685800" y="1143000"/>
            <a:ext cx="5486040" cy="3085920"/>
          </a:xfrm>
          <a:prstGeom prst="rect">
            <a:avLst/>
          </a:prstGeom>
          <a:ln w="0">
            <a:noFill/>
          </a:ln>
        </p:spPr>
      </p:sp>
      <p:sp>
        <p:nvSpPr>
          <p:cNvPr id="31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2" name="PlaceHolder 1"/>
          <p:cNvSpPr>
            <a:spLocks noGrp="1"/>
          </p:cNvSpPr>
          <p:nvPr>
            <p:ph type="sldImg"/>
          </p:nvPr>
        </p:nvSpPr>
        <p:spPr>
          <a:xfrm>
            <a:off x="685800" y="1143000"/>
            <a:ext cx="5486040" cy="3085920"/>
          </a:xfrm>
          <a:prstGeom prst="rect">
            <a:avLst/>
          </a:prstGeom>
          <a:ln w="0">
            <a:noFill/>
          </a:ln>
        </p:spPr>
      </p:sp>
      <p:sp>
        <p:nvSpPr>
          <p:cNvPr id="31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5" name="PlaceHolder 1"/>
          <p:cNvSpPr>
            <a:spLocks noGrp="1"/>
          </p:cNvSpPr>
          <p:nvPr>
            <p:ph type="sldImg"/>
          </p:nvPr>
        </p:nvSpPr>
        <p:spPr>
          <a:xfrm>
            <a:off x="685800" y="1143000"/>
            <a:ext cx="5486040" cy="3085920"/>
          </a:xfrm>
          <a:prstGeom prst="rect">
            <a:avLst/>
          </a:prstGeom>
          <a:ln w="0">
            <a:noFill/>
          </a:ln>
        </p:spPr>
      </p:sp>
      <p:sp>
        <p:nvSpPr>
          <p:cNvPr id="31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8" name="PlaceHolder 1"/>
          <p:cNvSpPr>
            <a:spLocks noGrp="1"/>
          </p:cNvSpPr>
          <p:nvPr>
            <p:ph type="sldImg"/>
          </p:nvPr>
        </p:nvSpPr>
        <p:spPr>
          <a:xfrm>
            <a:off x="685800" y="1143000"/>
            <a:ext cx="5486040" cy="3085920"/>
          </a:xfrm>
          <a:prstGeom prst="rect">
            <a:avLst/>
          </a:prstGeom>
          <a:ln w="0">
            <a:noFill/>
          </a:ln>
        </p:spPr>
      </p:sp>
      <p:sp>
        <p:nvSpPr>
          <p:cNvPr id="31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1" name="PlaceHolder 1"/>
          <p:cNvSpPr>
            <a:spLocks noGrp="1"/>
          </p:cNvSpPr>
          <p:nvPr>
            <p:ph type="sldImg"/>
          </p:nvPr>
        </p:nvSpPr>
        <p:spPr>
          <a:xfrm>
            <a:off x="685800" y="1143000"/>
            <a:ext cx="5486040" cy="3085920"/>
          </a:xfrm>
          <a:prstGeom prst="rect">
            <a:avLst/>
          </a:prstGeom>
          <a:ln w="0">
            <a:noFill/>
          </a:ln>
        </p:spPr>
      </p:sp>
      <p:sp>
        <p:nvSpPr>
          <p:cNvPr id="32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4" name="PlaceHolder 1"/>
          <p:cNvSpPr>
            <a:spLocks noGrp="1"/>
          </p:cNvSpPr>
          <p:nvPr>
            <p:ph type="sldImg"/>
          </p:nvPr>
        </p:nvSpPr>
        <p:spPr>
          <a:xfrm>
            <a:off x="685800" y="1143000"/>
            <a:ext cx="5486040" cy="3085920"/>
          </a:xfrm>
          <a:prstGeom prst="rect">
            <a:avLst/>
          </a:prstGeom>
          <a:ln w="0">
            <a:noFill/>
          </a:ln>
        </p:spPr>
      </p:sp>
      <p:sp>
        <p:nvSpPr>
          <p:cNvPr id="32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FE624B3-6AF9-4101-BB1E-88374CDAF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FC2286-44D6-48A2-A241-6D7B8F868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FFB06B-3C25-4C73-889A-2AB6C8B369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AB636B-3AC0-4D59-803E-EA6E5EA0D4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B59C43-797D-4983-8D57-C032F52C13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00126A-C212-4B16-94DC-3673D0340EF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781F0A9-387B-4B81-9F88-AF1FAEBA63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65A932-60D5-45C3-A3C6-6F3C0C164B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3CDB9A-5C26-46E7-B58C-64FA95FD67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2E7703-F362-4264-BE49-9111C8608A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9F9773-20EB-4475-B69D-89E07F263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03432310-EA67-452C-8CEA-6EFA59DE93C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26D7CC4-C340-4D9D-9E55-B3A9070FF59C}"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801701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礼仪培训对员工职业发展的帮助</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礼仪培训的内容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礼仪培训的影响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礼仪培训的实施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礼仪培训的案例分析</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礼仪培训的概念</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礼仪培训是指通过培训学习正确的社交礼仪和职场礼仪知识，提高员工的综合素质和职业素养。礼仪培训有助于建立良好的职业形象，增强个人的职场竞争力。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增强品德修养</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提升员工形象</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提高沟通能力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增强职场竞争力</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培养自律意识</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建立良好职业关系</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礼仪培训的目标</a:t>
            </a:r>
            <a:endParaRPr lang="en-US" sz="3600" b="0" strike="noStrike" spc="-1">
              <a:solidFill>
                <a:schemeClr val="dk1"/>
              </a:solidFill>
              <a:latin typeface="Arial"/>
            </a:endParaRPr>
          </a:p>
        </p:txBody>
      </p:sp>
      <p:sp>
        <p:nvSpPr>
          <p:cNvPr id="9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提高团队合作精神</a:t>
            </a:r>
            <a:endParaRPr lang="en-US" sz="1500" b="0" strike="noStrike" spc="-1">
              <a:solidFill>
                <a:srgbClr val="000000"/>
              </a:solidFill>
              <a:latin typeface="Arial"/>
            </a:endParaRPr>
          </a:p>
        </p:txBody>
      </p:sp>
      <p:sp>
        <p:nvSpPr>
          <p:cNvPr id="9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培养自律意识</a:t>
            </a:r>
            <a:endParaRPr lang="en-US" sz="2200" b="0" strike="noStrike" spc="-1">
              <a:solidFill>
                <a:srgbClr val="000000"/>
              </a:solidFill>
              <a:latin typeface="Arial"/>
            </a:endParaRPr>
          </a:p>
        </p:txBody>
      </p:sp>
      <p:sp>
        <p:nvSpPr>
          <p:cNvPr id="9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发展职业潜力</a:t>
            </a:r>
            <a:endParaRPr lang="en-US" sz="1500" b="0" strike="noStrike" spc="-1">
              <a:solidFill>
                <a:srgbClr val="000000"/>
              </a:solidFill>
              <a:latin typeface="Arial"/>
            </a:endParaRPr>
          </a:p>
        </p:txBody>
      </p:sp>
      <p:sp>
        <p:nvSpPr>
          <p:cNvPr id="9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提高职业修养</a:t>
            </a:r>
            <a:endParaRPr lang="en-US" sz="2200" b="0" strike="noStrike" spc="-1">
              <a:solidFill>
                <a:srgbClr val="000000"/>
              </a:solidFill>
              <a:latin typeface="Arial"/>
            </a:endParaRPr>
          </a:p>
        </p:txBody>
      </p:sp>
      <p:sp>
        <p:nvSpPr>
          <p:cNvPr id="9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提升沟通能力</a:t>
            </a:r>
            <a:endParaRPr lang="en-US" sz="1500" b="0" strike="noStrike" spc="-1">
              <a:solidFill>
                <a:srgbClr val="000000"/>
              </a:solidFill>
              <a:latin typeface="Arial"/>
            </a:endParaRPr>
          </a:p>
        </p:txBody>
      </p:sp>
      <p:sp>
        <p:nvSpPr>
          <p:cNvPr id="9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增强职场竞争力</a:t>
            </a:r>
            <a:endParaRPr lang="en-US" sz="2200" b="0" strike="noStrike" spc="-1">
              <a:solidFill>
                <a:srgbClr val="000000"/>
              </a:solidFill>
              <a:latin typeface="Arial"/>
            </a:endParaRPr>
          </a:p>
        </p:txBody>
      </p:sp>
      <p:sp>
        <p:nvSpPr>
          <p:cNvPr id="10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礼仪培训的实施方式</a:t>
            </a:r>
            <a:endParaRPr lang="en-US" sz="3500" b="0" strike="noStrike" spc="-1">
              <a:solidFill>
                <a:srgbClr val="000000"/>
              </a:solidFill>
              <a:latin typeface="Arial"/>
            </a:endParaRPr>
          </a:p>
        </p:txBody>
      </p:sp>
      <p:sp>
        <p:nvSpPr>
          <p:cNvPr id="1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礼仪培训的实施方式包括课堂培训、案例分析、角色扮演和实地考察等多种途径，帮助员工掌握礼仪知识，提高职业素养。</a:t>
            </a:r>
            <a:endParaRPr lang="en-US" sz="25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礼仪培训的内容</a:t>
            </a:r>
            <a:endParaRPr lang="en-US" sz="3600" b="0" strike="noStrike" spc="-1">
              <a:solidFill>
                <a:schemeClr val="dk1"/>
              </a:solidFill>
              <a:latin typeface="Arial"/>
            </a:endParaRPr>
          </a:p>
        </p:txBody>
      </p:sp>
      <p:sp>
        <p:nvSpPr>
          <p:cNvPr id="1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礼仪基础知识</a:t>
            </a:r>
            <a:endParaRPr lang="en-US" sz="3500" b="0" strike="noStrike" spc="-1">
              <a:solidFill>
                <a:srgbClr val="000000"/>
              </a:solidFill>
              <a:latin typeface="Arial"/>
            </a:endParaRPr>
          </a:p>
        </p:txBody>
      </p:sp>
      <p:sp>
        <p:nvSpPr>
          <p:cNvPr id="11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礼仪基础知识包括穿着礼仪、言谈举止、社交礼仪等方面的基础知识，帮助员工树立良好的职业形象。学习和遵守礼仪规范有助于提升个人形象和职场表现，展现出专业和高效的工作态度。</a:t>
            </a:r>
            <a:endParaRPr lang="en-US" sz="2500" b="0" strike="noStrike" spc="-1">
              <a:solidFill>
                <a:srgbClr val="000000"/>
              </a:solidFill>
              <a:latin typeface="Arial"/>
            </a:endParaRPr>
          </a:p>
        </p:txBody>
      </p:sp>
      <p:sp>
        <p:nvSpPr>
          <p:cNvPr id="1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职场礼仪</a:t>
            </a:r>
            <a:endParaRPr lang="en-US" sz="3600" b="0" strike="noStrike" spc="-1">
              <a:solidFill>
                <a:schemeClr val="dk1"/>
              </a:solidFill>
              <a:latin typeface="Arial"/>
            </a:endParaRPr>
          </a:p>
        </p:txBody>
      </p:sp>
      <p:sp>
        <p:nvSpPr>
          <p:cNvPr id="11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规范会议行为，提高会议效率</a:t>
            </a:r>
            <a:endParaRPr lang="en-US" sz="2000" b="0" strike="noStrike" spc="-1">
              <a:solidFill>
                <a:srgbClr val="000000"/>
              </a:solidFill>
              <a:latin typeface="Arial"/>
            </a:endParaRPr>
          </a:p>
        </p:txBody>
      </p:sp>
      <p:sp>
        <p:nvSpPr>
          <p:cNvPr id="11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会议礼仪</a:t>
            </a:r>
            <a:endParaRPr lang="en-US" sz="3000" b="0" strike="noStrike" spc="-1">
              <a:solidFill>
                <a:srgbClr val="000000"/>
              </a:solidFill>
              <a:latin typeface="Arial"/>
            </a:endParaRPr>
          </a:p>
        </p:txBody>
      </p:sp>
      <p:sp>
        <p:nvSpPr>
          <p:cNvPr id="11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言行得体，态度亲切</a:t>
            </a:r>
            <a:endParaRPr lang="en-US" sz="2000" b="0" strike="noStrike" spc="-1">
              <a:solidFill>
                <a:srgbClr val="000000"/>
              </a:solidFill>
              <a:latin typeface="Arial"/>
            </a:endParaRPr>
          </a:p>
        </p:txBody>
      </p:sp>
      <p:sp>
        <p:nvSpPr>
          <p:cNvPr id="11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电话礼仪</a:t>
            </a:r>
            <a:endParaRPr lang="en-US" sz="3000" b="0" strike="noStrike" spc="-1">
              <a:solidFill>
                <a:srgbClr val="000000"/>
              </a:solidFill>
              <a:latin typeface="Arial"/>
            </a:endParaRPr>
          </a:p>
        </p:txBody>
      </p:sp>
      <p:sp>
        <p:nvSpPr>
          <p:cNvPr id="1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书写规范，表达清晰</a:t>
            </a:r>
            <a:endParaRPr lang="en-US" sz="2000" b="0" strike="noStrike" spc="-1">
              <a:solidFill>
                <a:srgbClr val="000000"/>
              </a:solidFill>
              <a:latin typeface="Arial"/>
            </a:endParaRPr>
          </a:p>
        </p:txBody>
      </p:sp>
      <p:sp>
        <p:nvSpPr>
          <p:cNvPr id="12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邮件礼仪</a:t>
            </a:r>
            <a:endParaRPr lang="en-US" sz="30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拓展人脉</a:t>
            </a:r>
            <a:endParaRPr lang="en-US" sz="2200" b="0" strike="noStrike" spc="-1">
              <a:solidFill>
                <a:srgbClr val="000000"/>
              </a:solidFill>
              <a:latin typeface="Arial"/>
            </a:endParaRPr>
          </a:p>
        </p:txBody>
      </p:sp>
      <p:sp>
        <p:nvSpPr>
          <p:cNvPr id="12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参加商务活动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与行业人士交流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拓展社交圈</a:t>
            </a:r>
            <a:endParaRPr lang="en-US" sz="1500" b="0" strike="noStrike" spc="-1">
              <a:solidFill>
                <a:srgbClr val="000000"/>
              </a:solidFill>
              <a:latin typeface="Arial"/>
            </a:endParaRPr>
          </a:p>
        </p:txBody>
      </p:sp>
      <p:sp>
        <p:nvSpPr>
          <p:cNvPr id="12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业务洽谈技巧</a:t>
            </a:r>
            <a:endParaRPr lang="en-US" sz="2200" b="0" strike="noStrike" spc="-1">
              <a:solidFill>
                <a:srgbClr val="000000"/>
              </a:solidFill>
              <a:latin typeface="Arial"/>
            </a:endParaRPr>
          </a:p>
        </p:txBody>
      </p:sp>
      <p:sp>
        <p:nvSpPr>
          <p:cNvPr id="12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善于沟通</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理性表达</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把握谈判技巧</a:t>
            </a:r>
            <a:endParaRPr lang="en-US" sz="1500" b="0" strike="noStrike" spc="-1">
              <a:solidFill>
                <a:srgbClr val="000000"/>
              </a:solidFill>
              <a:latin typeface="Arial"/>
            </a:endParaRPr>
          </a:p>
        </p:txBody>
      </p:sp>
      <p:sp>
        <p:nvSpPr>
          <p:cNvPr id="12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礼仪规范</a:t>
            </a:r>
            <a:endParaRPr lang="en-US" sz="2200" b="0" strike="noStrike" spc="-1">
              <a:solidFill>
                <a:srgbClr val="000000"/>
              </a:solidFill>
              <a:latin typeface="Arial"/>
            </a:endParaRPr>
          </a:p>
        </p:txBody>
      </p:sp>
      <p:sp>
        <p:nvSpPr>
          <p:cNvPr id="13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遵守礼仪</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尊重他人</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体现专业形象</a:t>
            </a:r>
            <a:endParaRPr lang="en-US" sz="1500" b="0" strike="noStrike" spc="-1">
              <a:solidFill>
                <a:srgbClr val="000000"/>
              </a:solidFill>
              <a:latin typeface="Arial"/>
            </a:endParaRPr>
          </a:p>
        </p:txBody>
      </p:sp>
      <p:sp>
        <p:nvSpPr>
          <p:cNvPr id="13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商务社交礼仪</a:t>
            </a:r>
            <a:endParaRPr lang="en-US" sz="3600" b="0" strike="noStrike" spc="-1">
              <a:solidFill>
                <a:schemeClr val="dk1"/>
              </a:solidFill>
              <a:latin typeface="Arial"/>
            </a:endParaRPr>
          </a:p>
        </p:txBody>
      </p:sp>
      <p:sp>
        <p:nvSpPr>
          <p:cNvPr id="13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建立商业关系</a:t>
            </a:r>
            <a:endParaRPr lang="en-US" sz="2200" b="0" strike="noStrike" spc="-1">
              <a:solidFill>
                <a:srgbClr val="000000"/>
              </a:solidFill>
              <a:latin typeface="Arial"/>
            </a:endParaRPr>
          </a:p>
        </p:txBody>
      </p:sp>
      <p:sp>
        <p:nvSpPr>
          <p:cNvPr id="13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主动交流</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维护关系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诚信待人</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跨文化礼仪</a:t>
            </a:r>
            <a:endParaRPr lang="en-US" sz="3600" b="0" strike="noStrike" spc="-1">
              <a:solidFill>
                <a:schemeClr val="dk1"/>
              </a:solidFill>
              <a:latin typeface="Arial"/>
            </a:endParaRPr>
          </a:p>
        </p:txBody>
      </p:sp>
      <p:sp>
        <p:nvSpPr>
          <p:cNvPr id="13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理解和尊重不同文化差异</a:t>
            </a:r>
            <a:endParaRPr lang="en-US" sz="1500" b="0" strike="noStrike" spc="-1">
              <a:solidFill>
                <a:srgbClr val="000000"/>
              </a:solidFill>
              <a:latin typeface="Arial"/>
            </a:endParaRPr>
          </a:p>
        </p:txBody>
      </p:sp>
      <p:sp>
        <p:nvSpPr>
          <p:cNvPr id="13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文化尊重</a:t>
            </a:r>
            <a:endParaRPr lang="en-US" sz="2200" b="0" strike="noStrike" spc="-1">
              <a:solidFill>
                <a:srgbClr val="000000"/>
              </a:solidFill>
              <a:latin typeface="Arial"/>
            </a:endParaRPr>
          </a:p>
        </p:txBody>
      </p:sp>
      <p:sp>
        <p:nvSpPr>
          <p:cNvPr id="13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与不同文化背景的人沟通技巧</a:t>
            </a:r>
            <a:endParaRPr lang="en-US" sz="1500" b="0" strike="noStrike" spc="-1">
              <a:solidFill>
                <a:srgbClr val="000000"/>
              </a:solidFill>
              <a:latin typeface="Arial"/>
            </a:endParaRPr>
          </a:p>
        </p:txBody>
      </p:sp>
      <p:sp>
        <p:nvSpPr>
          <p:cNvPr id="14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交际技巧</a:t>
            </a:r>
            <a:endParaRPr lang="en-US" sz="2200" b="0" strike="noStrike" spc="-1">
              <a:solidFill>
                <a:srgbClr val="000000"/>
              </a:solidFill>
              <a:latin typeface="Arial"/>
            </a:endParaRPr>
          </a:p>
        </p:txBody>
      </p:sp>
      <p:sp>
        <p:nvSpPr>
          <p:cNvPr id="14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灵活调整自己的行为和态度</a:t>
            </a:r>
            <a:endParaRPr lang="en-US" sz="1500" b="0" strike="noStrike" spc="-1">
              <a:solidFill>
                <a:srgbClr val="000000"/>
              </a:solidFill>
              <a:latin typeface="Arial"/>
            </a:endParaRPr>
          </a:p>
        </p:txBody>
      </p:sp>
      <p:sp>
        <p:nvSpPr>
          <p:cNvPr id="14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适应能力</a:t>
            </a:r>
            <a:endParaRPr lang="en-US" sz="2200" b="0" strike="noStrike" spc="-1">
              <a:solidFill>
                <a:srgbClr val="000000"/>
              </a:solidFill>
              <a:latin typeface="Arial"/>
            </a:endParaRPr>
          </a:p>
        </p:txBody>
      </p:sp>
      <p:sp>
        <p:nvSpPr>
          <p:cNvPr id="14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对不同文化背景的敏感度</a:t>
            </a:r>
            <a:endParaRPr lang="en-US" sz="1500" b="0" strike="noStrike" spc="-1">
              <a:solidFill>
                <a:srgbClr val="000000"/>
              </a:solidFill>
              <a:latin typeface="Arial"/>
            </a:endParaRPr>
          </a:p>
        </p:txBody>
      </p:sp>
      <p:sp>
        <p:nvSpPr>
          <p:cNvPr id="14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文化敏感度</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4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礼仪培训，员工能够在职场中展现出良好的职业形象，提高自身的个人素质和职业修养，同时加强与同事、客户之间的沟通与交流，促进团队合作和职业发展。跨文化礼仪的掌握也将有助于员工更好地处理国际商务活动中的各种情况，增强跨文化交流的能力。</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4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4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礼仪培训的影响</a:t>
            </a:r>
            <a:endParaRPr lang="en-US" sz="3600" b="0" strike="noStrike" spc="-1">
              <a:solidFill>
                <a:schemeClr val="dk1"/>
              </a:solidFill>
              <a:latin typeface="Arial"/>
            </a:endParaRPr>
          </a:p>
        </p:txBody>
      </p:sp>
      <p:sp>
        <p:nvSpPr>
          <p:cNvPr id="14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员工职业形象的提升</a:t>
            </a:r>
            <a:endParaRPr lang="en-US" sz="3600" b="0" strike="noStrike" spc="-1">
              <a:solidFill>
                <a:schemeClr val="dk1"/>
              </a:solidFill>
              <a:latin typeface="Arial"/>
            </a:endParaRPr>
          </a:p>
        </p:txBody>
      </p:sp>
      <p:sp>
        <p:nvSpPr>
          <p:cNvPr id="15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经过礼仪培训，员工的职业形象更加专业化，展现出专业素养和能力</a:t>
            </a:r>
            <a:endParaRPr lang="en-US" sz="2000" b="0" strike="noStrike" spc="-1">
              <a:solidFill>
                <a:srgbClr val="000000"/>
              </a:solidFill>
              <a:latin typeface="Arial"/>
            </a:endParaRPr>
          </a:p>
        </p:txBody>
      </p:sp>
      <p:sp>
        <p:nvSpPr>
          <p:cNvPr id="15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更加专业</a:t>
            </a:r>
            <a:endParaRPr lang="en-US" sz="3000" b="0" strike="noStrike" spc="-1">
              <a:solidFill>
                <a:srgbClr val="000000"/>
              </a:solidFill>
              <a:latin typeface="Arial"/>
            </a:endParaRPr>
          </a:p>
        </p:txBody>
      </p:sp>
      <p:sp>
        <p:nvSpPr>
          <p:cNvPr id="15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4"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5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礼仪培训使员工穿着得体，举止优雅，彰显职业魅力</a:t>
            </a:r>
            <a:endParaRPr lang="en-US" sz="2000" b="0" strike="noStrike" spc="-1">
              <a:solidFill>
                <a:srgbClr val="000000"/>
              </a:solidFill>
              <a:latin typeface="Arial"/>
            </a:endParaRPr>
          </a:p>
        </p:txBody>
      </p:sp>
      <p:sp>
        <p:nvSpPr>
          <p:cNvPr id="15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更加得体</a:t>
            </a:r>
            <a:endParaRPr lang="en-US" sz="3000" b="0" strike="noStrike" spc="-1">
              <a:solidFill>
                <a:srgbClr val="000000"/>
              </a:solidFill>
              <a:latin typeface="Arial"/>
            </a:endParaRPr>
          </a:p>
        </p:txBody>
      </p:sp>
      <p:sp>
        <p:nvSpPr>
          <p:cNvPr id="15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礼仪培训让员工更加自信，从容面对各种职场挑战和交流</a:t>
            </a:r>
            <a:endParaRPr lang="en-US" sz="2000" b="0" strike="noStrike" spc="-1">
              <a:solidFill>
                <a:srgbClr val="000000"/>
              </a:solidFill>
              <a:latin typeface="Arial"/>
            </a:endParaRPr>
          </a:p>
        </p:txBody>
      </p:sp>
      <p:sp>
        <p:nvSpPr>
          <p:cNvPr id="15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更加自信</a:t>
            </a:r>
            <a:endParaRPr lang="en-US" sz="30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职业发展机会的增加</a:t>
            </a:r>
            <a:endParaRPr lang="en-US" sz="3600" b="0" strike="noStrike" spc="-1">
              <a:solidFill>
                <a:schemeClr val="dk1"/>
              </a:solidFill>
              <a:latin typeface="Arial"/>
            </a:endParaRPr>
          </a:p>
        </p:txBody>
      </p:sp>
      <p:sp>
        <p:nvSpPr>
          <p:cNvPr id="16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通过礼仪培训，员工获得更多职业发展机会，有更广阔的发展空间</a:t>
            </a:r>
            <a:endParaRPr lang="en-US" sz="1500" b="0" strike="noStrike" spc="-1">
              <a:solidFill>
                <a:srgbClr val="000000"/>
              </a:solidFill>
              <a:latin typeface="Arial"/>
            </a:endParaRPr>
          </a:p>
        </p:txBody>
      </p:sp>
      <p:sp>
        <p:nvSpPr>
          <p:cNvPr id="16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更多机会</a:t>
            </a:r>
            <a:endParaRPr lang="en-US" sz="2200" b="0" strike="noStrike" spc="-1">
              <a:solidFill>
                <a:srgbClr val="000000"/>
              </a:solidFill>
              <a:latin typeface="Arial"/>
            </a:endParaRPr>
          </a:p>
        </p:txBody>
      </p:sp>
      <p:sp>
        <p:nvSpPr>
          <p:cNvPr id="16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礼仪培训提升了员工的人际交往能力，为他们赢得晋升提供了机会</a:t>
            </a:r>
            <a:endParaRPr lang="en-US" sz="1500" b="0" strike="noStrike" spc="-1">
              <a:solidFill>
                <a:srgbClr val="000000"/>
              </a:solidFill>
              <a:latin typeface="Arial"/>
            </a:endParaRPr>
          </a:p>
        </p:txBody>
      </p:sp>
      <p:sp>
        <p:nvSpPr>
          <p:cNvPr id="16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更多晋升机会</a:t>
            </a:r>
            <a:endParaRPr lang="en-US" sz="2200" b="0" strike="noStrike" spc="-1">
              <a:solidFill>
                <a:srgbClr val="000000"/>
              </a:solidFill>
              <a:latin typeface="Arial"/>
            </a:endParaRPr>
          </a:p>
        </p:txBody>
      </p:sp>
      <p:sp>
        <p:nvSpPr>
          <p:cNvPr id="16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通过社交礼仪培训，员工扩大社交圈，结识更多有益关系</a:t>
            </a:r>
            <a:endParaRPr lang="en-US" sz="1500" b="0" strike="noStrike" spc="-1">
              <a:solidFill>
                <a:srgbClr val="000000"/>
              </a:solidFill>
              <a:latin typeface="Arial"/>
            </a:endParaRPr>
          </a:p>
        </p:txBody>
      </p:sp>
      <p:sp>
        <p:nvSpPr>
          <p:cNvPr id="16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更广泛的社交圈</a:t>
            </a:r>
            <a:endParaRPr lang="en-US" sz="2200" b="0" strike="noStrike" spc="-1">
              <a:solidFill>
                <a:srgbClr val="000000"/>
              </a:solidFill>
              <a:latin typeface="Arial"/>
            </a:endParaRPr>
          </a:p>
        </p:txBody>
      </p:sp>
      <p:sp>
        <p:nvSpPr>
          <p:cNvPr id="16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文化意识</a:t>
            </a:r>
            <a:endParaRPr lang="en-US" sz="2200" b="0" strike="noStrike" spc="-1">
              <a:solidFill>
                <a:srgbClr val="000000"/>
              </a:solidFill>
              <a:latin typeface="Arial"/>
            </a:endParaRPr>
          </a:p>
        </p:txBody>
      </p:sp>
      <p:sp>
        <p:nvSpPr>
          <p:cNvPr id="17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礼仪培训树立企业文化意识，提高员工对公司的归属感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员工共享共同的价值观和使命，推动团队向着共同目标前进</a:t>
            </a:r>
            <a:endParaRPr lang="en-US" sz="1500" b="0" strike="noStrike" spc="-1">
              <a:solidFill>
                <a:srgbClr val="000000"/>
              </a:solidFill>
              <a:latin typeface="Arial"/>
            </a:endParaRPr>
          </a:p>
        </p:txBody>
      </p:sp>
      <p:sp>
        <p:nvSpPr>
          <p:cNvPr id="17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7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团队协作效率的提高</a:t>
            </a:r>
            <a:endParaRPr lang="en-US" sz="3600" b="0" strike="noStrike" spc="-1">
              <a:solidFill>
                <a:schemeClr val="dk1"/>
              </a:solidFill>
              <a:latin typeface="Arial"/>
            </a:endParaRPr>
          </a:p>
        </p:txBody>
      </p:sp>
      <p:sp>
        <p:nvSpPr>
          <p:cNvPr id="17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团队合作精神</a:t>
            </a:r>
            <a:endParaRPr lang="en-US" sz="2200" b="0" strike="noStrike" spc="-1">
              <a:solidFill>
                <a:srgbClr val="000000"/>
              </a:solidFill>
              <a:latin typeface="Arial"/>
            </a:endParaRPr>
          </a:p>
        </p:txBody>
      </p:sp>
      <p:sp>
        <p:nvSpPr>
          <p:cNvPr id="18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礼仪培训培养员工的团队合作精神，增进团队凝聚力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员工之间相互尊重，相互信赖，形成良好的协作氛围</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公司品牌形象的塑造</a:t>
            </a:r>
            <a:endParaRPr lang="en-US" sz="3500" b="0" strike="noStrike" spc="-1">
              <a:solidFill>
                <a:srgbClr val="000000"/>
              </a:solidFill>
              <a:latin typeface="Arial"/>
            </a:endParaRPr>
          </a:p>
        </p:txBody>
      </p:sp>
      <p:sp>
        <p:nvSpPr>
          <p:cNvPr id="18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公司的品牌形象是员工的礼仪素养所塑造的，只有具备良好礼仪的员工才能展现出公司的专业和品质。通过礼仪培训，员工更能代表公司形象，提升公司在市场中的竞争力和声誉。</a:t>
            </a:r>
            <a:endParaRPr lang="en-US" sz="2500" b="0" strike="noStrike" spc="-1">
              <a:solidFill>
                <a:srgbClr val="000000"/>
              </a:solidFill>
              <a:latin typeface="Arial"/>
            </a:endParaRPr>
          </a:p>
        </p:txBody>
      </p:sp>
      <p:sp>
        <p:nvSpPr>
          <p:cNvPr id="18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8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礼仪培训的实施</a:t>
            </a:r>
            <a:endParaRPr lang="en-US" sz="3600" b="0" strike="noStrike" spc="-1">
              <a:solidFill>
                <a:schemeClr val="dk1"/>
              </a:solidFill>
              <a:latin typeface="Arial"/>
            </a:endParaRPr>
          </a:p>
        </p:txBody>
      </p:sp>
      <p:sp>
        <p:nvSpPr>
          <p:cNvPr id="18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https://d.book118.com/418017017011006050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122</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礼仪培训对员工职业发展的帮助</vt:lpstr>
      <vt:lpstr>目录</vt:lpstr>
      <vt:lpstr>第1章 简介</vt:lpstr>
      <vt:lpstr> </vt:lpstr>
      <vt:lpstr>礼仪培训的重要性</vt:lpstr>
      <vt:lpstr>礼仪培训的目标</vt:lpstr>
      <vt:lpstr> </vt:lpstr>
      <vt:lpstr>第2章 礼仪培训的内容</vt:lpstr>
      <vt:lpstr> </vt:lpstr>
      <vt:lpstr>职场礼仪</vt:lpstr>
      <vt:lpstr>商务社交礼仪</vt:lpstr>
      <vt:lpstr>跨文化礼仪</vt:lpstr>
      <vt:lpstr>总结</vt:lpstr>
      <vt:lpstr>第3章 礼仪培训的影响</vt:lpstr>
      <vt:lpstr>员工职业形象的提升</vt:lpstr>
      <vt:lpstr>职业发展机会的增加</vt:lpstr>
      <vt:lpstr>团队协作效率的提高</vt:lpstr>
      <vt:lpstr> </vt:lpstr>
      <vt:lpstr>第4章 礼仪培训的实施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2024-09-29T14:54:16.527</cp:lastPrinted>
  <dcterms:created xsi:type="dcterms:W3CDTF">2024-09-29T06:54:16Z</dcterms:created>
  <dcterms:modified xsi:type="dcterms:W3CDTF">2024-09-29T06:54:18Z</dcterms:modified>
</cp:coreProperties>
</file>