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7F49D8-2874-4083-8C11-CE6E2D4F8F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1C8987-83C1-4471-88C3-50546E8F21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483EFD-5FD5-42D6-9C29-0F8B613FB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6D3F77-1B78-46BB-B68F-A9A31AF19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8B8348-F84C-4C3C-9875-015C1B76BB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078A7F-A36F-4C70-9306-6F6CAA925E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61255A-C6F4-44F2-8757-0EB37FE720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9AFEF7-83FF-43CE-8BB5-A82A97CC5B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3E5644-6582-4D4A-B44D-BCE52F11F9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1954C9-B4F6-4C42-A703-F6F1551CA1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AC171A-9603-435C-A2F8-09C62CB13B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3.jpeg" /><Relationship Id="rId6"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0.jpeg" /><Relationship Id="rId4" Type="http://schemas.openxmlformats.org/officeDocument/2006/relationships/image" Target="../media/image8.jpeg" /><Relationship Id="rId5"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2003414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年产3万吨PU固化剂项目融资计划书</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XX-01-23</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项目背景与市场分析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产品与技术方案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生产运营与管理体系建设</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财务评价与融资需求</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市场营销策略与推广方案</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风险防范与应对措施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项目背景与市场分析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PU固化剂作为聚氨酯制品的关键原料，在建筑、汽车、家具、鞋材等领域应用广泛。近年来，随着环保要求的提高和技术的进步，PU固化剂行业正朝着环保、高效、低毒的方向发展。</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未来，PU固化剂行业将继续保持增长态势，一方面是由于下游市场的不断扩大，另一方面则是受益于环保政策的推动和技术的不断创新。同时，行业内企业也将面临更加严格的环保和安全要求，需要加强技术研发和产业升级。</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行业现状</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发展趋势</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PU固化剂行业现状及发展趋势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本项目主要生产环保型PU固化剂，目标市场为建筑、汽车、家具等领域的聚氨酯制品生产企业。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目标市场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环保意识的提高和政策的推动，环保型PU固化剂的市场需求将持续增长。同时，下游行业的快速发展也将带动PU固化剂的需求增加。根据市场调查和分析，预计未来几年内，目标市场对环保型PU固化剂的需求将以每年10%以上的速度增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市场需求预测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目标市场需求与预测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PU固化剂市场上，外资企业占据较大市场份额，但近年来国内企业也在不断加强技术研发和品牌建设，逐渐提升市场竞争力。未来，随着环保政策的不断加严和技术创新的加速推进，市场竞争将更加激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优势分析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项目采用先进的生产技术和环保理念，生产的PU固化剂具有环保、高效、低毒等特点，符合市场需求和政策导向。同时，项目团队拥有丰富的行业经验和资源优势，能够准确把握市场动态和政策变化，为项目的成功实施提供有力保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竞争格局与优势分析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近年来，国家出台了一系列环保政策和法规，对PU固化剂行业产生了较大影响。例如，对于高污染、高能耗的企业将实行严格的限制和淘汰措施；鼓励企业采用环保技术和清洁能源；加强行业监管和执法力度等。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影响因素</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政策法规的变化将对PU固化剂行业的市场格局、技术创新、生产成本等方面产生深远影响。企业需要密切关注政策动态，及时调整战略和业务模式，以适应市场变化和政策要求。同时，企业也需要加强技术研发和产业升级，提高产品环保性能和质量水平，以赢得市场竞争和政策支持。</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政策法规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产品与技术方案</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96" r="17796"/>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产品特点</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高固含量，低粘度，易于使用</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优良的耐候性、耐磨性和耐化学品性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产品特点及应用领域介绍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快速固化，提高生产效率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可与多种基材良好粘合，应用广泛</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应用领域</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产品特点及应用领域介绍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用于木器涂料，提高木制品的耐用性和美观度</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家具制造</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用于汽车内外饰件的涂层保护，提高汽车的美观度和耐久性</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汽车工业</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用于室内外墙面、地板等涂料的固化剂，提高建筑物的耐用性</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建筑行业</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用于鞋底和鞋面的粘合，提高鞋子的耐用性和舒适度</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鞋业制造</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产品特点及应用领域介绍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生产工艺流程</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1. 原材料准备</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2. 配料与混合</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生产工艺流程及设备选型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3. 反应釜内加热反应</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4. 冷却与固化</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5. 产品检验与包装</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生产工艺流程及设备选型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078" r="3207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选择不锈钢材质，耐高温高压的反应釜，确保产品质量和生产安全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反应釜</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采用自动化配料系统，确保原材料配比的准确性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配料系统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生产工艺流程及设备选型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选用高效、节能的加热方式，如导热油加热或电加热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加热系统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冷却系统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检验设备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采用循环水冷却或风冷方式，确保产品快速冷却固化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配备先进的检验设备，如粘度计、固含量测定仪等，确保产品质量稳定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生产工艺流程及设备选型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原材料供应</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与信誉良好的供应商建立长期合作关系，确保原材料的稳定供应和质量可靠</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对供应商进行定期评估和审计，确保其符合公司的质量要求和环境标准</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原材料供应及质量控制</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2587" b="12587"/>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质量控制</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建立完善的原材料检验制度，对每批进货的原材料进行严格检验，确保符合质量标准</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在生产过程中实行严格的质量控制措施，如定期抽样检验、记录生产数据等</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对成品进行全面的质量检验，确保产品合格后方可出厂销售</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原材料供应及质量控制</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环保节能措施</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采用环保型的原材料和生产工艺，减少对环境的影响</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加强设备的维护和保养，提高设备的运行效率和使用寿命</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环保节能措施及排放标准</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flipH="1">
            <a:off x="1066895" y="1803990"/>
            <a:ext cx="10064547" cy="3996218"/>
          </a:xfrm>
          <a:custGeom>
            <a:rect l="l" t="t" r="r" b="b"/>
            <a:pathLst>
              <a:path w="9899943" h="4048220">
                <a:moveTo>
                  <a:pt x="808083" y="4043410"/>
                </a:moveTo>
                <a:lnTo>
                  <a:pt x="0" y="4048220"/>
                </a:lnTo>
                <a:lnTo>
                  <a:pt x="0" y="0"/>
                </a:lnTo>
                <a:lnTo>
                  <a:pt x="9899943" y="0"/>
                </a:lnTo>
                <a:lnTo>
                  <a:pt x="9899943" y="4048220"/>
                </a:lnTo>
                <a:lnTo>
                  <a:pt x="1730103" y="4043410"/>
                </a:lnTo>
              </a:path>
            </a:pathLst>
          </a:custGeom>
          <a:noFill/>
          <a:ln w="26194">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3" name="Picture 3"/>
          <p:cNvPicPr>
            <a:picLocks noChangeAspect="1"/>
          </p:cNvPicPr>
          <p:nvPr/>
        </p:nvPicPr>
        <p:blipFill>
          <a:blip r:embed="rId2"/>
          <a:srcRect t="8853" b="8853"/>
          <a:stretch>
            <a:fillRect/>
          </a:stretch>
        </p:blipFill>
        <p:spPr>
          <a:xfrm>
            <a:off x="5618506" y="1359985"/>
            <a:ext cx="5935036" cy="4884226"/>
          </a:xfrm>
          <a:prstGeom prst="rect">
            <a:avLst/>
          </a:prstGeom>
        </p:spPr>
      </p:pic>
      <p:sp>
        <p:nvSpPr>
          <p:cNvPr id="4" name="AutoShape 4"/>
          <p:cNvSpPr/>
          <p:nvPr/>
        </p:nvSpPr>
        <p:spPr>
          <a:xfrm>
            <a:off x="1301770" y="2621318"/>
            <a:ext cx="4081000" cy="2471364"/>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实施资源回收利用措施，如废水处理回用、废气回收等降低能耗和减少排放</a:t>
            </a:r>
            <a:endParaRPr lang="en-US" sz="1100"/>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环保节能措施及排放标准</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排放标准</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定期监测废气、废水等排放物的指标确保达标排放</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严格遵守国家和地方政府的环保法规及排放标准要求</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积极推行清洁生产审核和环境管理体系认证提升企业环保形象和责任意识</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8041" b="18041"/>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8041" b="18041"/>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8041" b="18041"/>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环保节能措施及排放标准</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https://d.book118.com/418020034142006035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21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21</vt:i4>
      </vt:variant>
    </vt:vector>
  </HeadingPairs>
  <TitlesOfParts>
    <vt:vector baseType="lpstr" size="26">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2024-09-14T23:47:04.557</cp:lastPrinted>
  <dcterms:created xsi:type="dcterms:W3CDTF">2024-09-14T15:47:04Z</dcterms:created>
  <dcterms:modified xsi:type="dcterms:W3CDTF">2024-09-14T15:47:06Z</dcterms:modified>
</cp:coreProperties>
</file>