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1522075" cy="6480175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3559-9AB2-43F1-9C01-DF45A55E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68BFA-2111-46B1-93B4-8D714552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A6B49-29BA-4365-8220-9387DB8CE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5D71B-A321-40DC-A7CC-AF3C00B10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8912B-A21F-4FBD-BA8E-70C99530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6434B-8942-4E0F-AE7D-004FEDCA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93CB8-B7DA-4884-85D6-54E65712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F3CB0-BDC3-4E7F-8E81-F425F964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DEBFD-FAE7-49EA-A8C8-C2562124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29832-F986-4356-8452-10EE62CF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6E5E7-2B71-4556-A6B2-FF6189BA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40259" y="1060529"/>
            <a:ext cx="8641556" cy="2256061"/>
          </a:xfrm>
          <a:prstGeom prst="rect">
            <a:avLst/>
          </a:prstGeom>
        </p:spPr>
        <p:txBody>
          <a:bodyPr anchor="b"/>
          <a:lstStyle>
            <a:lvl1pPr algn="ctr">
              <a:defRPr sz="567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40259" y="3403592"/>
            <a:ext cx="8641556" cy="156454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270"/>
            </a:lvl1pPr>
            <a:lvl2pPr marL="431800" indent="0" algn="ctr">
              <a:buNone/>
              <a:defRPr sz="1890"/>
            </a:lvl2pPr>
            <a:lvl3pPr marL="864235" indent="0" algn="ctr">
              <a:buNone/>
              <a:defRPr sz="1700"/>
            </a:lvl3pPr>
            <a:lvl4pPr marL="1296035" indent="0" algn="ctr">
              <a:buNone/>
              <a:defRPr sz="1510"/>
            </a:lvl4pPr>
            <a:lvl5pPr marL="1727835" indent="0" algn="ctr">
              <a:buNone/>
              <a:defRPr sz="1510"/>
            </a:lvl5pPr>
            <a:lvl6pPr marL="2160270" indent="0" algn="ctr">
              <a:buNone/>
              <a:defRPr sz="1510"/>
            </a:lvl6pPr>
            <a:lvl7pPr marL="2592070" indent="0" algn="ctr">
              <a:buNone/>
              <a:defRPr sz="1510"/>
            </a:lvl7pPr>
            <a:lvl8pPr marL="3023870" indent="0" algn="ctr">
              <a:buNone/>
              <a:defRPr sz="1510"/>
            </a:lvl8pPr>
            <a:lvl9pPr marL="3456305" indent="0" algn="ctr">
              <a:buNone/>
              <a:defRPr sz="151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6142" y="1615544"/>
            <a:ext cx="9937790" cy="2695572"/>
          </a:xfrm>
          <a:prstGeom prst="rect">
            <a:avLst/>
          </a:prstGeom>
        </p:spPr>
        <p:txBody>
          <a:bodyPr anchor="b"/>
          <a:lstStyle>
            <a:lvl1pPr>
              <a:defRPr sz="567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86142" y="4336618"/>
            <a:ext cx="9937790" cy="1417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70">
                <a:solidFill>
                  <a:schemeClr val="tx1">
                    <a:tint val="75000"/>
                  </a:schemeClr>
                </a:solidFill>
              </a:defRPr>
            </a:lvl1pPr>
            <a:lvl2pPr marL="43180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86423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3pPr>
            <a:lvl4pPr marL="1296035" indent="0">
              <a:buNone/>
              <a:defRPr sz="1510">
                <a:solidFill>
                  <a:schemeClr val="tx1">
                    <a:tint val="75000"/>
                  </a:schemeClr>
                </a:solidFill>
              </a:defRPr>
            </a:lvl4pPr>
            <a:lvl5pPr marL="1727835" indent="0">
              <a:buNone/>
              <a:defRPr sz="1510">
                <a:solidFill>
                  <a:schemeClr val="tx1">
                    <a:tint val="75000"/>
                  </a:schemeClr>
                </a:solidFill>
              </a:defRPr>
            </a:lvl5pPr>
            <a:lvl6pPr marL="2160270" indent="0">
              <a:buNone/>
              <a:defRPr sz="1510">
                <a:solidFill>
                  <a:schemeClr val="tx1">
                    <a:tint val="75000"/>
                  </a:schemeClr>
                </a:solidFill>
              </a:defRPr>
            </a:lvl6pPr>
            <a:lvl7pPr marL="2592070" indent="0">
              <a:buNone/>
              <a:defRPr sz="1510">
                <a:solidFill>
                  <a:schemeClr val="tx1">
                    <a:tint val="75000"/>
                  </a:schemeClr>
                </a:solidFill>
              </a:defRPr>
            </a:lvl7pPr>
            <a:lvl8pPr marL="3023870" indent="0">
              <a:buNone/>
              <a:defRPr sz="1510">
                <a:solidFill>
                  <a:schemeClr val="tx1">
                    <a:tint val="75000"/>
                  </a:schemeClr>
                </a:solidFill>
              </a:defRPr>
            </a:lvl8pPr>
            <a:lvl9pPr marL="3456305" indent="0">
              <a:buNone/>
              <a:defRPr sz="151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92143" y="1725047"/>
            <a:ext cx="4896882" cy="41116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833050" y="1725047"/>
            <a:ext cx="4896882" cy="41116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93643" y="345009"/>
            <a:ext cx="9937790" cy="1252534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21563" y="1680459"/>
            <a:ext cx="4605781" cy="778521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645"/>
            </a:lvl1pPr>
            <a:lvl2pPr marL="431800" indent="0">
              <a:buNone/>
              <a:defRPr sz="2270"/>
            </a:lvl2pPr>
            <a:lvl3pPr marL="864235" indent="0">
              <a:buNone/>
              <a:defRPr sz="1890"/>
            </a:lvl3pPr>
            <a:lvl4pPr marL="1296035" indent="0">
              <a:buNone/>
              <a:defRPr sz="1700"/>
            </a:lvl4pPr>
            <a:lvl5pPr marL="1727835" indent="0">
              <a:buNone/>
              <a:defRPr sz="1700"/>
            </a:lvl5pPr>
            <a:lvl6pPr marL="2160270" indent="0">
              <a:buNone/>
              <a:defRPr sz="1700"/>
            </a:lvl6pPr>
            <a:lvl7pPr marL="2592070" indent="0">
              <a:buNone/>
              <a:defRPr sz="1700"/>
            </a:lvl7pPr>
            <a:lvl8pPr marL="3023870" indent="0">
              <a:buNone/>
              <a:defRPr sz="1700"/>
            </a:lvl8pPr>
            <a:lvl9pPr marL="3456305" indent="0">
              <a:buNone/>
              <a:defRPr sz="17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21563" y="2518536"/>
            <a:ext cx="4605781" cy="3330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913132" y="1680459"/>
            <a:ext cx="4628464" cy="778521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645"/>
            </a:lvl1pPr>
            <a:lvl2pPr marL="431800" indent="0">
              <a:buNone/>
              <a:defRPr sz="2270"/>
            </a:lvl2pPr>
            <a:lvl3pPr marL="864235" indent="0">
              <a:buNone/>
              <a:defRPr sz="1890"/>
            </a:lvl3pPr>
            <a:lvl4pPr marL="1296035" indent="0">
              <a:buNone/>
              <a:defRPr sz="1700"/>
            </a:lvl4pPr>
            <a:lvl5pPr marL="1727835" indent="0">
              <a:buNone/>
              <a:defRPr sz="1700"/>
            </a:lvl5pPr>
            <a:lvl6pPr marL="2160270" indent="0">
              <a:buNone/>
              <a:defRPr sz="1700"/>
            </a:lvl6pPr>
            <a:lvl7pPr marL="2592070" indent="0">
              <a:buNone/>
              <a:defRPr sz="1700"/>
            </a:lvl7pPr>
            <a:lvl8pPr marL="3023870" indent="0">
              <a:buNone/>
              <a:defRPr sz="1700"/>
            </a:lvl8pPr>
            <a:lvl9pPr marL="3456305" indent="0">
              <a:buNone/>
              <a:defRPr sz="17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913132" y="2518536"/>
            <a:ext cx="4628464" cy="3330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93643" y="432012"/>
            <a:ext cx="3716169" cy="1512041"/>
          </a:xfrm>
          <a:prstGeom prst="rect">
            <a:avLst/>
          </a:prstGeom>
        </p:spPr>
        <p:txBody>
          <a:bodyPr anchor="b"/>
          <a:lstStyle>
            <a:lvl1pPr>
              <a:defRPr sz="3025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898383" y="933025"/>
            <a:ext cx="5833050" cy="4605124"/>
          </a:xfrm>
          <a:prstGeom prst="rect">
            <a:avLst/>
          </a:prstGeom>
        </p:spPr>
        <p:txBody>
          <a:bodyPr/>
          <a:lstStyle>
            <a:lvl1pPr>
              <a:defRPr sz="3025"/>
            </a:lvl1pPr>
            <a:lvl2pPr>
              <a:defRPr sz="2645"/>
            </a:lvl2pPr>
            <a:lvl3pPr>
              <a:defRPr sz="2270"/>
            </a:lvl3pPr>
            <a:lvl4pPr>
              <a:defRPr sz="1890"/>
            </a:lvl4pPr>
            <a:lvl5pPr>
              <a:defRPr sz="1890"/>
            </a:lvl5pPr>
            <a:lvl6pPr>
              <a:defRPr sz="1890"/>
            </a:lvl6pPr>
            <a:lvl7pPr>
              <a:defRPr sz="1890"/>
            </a:lvl7pPr>
            <a:lvl8pPr>
              <a:defRPr sz="1890"/>
            </a:lvl8pPr>
            <a:lvl9pPr>
              <a:defRPr sz="189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93643" y="1944053"/>
            <a:ext cx="3716169" cy="36015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10"/>
            </a:lvl1pPr>
            <a:lvl2pPr marL="431800" indent="0">
              <a:buNone/>
              <a:defRPr sz="1325"/>
            </a:lvl2pPr>
            <a:lvl3pPr marL="864235" indent="0">
              <a:buNone/>
              <a:defRPr sz="1135"/>
            </a:lvl3pPr>
            <a:lvl4pPr marL="1296035" indent="0">
              <a:buNone/>
              <a:defRPr sz="945"/>
            </a:lvl4pPr>
            <a:lvl5pPr marL="1727835" indent="0">
              <a:buNone/>
              <a:defRPr sz="945"/>
            </a:lvl5pPr>
            <a:lvl6pPr marL="2160270" indent="0">
              <a:buNone/>
              <a:defRPr sz="945"/>
            </a:lvl6pPr>
            <a:lvl7pPr marL="2592070" indent="0">
              <a:buNone/>
              <a:defRPr sz="945"/>
            </a:lvl7pPr>
            <a:lvl8pPr marL="3023870" indent="0">
              <a:buNone/>
              <a:defRPr sz="945"/>
            </a:lvl8pPr>
            <a:lvl9pPr marL="3456305" indent="0">
              <a:buNone/>
              <a:defRPr sz="94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93643" y="432012"/>
            <a:ext cx="3936472" cy="1512041"/>
          </a:xfrm>
          <a:prstGeom prst="rect">
            <a:avLst/>
          </a:prstGeom>
        </p:spPr>
        <p:txBody>
          <a:bodyPr anchor="b"/>
          <a:lstStyle>
            <a:lvl1pPr>
              <a:defRPr sz="3025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898383" y="432013"/>
            <a:ext cx="5833050" cy="51061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025"/>
            </a:lvl1pPr>
            <a:lvl2pPr marL="431800" indent="0">
              <a:buNone/>
              <a:defRPr sz="2645"/>
            </a:lvl2pPr>
            <a:lvl3pPr marL="864235" indent="0">
              <a:buNone/>
              <a:defRPr sz="2270"/>
            </a:lvl3pPr>
            <a:lvl4pPr marL="1296035" indent="0">
              <a:buNone/>
              <a:defRPr sz="1890"/>
            </a:lvl4pPr>
            <a:lvl5pPr marL="1727835" indent="0">
              <a:buNone/>
              <a:defRPr sz="1890"/>
            </a:lvl5pPr>
            <a:lvl6pPr marL="2160270" indent="0">
              <a:buNone/>
              <a:defRPr sz="1890"/>
            </a:lvl6pPr>
            <a:lvl7pPr marL="2592070" indent="0">
              <a:buNone/>
              <a:defRPr sz="1890"/>
            </a:lvl7pPr>
            <a:lvl8pPr marL="3023870" indent="0">
              <a:buNone/>
              <a:defRPr sz="1890"/>
            </a:lvl8pPr>
            <a:lvl9pPr marL="3456305" indent="0">
              <a:buNone/>
              <a:defRPr sz="1890"/>
            </a:lvl9pPr>
          </a:lstStyle>
          <a:p>
            <a:pPr lvl="0"/>
            <a:r>
              <a:rPr lang="zh-CN" altLang="en-US" noProof="1" smtClean="0"/>
              <a:t>单击图标添加图片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93643" y="1944053"/>
            <a:ext cx="3936472" cy="360159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90"/>
            </a:lvl1pPr>
            <a:lvl2pPr marL="431800" indent="0">
              <a:buNone/>
              <a:defRPr sz="1700"/>
            </a:lvl2pPr>
            <a:lvl3pPr marL="864235" indent="0">
              <a:buNone/>
              <a:defRPr sz="1510"/>
            </a:lvl3pPr>
            <a:lvl4pPr marL="1296035" indent="0">
              <a:buNone/>
              <a:defRPr sz="1325"/>
            </a:lvl4pPr>
            <a:lvl5pPr marL="1727835" indent="0">
              <a:buNone/>
              <a:defRPr sz="1325"/>
            </a:lvl5pPr>
            <a:lvl6pPr marL="2160270" indent="0">
              <a:buNone/>
              <a:defRPr sz="1325"/>
            </a:lvl6pPr>
            <a:lvl7pPr marL="2592070" indent="0">
              <a:buNone/>
              <a:defRPr sz="1325"/>
            </a:lvl7pPr>
            <a:lvl8pPr marL="3023870" indent="0">
              <a:buNone/>
              <a:defRPr sz="1325"/>
            </a:lvl8pPr>
            <a:lvl9pPr marL="3456305" indent="0">
              <a:buNone/>
              <a:defRPr sz="1325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245485" y="345009"/>
            <a:ext cx="2484447" cy="549164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92143" y="345009"/>
            <a:ext cx="7309316" cy="549164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" Target="../slides/slide2.xml" TargetMode="Interna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3247" name="五边形 4"/>
          <p:cNvSpPr>
            <a:spLocks noChangeArrowheads="1"/>
          </p:cNvSpPr>
          <p:nvPr/>
        </p:nvSpPr>
        <p:spPr bwMode="auto">
          <a:xfrm>
            <a:off x="0" y="66675"/>
            <a:ext cx="720725" cy="611188"/>
          </a:xfrm>
          <a:prstGeom prst="homePlate">
            <a:avLst>
              <a:gd name="adj" fmla="val 58950"/>
            </a:avLst>
          </a:prstGeom>
          <a:solidFill>
            <a:srgbClr val="3090D8"/>
          </a:solidFill>
          <a:ln>
            <a:noFill/>
          </a:ln>
        </p:spPr>
        <p:txBody>
          <a:bodyPr lIns="115214" tIns="57607" rIns="115214" bIns="57607" anchor="ctr"/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2300">
              <a:solidFill>
                <a:srgbClr val="FFFFFF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63248" name="TextBox 5"/>
          <p:cNvSpPr txBox="1">
            <a:spLocks noChangeArrowheads="1"/>
          </p:cNvSpPr>
          <p:nvPr/>
        </p:nvSpPr>
        <p:spPr bwMode="auto">
          <a:xfrm>
            <a:off x="720725" y="71438"/>
            <a:ext cx="1297072" cy="608782"/>
          </a:xfrm>
          <a:prstGeom prst="rect">
            <a:avLst/>
          </a:prstGeom>
          <a:noFill/>
          <a:ln>
            <a:noFill/>
          </a:ln>
        </p:spPr>
        <p:txBody>
          <a:bodyPr wrap="none" lIns="115214" tIns="57607" rIns="115214" bIns="57607">
            <a:spAutoFit/>
          </a:bodyPr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defTabSz="1152525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11525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b="1">
                <a:solidFill>
                  <a:srgbClr val="0D0D0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英语  </a:t>
            </a:r>
            <a:endParaRPr lang="zh-CN" altLang="en-US" b="1">
              <a:solidFill>
                <a:srgbClr val="0D0D0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圆角矩形 4">
            <a:hlinkClick r:id="rId12" action="ppaction://hlinksldjump"/>
          </p:cNvPr>
          <p:cNvSpPr/>
          <p:nvPr userDrawn="1"/>
        </p:nvSpPr>
        <p:spPr>
          <a:xfrm>
            <a:off x="10225088" y="6134100"/>
            <a:ext cx="1279525" cy="319088"/>
          </a:xfrm>
          <a:prstGeom prst="roundRect">
            <a:avLst/>
          </a:prstGeom>
          <a:gradFill rotWithShape="1">
            <a:gsLst>
              <a:gs pos="0">
                <a:sysClr val="windowText" lastClr="000000">
                  <a:tint val="50000"/>
                  <a:satMod val="300000"/>
                </a:sysClr>
              </a:gs>
              <a:gs pos="35000">
                <a:sysClr val="windowText" lastClr="000000">
                  <a:tint val="37000"/>
                  <a:satMod val="300000"/>
                </a:sysClr>
              </a:gs>
              <a:gs pos="100000">
                <a:sysClr val="windowText" lastClr="000000">
                  <a:tint val="15000"/>
                  <a:satMod val="350000"/>
                </a:sysClr>
              </a:gs>
            </a:gsLst>
            <a:lin ang="16200000" scaled="1"/>
          </a:gradFill>
          <a:ln w="9525" cap="flat" cmpd="sng" algn="ctr">
            <a:noFill/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600" b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返回</a:t>
            </a:r>
            <a:endParaRPr lang="zh-CN" altLang="en-US" sz="2600" b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3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63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63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63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3247" grpId="0"/>
      <p:bldP spid="863248" grpId="0"/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0051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894" y="0"/>
            <a:ext cx="11501437" cy="648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9"/>
          <p:cNvSpPr txBox="1">
            <a:spLocks noChangeArrowheads="1"/>
          </p:cNvSpPr>
          <p:nvPr/>
        </p:nvSpPr>
        <p:spPr bwMode="auto">
          <a:xfrm>
            <a:off x="-144463" y="1368425"/>
            <a:ext cx="9037638" cy="106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 sz="4800" smtClean="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Module </a:t>
            </a:r>
            <a:r>
              <a:rPr lang="en-US" altLang="zh-CN" sz="480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r>
              <a:rPr lang="zh-CN" altLang="zh-CN" sz="480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en-US" altLang="zh-CN" sz="480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Story </a:t>
            </a:r>
            <a:r>
              <a:rPr lang="en-US" altLang="zh-CN" sz="4800" smtClean="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time</a:t>
            </a:r>
            <a:endParaRPr lang="en-US" altLang="zh-CN" sz="4800">
              <a:solidFill>
                <a:srgbClr val="3090D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1152525" y="3311525"/>
            <a:ext cx="6553200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 smtClean="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Unit 1</a:t>
            </a:r>
            <a:r>
              <a:rPr lang="zh-CN" altLang="zh-CN" smtClean="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en-US" altLang="zh-CN" smtClean="0">
                <a:solidFill>
                  <a:srgbClr val="3090D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Once upon a time…</a:t>
            </a:r>
            <a:endParaRPr lang="en-US" altLang="zh-CN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3313113" y="1079500"/>
            <a:ext cx="647700" cy="720725"/>
          </a:xfrm>
          <a:prstGeom prst="rect">
            <a:avLst/>
          </a:prstGeom>
          <a:solidFill>
            <a:srgbClr val="3090D8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5214" tIns="57607" rIns="115214" bIns="57607" anchor="ctr"/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TextBox 6"/>
          <p:cNvSpPr txBox="1">
            <a:spLocks noChangeArrowheads="1"/>
          </p:cNvSpPr>
          <p:nvPr/>
        </p:nvSpPr>
        <p:spPr bwMode="auto">
          <a:xfrm>
            <a:off x="3276600" y="1157288"/>
            <a:ext cx="708025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5214" tIns="57607" rIns="115214" bIns="57607">
            <a:spAutoFit/>
          </a:bodyPr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6" name="组合 7"/>
          <p:cNvGrpSpPr/>
          <p:nvPr/>
        </p:nvGrpSpPr>
        <p:grpSpPr>
          <a:xfrm>
            <a:off x="4064000" y="1079500"/>
            <a:ext cx="4237038" cy="720725"/>
            <a:chOff x="3369875" y="1633364"/>
            <a:chExt cx="3362365" cy="432048"/>
          </a:xfrm>
        </p:grpSpPr>
        <p:sp>
          <p:nvSpPr>
            <p:cNvPr id="27" name="矩形 8">
              <a:hlinkClick r:id="rId2" action="ppaction://hlinksldjump?num=2"/>
            </p:cNvPr>
            <p:cNvSpPr>
              <a:spLocks noChangeArrowheads="1"/>
            </p:cNvSpPr>
            <p:nvPr/>
          </p:nvSpPr>
          <p:spPr bwMode="auto">
            <a:xfrm>
              <a:off x="3369875" y="1633364"/>
              <a:ext cx="3362365" cy="432048"/>
            </a:xfrm>
            <a:prstGeom prst="rect">
              <a:avLst/>
            </a:prstGeom>
            <a:solidFill>
              <a:srgbClr val="3090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15214" tIns="57607" rIns="115214" bIns="57607" anchor="ctr"/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TextBox 9"/>
            <p:cNvSpPr txBox="1">
              <a:spLocks noChangeArrowheads="1"/>
            </p:cNvSpPr>
            <p:nvPr/>
          </p:nvSpPr>
          <p:spPr bwMode="auto">
            <a:xfrm>
              <a:off x="3497113" y="1679995"/>
              <a:ext cx="1777298" cy="3649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15214" tIns="57607" rIns="115214" bIns="57607">
              <a:spAutoFit/>
            </a:bodyPr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 前 预 习</a:t>
              </a:r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9" name="矩形 28"/>
          <p:cNvSpPr>
            <a:spLocks noChangeArrowheads="1"/>
          </p:cNvSpPr>
          <p:nvPr/>
        </p:nvSpPr>
        <p:spPr bwMode="auto">
          <a:xfrm>
            <a:off x="3313113" y="2233613"/>
            <a:ext cx="647700" cy="719137"/>
          </a:xfrm>
          <a:prstGeom prst="rect">
            <a:avLst/>
          </a:prstGeom>
          <a:solidFill>
            <a:srgbClr val="3090D8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5214" tIns="57607" rIns="115214" bIns="57607" anchor="ctr"/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TextBox 11"/>
          <p:cNvSpPr txBox="1">
            <a:spLocks noChangeArrowheads="1"/>
          </p:cNvSpPr>
          <p:nvPr/>
        </p:nvSpPr>
        <p:spPr bwMode="auto">
          <a:xfrm>
            <a:off x="3276600" y="2309813"/>
            <a:ext cx="708025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5214" tIns="57607" rIns="115214" bIns="57607">
            <a:spAutoFit/>
          </a:bodyPr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1" name="组合 12"/>
          <p:cNvGrpSpPr/>
          <p:nvPr/>
        </p:nvGrpSpPr>
        <p:grpSpPr>
          <a:xfrm>
            <a:off x="4064000" y="2232025"/>
            <a:ext cx="4237038" cy="719138"/>
            <a:chOff x="3369875" y="2263434"/>
            <a:chExt cx="3362365" cy="432048"/>
          </a:xfrm>
        </p:grpSpPr>
        <p:sp>
          <p:nvSpPr>
            <p:cNvPr id="32" name="矩形 13"/>
            <p:cNvSpPr>
              <a:spLocks noChangeArrowheads="1"/>
            </p:cNvSpPr>
            <p:nvPr/>
          </p:nvSpPr>
          <p:spPr bwMode="auto">
            <a:xfrm>
              <a:off x="3369875" y="2263434"/>
              <a:ext cx="3362365" cy="432048"/>
            </a:xfrm>
            <a:prstGeom prst="rect">
              <a:avLst/>
            </a:prstGeom>
            <a:solidFill>
              <a:srgbClr val="3090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15214" tIns="57607" rIns="115214" bIns="57607" anchor="ctr"/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3" name="TextBox 14"/>
            <p:cNvSpPr txBox="1">
              <a:spLocks noChangeArrowheads="1"/>
            </p:cNvSpPr>
            <p:nvPr/>
          </p:nvSpPr>
          <p:spPr bwMode="auto">
            <a:xfrm>
              <a:off x="3497113" y="2310168"/>
              <a:ext cx="1777298" cy="3657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15214" tIns="57607" rIns="115214" bIns="57607">
              <a:spAutoFit/>
            </a:bodyPr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 堂 导 学</a:t>
              </a:r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4" name="矩形 33"/>
          <p:cNvSpPr>
            <a:spLocks noChangeArrowheads="1"/>
          </p:cNvSpPr>
          <p:nvPr/>
        </p:nvSpPr>
        <p:spPr bwMode="auto">
          <a:xfrm>
            <a:off x="3313113" y="3527425"/>
            <a:ext cx="647700" cy="720725"/>
          </a:xfrm>
          <a:prstGeom prst="rect">
            <a:avLst/>
          </a:prstGeom>
          <a:solidFill>
            <a:srgbClr val="3090D8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5214" tIns="57607" rIns="115214" bIns="57607" anchor="ctr"/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TextBox 16"/>
          <p:cNvSpPr txBox="1">
            <a:spLocks noChangeArrowheads="1"/>
          </p:cNvSpPr>
          <p:nvPr/>
        </p:nvSpPr>
        <p:spPr bwMode="auto">
          <a:xfrm>
            <a:off x="3276600" y="3605213"/>
            <a:ext cx="708025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5214" tIns="57607" rIns="115214" bIns="57607">
            <a:spAutoFit/>
          </a:bodyPr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6" name="组合 17"/>
          <p:cNvGrpSpPr/>
          <p:nvPr/>
        </p:nvGrpSpPr>
        <p:grpSpPr>
          <a:xfrm>
            <a:off x="4064000" y="3527425"/>
            <a:ext cx="4237038" cy="720725"/>
            <a:chOff x="3369875" y="2893504"/>
            <a:chExt cx="3362365" cy="432048"/>
          </a:xfrm>
        </p:grpSpPr>
        <p:sp>
          <p:nvSpPr>
            <p:cNvPr id="37" name="矩形 18"/>
            <p:cNvSpPr>
              <a:spLocks noChangeArrowheads="1"/>
            </p:cNvSpPr>
            <p:nvPr/>
          </p:nvSpPr>
          <p:spPr bwMode="auto">
            <a:xfrm>
              <a:off x="3369875" y="2893504"/>
              <a:ext cx="3362365" cy="432048"/>
            </a:xfrm>
            <a:prstGeom prst="rect">
              <a:avLst/>
            </a:prstGeom>
            <a:solidFill>
              <a:srgbClr val="3090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15214" tIns="57607" rIns="115214" bIns="57607" anchor="ctr"/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8" name="TextBox 19"/>
            <p:cNvSpPr txBox="1">
              <a:spLocks noChangeArrowheads="1"/>
            </p:cNvSpPr>
            <p:nvPr/>
          </p:nvSpPr>
          <p:spPr bwMode="auto">
            <a:xfrm>
              <a:off x="3497113" y="2940135"/>
              <a:ext cx="1777298" cy="3649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15214" tIns="57607" rIns="115214" bIns="57607">
              <a:spAutoFit/>
            </a:bodyPr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 文 理 解</a:t>
              </a:r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9" name="TextBox 31"/>
          <p:cNvSpPr txBox="1">
            <a:spLocks noChangeArrowheads="1"/>
          </p:cNvSpPr>
          <p:nvPr/>
        </p:nvSpPr>
        <p:spPr bwMode="auto">
          <a:xfrm>
            <a:off x="525463" y="1079500"/>
            <a:ext cx="1868487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5214" tIns="57607" rIns="115214" bIns="57607">
            <a:spAutoFit/>
          </a:bodyPr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000">
                <a:solidFill>
                  <a:srgbClr val="48301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目录导航 </a:t>
            </a:r>
            <a:endParaRPr lang="en-US" altLang="zh-CN" sz="3000">
              <a:solidFill>
                <a:srgbClr val="48301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矩形 39"/>
          <p:cNvSpPr>
            <a:spLocks noChangeArrowheads="1"/>
          </p:cNvSpPr>
          <p:nvPr/>
        </p:nvSpPr>
        <p:spPr bwMode="auto">
          <a:xfrm>
            <a:off x="3365500" y="4679950"/>
            <a:ext cx="647700" cy="720725"/>
          </a:xfrm>
          <a:prstGeom prst="rect">
            <a:avLst/>
          </a:prstGeom>
          <a:solidFill>
            <a:srgbClr val="3090D8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5214" tIns="57607" rIns="115214" bIns="57607" anchor="ctr"/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TextBox 19"/>
          <p:cNvSpPr txBox="1">
            <a:spLocks noChangeArrowheads="1"/>
          </p:cNvSpPr>
          <p:nvPr/>
        </p:nvSpPr>
        <p:spPr bwMode="auto">
          <a:xfrm>
            <a:off x="3328988" y="4757738"/>
            <a:ext cx="712787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5214" tIns="57607" rIns="115214" bIns="57607">
            <a:spAutoFit/>
          </a:bodyPr>
          <a:lstStyle>
            <a:defPPr>
              <a:defRPr lang="zh-CN"/>
            </a:defPPr>
            <a:lvl1pPr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152525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152525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2" name="组合 17"/>
          <p:cNvGrpSpPr/>
          <p:nvPr/>
        </p:nvGrpSpPr>
        <p:grpSpPr>
          <a:xfrm>
            <a:off x="4116388" y="4679950"/>
            <a:ext cx="4237037" cy="720725"/>
            <a:chOff x="3369875" y="2893504"/>
            <a:chExt cx="3362365" cy="432048"/>
          </a:xfrm>
        </p:grpSpPr>
        <p:sp>
          <p:nvSpPr>
            <p:cNvPr id="43" name="矩形 18"/>
            <p:cNvSpPr>
              <a:spLocks noChangeArrowheads="1"/>
            </p:cNvSpPr>
            <p:nvPr/>
          </p:nvSpPr>
          <p:spPr bwMode="auto">
            <a:xfrm>
              <a:off x="3369875" y="2893504"/>
              <a:ext cx="3362365" cy="432048"/>
            </a:xfrm>
            <a:prstGeom prst="rect">
              <a:avLst/>
            </a:prstGeom>
            <a:solidFill>
              <a:srgbClr val="3090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15214" tIns="57607" rIns="115214" bIns="57607" anchor="ctr"/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4" name="TextBox 19"/>
            <p:cNvSpPr txBox="1">
              <a:spLocks noChangeArrowheads="1"/>
            </p:cNvSpPr>
            <p:nvPr/>
          </p:nvSpPr>
          <p:spPr bwMode="auto">
            <a:xfrm>
              <a:off x="3497113" y="2940135"/>
              <a:ext cx="1777298" cy="3649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15214" tIns="57607" rIns="115214" bIns="57607">
              <a:spAutoFit/>
            </a:bodyPr>
            <a:lstStyle>
              <a:defPPr>
                <a:defRPr lang="zh-CN"/>
              </a:defPPr>
              <a:lvl1pPr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1152525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1152525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巩 固 提 升</a:t>
              </a:r>
              <a:endParaRPr lang="zh-CN" altLang="en-US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grpId="0" nodeType="with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24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3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35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4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46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" presetClass="entr" presetSubtype="8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9" grpId="0"/>
      <p:bldP spid="30" grpId="0"/>
      <p:bldP spid="34" grpId="0"/>
      <p:bldP spid="35" grpId="0"/>
      <p:bldP spid="39" grpId="0"/>
      <p:bldP spid="40" grpId="0"/>
      <p:bldP spid="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圆角矩形 3"/>
          <p:cNvSpPr>
            <a:spLocks noChangeArrowheads="1"/>
          </p:cNvSpPr>
          <p:nvPr/>
        </p:nvSpPr>
        <p:spPr bwMode="auto">
          <a:xfrm>
            <a:off x="3600450" y="503238"/>
            <a:ext cx="4176713" cy="533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 </a:t>
            </a:r>
            <a:r>
              <a:rPr lang="zh-CN" altLang="en-US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前 预 习 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61950" y="1367879"/>
            <a:ext cx="10807700" cy="378565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一、必背单词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请在课文中找出下列单词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名词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头发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2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金色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黄金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金牌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森林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	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篮子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门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	6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碗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916905" y="2958517"/>
            <a:ext cx="91403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hair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89142" y="2958516"/>
            <a:ext cx="93647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gold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769215" y="3698420"/>
            <a:ext cx="128330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forest 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5391761" y="3698419"/>
            <a:ext cx="142699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basket 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404967" y="4422728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door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5085257" y="4422728"/>
            <a:ext cx="102784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bowl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95871"/>
            <a:ext cx="10807700" cy="378565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动词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决定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	2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注意到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摘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		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敲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应门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回答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6.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进入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8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吃完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喝完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用尽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63653" y="2159967"/>
            <a:ext cx="130195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decide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6741441" y="2159967"/>
            <a:ext cx="123303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notice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895098" y="2850129"/>
            <a:ext cx="103906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pick 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5932761" y="2877836"/>
            <a:ext cx="125547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knock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2611157" y="3604927"/>
            <a:ext cx="143981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answer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018866" y="3595705"/>
            <a:ext cx="102784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push</a:t>
            </a:r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806591" y="4343225"/>
            <a:ext cx="109677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enter</a:t>
            </a:r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8200073" y="4343224"/>
            <a:ext cx="116410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finish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873059"/>
            <a:ext cx="10807700" cy="45243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形容词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黑暗的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迷路的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小的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感到饿的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饥饿的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合适的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恰当的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67709" y="1727919"/>
            <a:ext cx="113043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dark 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326142" y="2457235"/>
            <a:ext cx="80021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lost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851569" y="3194407"/>
            <a:ext cx="98135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little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3816821" y="3906631"/>
            <a:ext cx="146065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hungry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582325" y="4648422"/>
            <a:ext cx="105028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right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729043"/>
            <a:ext cx="10807700" cy="52629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副词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　　　　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一次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一回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立刻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不久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介词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上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上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环绕着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围绕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14605">
              <a:lnSpc>
                <a:spcPct val="150000"/>
              </a:lnSpc>
              <a:spcAft>
                <a:spcPct val="0"/>
              </a:spcAft>
              <a:tabLst>
                <a:tab pos="26162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方向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808709" y="1583903"/>
            <a:ext cx="98296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once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808709" y="2331691"/>
            <a:ext cx="98296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soon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4464893" y="3762615"/>
            <a:ext cx="107273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upon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2983967" y="4501167"/>
            <a:ext cx="145321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around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874794" y="5246594"/>
            <a:ext cx="159851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towards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89083"/>
            <a:ext cx="10807700" cy="44308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二、常用短语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请在课文中画出下列短语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从前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once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upon a time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散步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go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for a walk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独自一人的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all alone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拿起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举起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pick up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一次又一次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again and again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	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511895"/>
            <a:ext cx="10807700" cy="295350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6.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迷路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be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lost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开始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begin with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…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8.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环顾四周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look around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787400"/>
                <a:tab pos="1718310"/>
                <a:tab pos="278384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敲门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knock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on/at the door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95871"/>
            <a:ext cx="10807700" cy="36921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三、经典句型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请在课文中画出下列句型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162433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她决定提着篮子去公园里散步。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162433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She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decided to go for a walk in the park with her basket.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162433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她经常独自去森林里散步吗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en-US" altLang="zh-CN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endParaRPr lang="en-US" altLang="zh-CN" smtClean="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marL="81280">
              <a:lnSpc>
                <a:spcPct val="150000"/>
              </a:lnSpc>
              <a:spcAft>
                <a:spcPct val="0"/>
              </a:spcAft>
              <a:tabLst>
                <a:tab pos="1624330"/>
              </a:tabLst>
            </a:pPr>
            <a:r>
              <a:rPr lang="en-US" altLang="zh-CN" err="1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Oh,did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she often go for a walk in the forest alone?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3"/>
          <p:cNvSpPr>
            <a:spLocks noChangeArrowheads="1"/>
          </p:cNvSpPr>
          <p:nvPr/>
        </p:nvSpPr>
        <p:spPr bwMode="auto">
          <a:xfrm>
            <a:off x="3600450" y="503238"/>
            <a:ext cx="4176713" cy="533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 堂 导 学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61950" y="1089083"/>
            <a:ext cx="10807700" cy="516949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1.The story begins:</a:t>
            </a:r>
            <a:r>
              <a:rPr lang="en-US" altLang="zh-CN" b="1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Once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upon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time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…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这个故事的开头是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从前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……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once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upon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time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从前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很久以前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相当于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long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b="1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long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ago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用于故事的开头。如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there was a village.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=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there was a village.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从前有一个村庄。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12565" y="4113944"/>
            <a:ext cx="327205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Once upon a time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656581" y="4861207"/>
            <a:ext cx="266932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Long long ago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89083"/>
            <a:ext cx="10807700" cy="44308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2.She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decided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to go for a walk in the park with her basket.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她决定提着篮子去公园里散步。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decide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是动词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决定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后接动词不定式作宾语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即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decide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to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do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sth.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决定做某事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。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They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the work on time.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他们决定按时完成工作。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32645" y="4122655"/>
            <a:ext cx="332815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decide(d) to finish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23863"/>
            <a:ext cx="10807700" cy="36921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All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alone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in the dark,dark forest,Goldilocks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picked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some flowers.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金凤花姑娘独自一人走在漆黑的森林里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摘了些花。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all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alone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是固定搭配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独自一人的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其中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,alone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是形容词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单独的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独自的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He was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他单独一个人。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520677" y="4248724"/>
            <a:ext cx="182453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(all)alone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367879"/>
            <a:ext cx="3466013" cy="8309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辨析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r>
              <a:rPr lang="en-US" altLang="zh-CN" b="1" err="1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alone</a:t>
            </a:r>
            <a:r>
              <a:rPr lang="en-US" altLang="zh-CN" err="1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US" altLang="zh-CN" b="1" err="1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lonely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92163" y="2190623"/>
          <a:ext cx="9937750" cy="2926080"/>
        </p:xfrm>
        <a:graphic>
          <a:graphicData uri="http://schemas.openxmlformats.org/drawingml/2006/table">
            <a:tbl>
              <a:tblPr firstRow="1" firstCol="1" bandRow="1"/>
              <a:tblGrid>
                <a:gridCol w="1230293"/>
                <a:gridCol w="8707457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alone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既可作形容词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也可以作副词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意为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单独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独自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方正书宋_GBK" panose="03000509000000000000" pitchFamily="65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它只强调一个人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没有感情色彩。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lonely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是形容词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意为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寂寞的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孤独的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它强调寂寞、孤独的感觉</a:t>
                      </a:r>
                      <a:r>
                        <a:rPr lang="en-US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有感情色彩。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655911"/>
            <a:ext cx="10807700" cy="293157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Though she is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at home,she doesn’t 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feel</a:t>
            </a:r>
            <a:endParaRPr lang="en-US" altLang="zh-CN" smtClean="0">
              <a:solidFill>
                <a:srgbClr val="00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.She has many things to do.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尽管她独自一人在家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她并不觉得孤单。她有很多事情要做。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582325" y="1781980"/>
            <a:ext cx="111921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alone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008509" y="2511296"/>
            <a:ext cx="123303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lonely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961354"/>
            <a:ext cx="10807700" cy="221483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pick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摘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常用于表示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摘果实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摘花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等。如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Did he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 lot of blue flowers?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他摘了很多蓝色的花吗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088629" y="2794856"/>
            <a:ext cx="93647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pick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367879"/>
            <a:ext cx="10807700" cy="378565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拓展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pick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up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拿起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举起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后接名词作宾语时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名词可置于中间或后面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接代词作宾语时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代词须置于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pick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up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之间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且用宾格。如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That’s an apple.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,please.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那是个苹果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请把它捡起来。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248869" y="3654188"/>
            <a:ext cx="186942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Pick it up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935831"/>
            <a:ext cx="10807700" cy="44308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4.Then she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noticed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 little house,so she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hurried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towards it,and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knocked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the door.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接着她注意到一幢小房子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于是她赶快朝它走去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敲了敲门。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notice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是动词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注意到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。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when she ran past me.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当她从我身边跑过去的时候我没注意到她。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016621" y="3960692"/>
            <a:ext cx="310052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didn’t notice her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799927"/>
            <a:ext cx="10807700" cy="221483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拓展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notice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sb.doing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sth.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看到某人正在做某事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强调正在发生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notice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sb.do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sth.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看到某人做了某事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强调全过程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729043"/>
            <a:ext cx="10807700" cy="51475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knock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是动词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敲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表示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敲门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用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knock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on/at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the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door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He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before going in.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他进去前先敲了敲门。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On Sunday,Jenny and Brian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Danny’s door.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詹尼和布莱恩星期日来敲丹尼的门。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944613" y="2313219"/>
            <a:ext cx="422904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knocked on/at the door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545013" y="3774816"/>
            <a:ext cx="265649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knocked on/at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917359"/>
            <a:ext cx="10807700" cy="44308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5.She 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finished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all the food in it.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她吃完了碗里的食物。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finish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是动词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意为</a:t>
            </a: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吃完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喝完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用尽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完成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后可接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名词、代词或动词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-ing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形式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作宾语。如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你昨天什么时候完成工作的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When did you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the work yesterday?=When did you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　　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yesterday?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672805" y="3960167"/>
            <a:ext cx="116410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finish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800597" y="4672649"/>
            <a:ext cx="272542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finish working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3"/>
          <p:cNvSpPr>
            <a:spLocks noChangeArrowheads="1"/>
          </p:cNvSpPr>
          <p:nvPr/>
        </p:nvSpPr>
        <p:spPr bwMode="auto">
          <a:xfrm>
            <a:off x="3600450" y="503238"/>
            <a:ext cx="4176713" cy="533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 文 理 解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61950" y="1185523"/>
            <a:ext cx="10807700" cy="45243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一、听对话。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听课本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Unit 1 Act.3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对话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完成第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1~5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小题。对话听两遍。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)1.Goldilocks was lost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A.in the park	B.in the store	C.in the forest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)2.Then she saw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A.a building	B.a house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C.a river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4" name="耳机.jpg" descr="id:2147497324;FounderCES"/>
          <p:cNvPicPr/>
          <p:nvPr/>
        </p:nvPicPr>
        <p:blipFill>
          <a:blip r:embed="rId2"/>
          <a:stretch>
            <a:fillRect/>
          </a:stretch>
        </p:blipFill>
        <p:spPr>
          <a:xfrm>
            <a:off x="2745937" y="1449123"/>
            <a:ext cx="368645" cy="325542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738949" y="2827357"/>
            <a:ext cx="48122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 smtClean="0">
                <a:ea typeface="宋体" panose="02010600030101010101" pitchFamily="2" charset="-122"/>
              </a:rPr>
              <a:t>C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738949" y="4268597"/>
            <a:ext cx="45878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>
                <a:ea typeface="宋体" panose="02010600030101010101" pitchFamily="2" charset="-122"/>
              </a:rPr>
              <a:t>B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88736"/>
            <a:ext cx="10807700" cy="44308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)3.Goldilocks found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in the house.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A.an old woman	B.a girl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C.nobody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)4.Goldilocks was very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A.hungry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	B.tired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C.thirsty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)5.She finished the food in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err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A.all the bowls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B.the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big bowl	C.the little bowl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38949" y="1257664"/>
            <a:ext cx="48122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 smtClean="0">
                <a:ea typeface="宋体" panose="02010600030101010101" pitchFamily="2" charset="-122"/>
              </a:rPr>
              <a:t>C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8949" y="2719375"/>
            <a:ext cx="48122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 smtClean="0">
                <a:ea typeface="宋体" panose="02010600030101010101" pitchFamily="2" charset="-122"/>
              </a:rPr>
              <a:t>A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738949" y="4168629"/>
            <a:ext cx="48122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b="1" smtClean="0">
                <a:ea typeface="宋体" panose="02010600030101010101" pitchFamily="2" charset="-122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2087959"/>
            <a:ext cx="10807700" cy="219290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二、听填信息。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听课本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Unit 1 Act.3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对话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根据所听内容完成下列信息卡。对话听两遍。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252075" cy="52101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https://d.book118.com/418020051031006032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1_Office 主题​​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宋体</vt:lpstr>
      <vt:lpstr>Times New Roman</vt:lpstr>
      <vt:lpstr>黑体</vt:lpstr>
      <vt:lpstr>微软雅黑</vt:lpstr>
      <vt:lpstr>楷体</vt:lpstr>
      <vt:lpstr>NEU-BZ-S92</vt:lpstr>
      <vt:lpstr>方正书宋_GBK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2024-09-09T12:52:14.144</cp:lastPrinted>
  <dcterms:created xsi:type="dcterms:W3CDTF">2024-09-09T04:52:14Z</dcterms:created>
  <dcterms:modified xsi:type="dcterms:W3CDTF">2024-09-09T04:52:15Z</dcterms:modified>
</cp:coreProperties>
</file>