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0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FAE54-6F85-488A-8970-3FEF485D7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37BA6-50B9-4C9F-8E33-6B57AFF21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EC296-2CE8-4AC2-A957-6E9F1E3E5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55162-FDAE-4481-A082-ADF676720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62F3D-F7C3-4C93-A992-2DB81EAF3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AC4AFC-AA58-4CF0-ADE5-E4EB4FA4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2875E8-0CD7-4D3B-8833-C379BBBA2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4B4C5-7003-47A6-B57B-67DC6C6B5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6AB7C-EFB1-4CF8-9735-51DF466F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9EE69-2FD2-4895-8608-52EAA1A9D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46A39-0273-4388-AB74-0A93DB1E7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31" Type="http://schemas.openxmlformats.org/officeDocument/2006/relationships/tags" Target="../tags/tag206.xml" /><Relationship Id="rId32" Type="http://schemas.openxmlformats.org/officeDocument/2006/relationships/tags" Target="../tags/tag207.xml" /><Relationship Id="rId33" Type="http://schemas.openxmlformats.org/officeDocument/2006/relationships/tags" Target="../tags/tag20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tags" Target="../tags/tag275.xml" /><Relationship Id="rId3" Type="http://schemas.openxmlformats.org/officeDocument/2006/relationships/tags" Target="../tags/tag249.xml" /><Relationship Id="rId30" Type="http://schemas.openxmlformats.org/officeDocument/2006/relationships/tags" Target="../tags/tag276.xml" /><Relationship Id="rId31" Type="http://schemas.openxmlformats.org/officeDocument/2006/relationships/tags" Target="../tags/tag277.xml" /><Relationship Id="rId32" Type="http://schemas.openxmlformats.org/officeDocument/2006/relationships/tags" Target="../tags/tag278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15" Type="http://schemas.openxmlformats.org/officeDocument/2006/relationships/tags" Target="../tags/tag292.xml" /><Relationship Id="rId16" Type="http://schemas.openxmlformats.org/officeDocument/2006/relationships/tags" Target="../tags/tag293.xml" /><Relationship Id="rId17" Type="http://schemas.openxmlformats.org/officeDocument/2006/relationships/tags" Target="../tags/tag294.xml" /><Relationship Id="rId18" Type="http://schemas.openxmlformats.org/officeDocument/2006/relationships/tags" Target="../tags/tag295.xml" /><Relationship Id="rId19" Type="http://schemas.openxmlformats.org/officeDocument/2006/relationships/tags" Target="../tags/tag296.xml" /><Relationship Id="rId2" Type="http://schemas.openxmlformats.org/officeDocument/2006/relationships/tags" Target="../tags/tag279.xml" /><Relationship Id="rId20" Type="http://schemas.openxmlformats.org/officeDocument/2006/relationships/tags" Target="../tags/tag297.xml" /><Relationship Id="rId21" Type="http://schemas.openxmlformats.org/officeDocument/2006/relationships/tags" Target="../tags/tag298.xml" /><Relationship Id="rId22" Type="http://schemas.openxmlformats.org/officeDocument/2006/relationships/tags" Target="../tags/tag299.xml" /><Relationship Id="rId23" Type="http://schemas.openxmlformats.org/officeDocument/2006/relationships/tags" Target="../tags/tag300.xml" /><Relationship Id="rId24" Type="http://schemas.openxmlformats.org/officeDocument/2006/relationships/tags" Target="../tags/tag301.xml" /><Relationship Id="rId25" Type="http://schemas.openxmlformats.org/officeDocument/2006/relationships/tags" Target="../tags/tag302.xml" /><Relationship Id="rId26" Type="http://schemas.openxmlformats.org/officeDocument/2006/relationships/tags" Target="../tags/tag303.xml" /><Relationship Id="rId27" Type="http://schemas.openxmlformats.org/officeDocument/2006/relationships/tags" Target="../tags/tag304.xml" /><Relationship Id="rId28" Type="http://schemas.openxmlformats.org/officeDocument/2006/relationships/tags" Target="../tags/tag305.xml" /><Relationship Id="rId29" Type="http://schemas.openxmlformats.org/officeDocument/2006/relationships/tags" Target="../tags/tag306.xml" /><Relationship Id="rId3" Type="http://schemas.openxmlformats.org/officeDocument/2006/relationships/tags" Target="../tags/tag280.xml" /><Relationship Id="rId30" Type="http://schemas.openxmlformats.org/officeDocument/2006/relationships/tags" Target="../tags/tag307.xml" /><Relationship Id="rId31" Type="http://schemas.openxmlformats.org/officeDocument/2006/relationships/tags" Target="../tags/tag308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200541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外阴一度烧伤的查房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外阴一度烧伤的相关知识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外阴一度烧伤的相关知识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11" name="矩形: 圆角 4"/>
          <p:cNvSpPr/>
          <p:nvPr>
            <p:custDataLst>
              <p:tags r:id="rId2"/>
            </p:custDataLst>
          </p:nvPr>
        </p:nvSpPr>
        <p:spPr>
          <a:xfrm>
            <a:off x="608330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>
            <p:custDataLst>
              <p:tags r:id="rId3"/>
            </p:custDataLst>
          </p:nvPr>
        </p:nvSpPr>
        <p:spPr>
          <a:xfrm>
            <a:off x="774469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外阴一度烧伤：指外阴皮肤受到轻度热力损伤，表现为红肿、疼痛、轻度渗出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9" name="任意多边形: 形状 11"/>
          <p:cNvSpPr/>
          <p:nvPr>
            <p:custDataLst>
              <p:tags r:id="rId4"/>
            </p:custDataLst>
          </p:nvPr>
        </p:nvSpPr>
        <p:spPr>
          <a:xfrm>
            <a:off x="614695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矩形: 圆角 49"/>
          <p:cNvSpPr/>
          <p:nvPr>
            <p:custDataLst>
              <p:tags r:id="rId5"/>
            </p:custDataLst>
          </p:nvPr>
        </p:nvSpPr>
        <p:spPr>
          <a:xfrm>
            <a:off x="1472125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01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" name="矩形: 圆角 12"/>
          <p:cNvSpPr/>
          <p:nvPr>
            <p:custDataLst>
              <p:tags r:id="rId6"/>
            </p:custDataLst>
          </p:nvPr>
        </p:nvSpPr>
        <p:spPr>
          <a:xfrm>
            <a:off x="3428236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矩形: 圆角 20"/>
          <p:cNvSpPr/>
          <p:nvPr>
            <p:custDataLst>
              <p:tags r:id="rId7"/>
            </p:custDataLst>
          </p:nvPr>
        </p:nvSpPr>
        <p:spPr>
          <a:xfrm>
            <a:off x="4292032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02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任意多边形: 形状 24"/>
          <p:cNvSpPr/>
          <p:nvPr>
            <p:custDataLst>
              <p:tags r:id="rId8"/>
            </p:custDataLst>
          </p:nvPr>
        </p:nvSpPr>
        <p:spPr>
          <a:xfrm>
            <a:off x="3434602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3594375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病因：常见原因包括热水烫伤、化学物质灼伤、电击伤等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6" name="矩形: 圆角 12"/>
          <p:cNvSpPr/>
          <p:nvPr>
            <p:custDataLst>
              <p:tags r:id="rId10"/>
            </p:custDataLst>
          </p:nvPr>
        </p:nvSpPr>
        <p:spPr>
          <a:xfrm>
            <a:off x="6248143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矩形: 圆角 20"/>
          <p:cNvSpPr/>
          <p:nvPr>
            <p:custDataLst>
              <p:tags r:id="rId11"/>
            </p:custDataLst>
          </p:nvPr>
        </p:nvSpPr>
        <p:spPr>
          <a:xfrm>
            <a:off x="7111938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03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任意多边形: 形状 24"/>
          <p:cNvSpPr/>
          <p:nvPr>
            <p:custDataLst>
              <p:tags r:id="rId12"/>
            </p:custDataLst>
          </p:nvPr>
        </p:nvSpPr>
        <p:spPr>
          <a:xfrm>
            <a:off x="6254508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6414282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危险因素：年龄、性别、职业、生活习惯等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矩形: 圆角 12"/>
          <p:cNvSpPr/>
          <p:nvPr>
            <p:custDataLst>
              <p:tags r:id="rId14"/>
            </p:custDataLst>
          </p:nvPr>
        </p:nvSpPr>
        <p:spPr>
          <a:xfrm>
            <a:off x="9068049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矩形: 圆角 20"/>
          <p:cNvSpPr/>
          <p:nvPr>
            <p:custDataLst>
              <p:tags r:id="rId15"/>
            </p:custDataLst>
          </p:nvPr>
        </p:nvSpPr>
        <p:spPr>
          <a:xfrm>
            <a:off x="9931844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04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: 形状 24"/>
          <p:cNvSpPr/>
          <p:nvPr>
            <p:custDataLst>
              <p:tags r:id="rId16"/>
            </p:custDataLst>
          </p:nvPr>
        </p:nvSpPr>
        <p:spPr>
          <a:xfrm>
            <a:off x="9074415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9234188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预防措施：加强安全教育，提高安全意识，避免接触危险源，做好个人防护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临床表现和诊断</a:t>
            </a:r>
            <a:endParaRPr lang="zh-CN" altLang="en-US"/>
          </a:p>
        </p:txBody>
      </p:sp>
      <p:sp>
        <p:nvSpPr>
          <p:cNvPr id="58" name="矩形 57"/>
          <p:cNvSpPr/>
          <p:nvPr>
            <p:custDataLst>
              <p:tags r:id="rId2"/>
            </p:custDataLst>
          </p:nvPr>
        </p:nvSpPr>
        <p:spPr>
          <a:xfrm>
            <a:off x="608330" y="3907066"/>
            <a:ext cx="5351599" cy="18480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矩形 59"/>
          <p:cNvSpPr/>
          <p:nvPr>
            <p:custDataLst>
              <p:tags r:id="rId3"/>
            </p:custDataLst>
          </p:nvPr>
        </p:nvSpPr>
        <p:spPr>
          <a:xfrm>
            <a:off x="793705" y="4355533"/>
            <a:ext cx="565681" cy="77080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4"/>
            </p:custDataLst>
          </p:nvPr>
        </p:nvSpPr>
        <p:spPr>
          <a:xfrm>
            <a:off x="735099" y="4312216"/>
            <a:ext cx="565681" cy="770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5"/>
            </p:custDataLst>
          </p:nvPr>
        </p:nvSpPr>
        <p:spPr>
          <a:xfrm>
            <a:off x="735736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治疗方法：局部冷敷、使用止痛药、保持伤口清洁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6" name="三角形 33"/>
          <p:cNvSpPr/>
          <p:nvPr>
            <p:custDataLst>
              <p:tags r:id="rId6"/>
            </p:custDataLst>
          </p:nvPr>
        </p:nvSpPr>
        <p:spPr>
          <a:xfrm>
            <a:off x="5723667" y="5614938"/>
            <a:ext cx="111480" cy="96191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7" name="三角形 7"/>
          <p:cNvSpPr/>
          <p:nvPr>
            <p:custDataLst>
              <p:tags r:id="rId7"/>
            </p:custDataLst>
          </p:nvPr>
        </p:nvSpPr>
        <p:spPr>
          <a:xfrm>
            <a:off x="5682260" y="5592005"/>
            <a:ext cx="111480" cy="96191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635085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69" name="矩形 68"/>
          <p:cNvSpPr/>
          <p:nvPr>
            <p:custDataLst>
              <p:tags r:id="rId9"/>
            </p:custDataLst>
          </p:nvPr>
        </p:nvSpPr>
        <p:spPr>
          <a:xfrm>
            <a:off x="6226283" y="3907066"/>
            <a:ext cx="5351599" cy="1848019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0" name="矩形 69"/>
          <p:cNvSpPr/>
          <p:nvPr>
            <p:custDataLst>
              <p:tags r:id="rId10"/>
            </p:custDataLst>
          </p:nvPr>
        </p:nvSpPr>
        <p:spPr>
          <a:xfrm>
            <a:off x="6411021" y="4355533"/>
            <a:ext cx="565681" cy="7708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2" name="矩形 71"/>
          <p:cNvSpPr/>
          <p:nvPr>
            <p:custDataLst>
              <p:tags r:id="rId11"/>
            </p:custDataLst>
          </p:nvPr>
        </p:nvSpPr>
        <p:spPr>
          <a:xfrm>
            <a:off x="6353051" y="4312216"/>
            <a:ext cx="565681" cy="7708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3" name="文本框 72"/>
          <p:cNvSpPr txBox="1"/>
          <p:nvPr>
            <p:custDataLst>
              <p:tags r:id="rId12"/>
            </p:custDataLst>
          </p:nvPr>
        </p:nvSpPr>
        <p:spPr>
          <a:xfrm>
            <a:off x="6353688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预防措施：避免接触高温、化学物质、紫外线等刺激物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7" name="三角形 33"/>
          <p:cNvSpPr/>
          <p:nvPr>
            <p:custDataLst>
              <p:tags r:id="rId13"/>
            </p:custDataLst>
          </p:nvPr>
        </p:nvSpPr>
        <p:spPr>
          <a:xfrm>
            <a:off x="11341620" y="5614938"/>
            <a:ext cx="111480" cy="96191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8" name="三角形 7"/>
          <p:cNvSpPr/>
          <p:nvPr>
            <p:custDataLst>
              <p:tags r:id="rId14"/>
            </p:custDataLst>
          </p:nvPr>
        </p:nvSpPr>
        <p:spPr>
          <a:xfrm>
            <a:off x="11299576" y="5592005"/>
            <a:ext cx="111480" cy="96191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9" name="文本框 78"/>
          <p:cNvSpPr txBox="1"/>
          <p:nvPr>
            <p:custDataLst>
              <p:tags r:id="rId15"/>
            </p:custDataLst>
          </p:nvPr>
        </p:nvSpPr>
        <p:spPr>
          <a:xfrm>
            <a:off x="6253038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0" name="矩形 79"/>
          <p:cNvSpPr/>
          <p:nvPr>
            <p:custDataLst>
              <p:tags r:id="rId16"/>
            </p:custDataLst>
          </p:nvPr>
        </p:nvSpPr>
        <p:spPr>
          <a:xfrm>
            <a:off x="608330" y="1751999"/>
            <a:ext cx="5351599" cy="184801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1" name="矩形 80"/>
          <p:cNvSpPr/>
          <p:nvPr>
            <p:custDataLst>
              <p:tags r:id="rId17"/>
            </p:custDataLst>
          </p:nvPr>
        </p:nvSpPr>
        <p:spPr>
          <a:xfrm>
            <a:off x="793705" y="2201104"/>
            <a:ext cx="565681" cy="7708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2" name="矩形 81"/>
          <p:cNvSpPr/>
          <p:nvPr>
            <p:custDataLst>
              <p:tags r:id="rId18"/>
            </p:custDataLst>
          </p:nvPr>
        </p:nvSpPr>
        <p:spPr>
          <a:xfrm>
            <a:off x="735099" y="2157149"/>
            <a:ext cx="565681" cy="770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3" name="文本框 82"/>
          <p:cNvSpPr txBox="1"/>
          <p:nvPr>
            <p:custDataLst>
              <p:tags r:id="rId19"/>
            </p:custDataLst>
          </p:nvPr>
        </p:nvSpPr>
        <p:spPr>
          <a:xfrm>
            <a:off x="735736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外阴一度烧伤：皮肤发红、疼痛、轻度肿胀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5" name="三角形 33"/>
          <p:cNvSpPr/>
          <p:nvPr>
            <p:custDataLst>
              <p:tags r:id="rId20"/>
            </p:custDataLst>
          </p:nvPr>
        </p:nvSpPr>
        <p:spPr>
          <a:xfrm>
            <a:off x="5723667" y="3460509"/>
            <a:ext cx="111480" cy="96191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6" name="三角形 7"/>
          <p:cNvSpPr/>
          <p:nvPr>
            <p:custDataLst>
              <p:tags r:id="rId21"/>
            </p:custDataLst>
          </p:nvPr>
        </p:nvSpPr>
        <p:spPr>
          <a:xfrm>
            <a:off x="5682260" y="3437576"/>
            <a:ext cx="111480" cy="96191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7" name="文本框 86"/>
          <p:cNvSpPr txBox="1"/>
          <p:nvPr>
            <p:custDataLst>
              <p:tags r:id="rId22"/>
            </p:custDataLst>
          </p:nvPr>
        </p:nvSpPr>
        <p:spPr>
          <a:xfrm>
            <a:off x="635085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9" name="矩形 88"/>
          <p:cNvSpPr/>
          <p:nvPr>
            <p:custDataLst>
              <p:tags r:id="rId23"/>
            </p:custDataLst>
          </p:nvPr>
        </p:nvSpPr>
        <p:spPr>
          <a:xfrm>
            <a:off x="6226283" y="1751999"/>
            <a:ext cx="5351599" cy="184801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0" name="矩形 89"/>
          <p:cNvSpPr/>
          <p:nvPr>
            <p:custDataLst>
              <p:tags r:id="rId24"/>
            </p:custDataLst>
          </p:nvPr>
        </p:nvSpPr>
        <p:spPr>
          <a:xfrm>
            <a:off x="6411021" y="2201104"/>
            <a:ext cx="565681" cy="77080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25"/>
            </p:custDataLst>
          </p:nvPr>
        </p:nvSpPr>
        <p:spPr>
          <a:xfrm>
            <a:off x="6353051" y="2157149"/>
            <a:ext cx="565681" cy="77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2" name="文本框 91"/>
          <p:cNvSpPr txBox="1"/>
          <p:nvPr>
            <p:custDataLst>
              <p:tags r:id="rId26"/>
            </p:custDataLst>
          </p:nvPr>
        </p:nvSpPr>
        <p:spPr>
          <a:xfrm>
            <a:off x="6353688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诊断方法：观察皮肤损伤程度、询问病史、进行体格检查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4" name="三角形 33"/>
          <p:cNvSpPr/>
          <p:nvPr>
            <p:custDataLst>
              <p:tags r:id="rId27"/>
            </p:custDataLst>
          </p:nvPr>
        </p:nvSpPr>
        <p:spPr>
          <a:xfrm>
            <a:off x="11341620" y="3460509"/>
            <a:ext cx="111480" cy="96191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5" name="三角形 7"/>
          <p:cNvSpPr/>
          <p:nvPr>
            <p:custDataLst>
              <p:tags r:id="rId28"/>
            </p:custDataLst>
          </p:nvPr>
        </p:nvSpPr>
        <p:spPr>
          <a:xfrm>
            <a:off x="11299576" y="3437576"/>
            <a:ext cx="111480" cy="96191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6" name="文本框 95"/>
          <p:cNvSpPr txBox="1"/>
          <p:nvPr>
            <p:custDataLst>
              <p:tags r:id="rId29"/>
            </p:custDataLst>
          </p:nvPr>
        </p:nvSpPr>
        <p:spPr>
          <a:xfrm>
            <a:off x="6253038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疾病对机体的影响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5609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外阴一度烧伤可能导致局部皮肤红肿、疼痛、瘙痒等症状。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烧伤可能导致皮肤屏障功能受损，增加感染风险。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烧伤可能导致局部组织坏死，影响正常生理功能。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严重烧伤可能导致全身炎症反应，影响多个器官和系统的功能。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外阴一度烧伤原因：热水烫伤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烧伤深度：一度烧伤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恢复情况：正在恢复中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姓名：李女士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病史：无特殊病史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烧伤面积：约2%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治疗方案：局部用药，预防感染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病程和治疗过程</a:t>
            </a:r>
            <a:endParaRPr lang="zh-CN" altLang="en-US"/>
          </a:p>
        </p:txBody>
      </p:sp>
      <p:sp>
        <p:nvSpPr>
          <p:cNvPr id="17" name="任意多边形 16"/>
          <p:cNvSpPr/>
          <p:nvPr>
            <p:custDataLst>
              <p:tags r:id="rId2"/>
            </p:custDataLst>
          </p:nvPr>
        </p:nvSpPr>
        <p:spPr>
          <a:xfrm>
            <a:off x="679036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圆角矩形 14"/>
          <p:cNvSpPr/>
          <p:nvPr>
            <p:custDataLst>
              <p:tags r:id="rId3"/>
            </p:custDataLst>
          </p:nvPr>
        </p:nvSpPr>
        <p:spPr>
          <a:xfrm>
            <a:off x="608330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1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740824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患者女性，45岁，因外阴一度烧伤入院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6" name="圆角矩形 28"/>
          <p:cNvSpPr/>
          <p:nvPr>
            <p:custDataLst>
              <p:tags r:id="rId5"/>
            </p:custDataLst>
          </p:nvPr>
        </p:nvSpPr>
        <p:spPr>
          <a:xfrm>
            <a:off x="608330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椭圆 6"/>
          <p:cNvSpPr/>
          <p:nvPr>
            <p:custDataLst>
              <p:tags r:id="rId6"/>
            </p:custDataLst>
          </p:nvPr>
        </p:nvSpPr>
        <p:spPr>
          <a:xfrm>
            <a:off x="1679749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圆角矩形 12"/>
          <p:cNvSpPr/>
          <p:nvPr>
            <p:custDataLst>
              <p:tags r:id="rId7"/>
            </p:custDataLst>
          </p:nvPr>
        </p:nvSpPr>
        <p:spPr>
          <a:xfrm>
            <a:off x="819811" y="2408534"/>
            <a:ext cx="493239" cy="396700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114300" dist="25400" dir="2700000" sx="94000" sy="94000" algn="ctr" rotWithShape="0">
              <a:schemeClr val="accent1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01</a:t>
            </a:r>
            <a:endParaRPr lang="en-US" altLang="zh-CN" b="1">
              <a:latin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8"/>
            </p:custDataLst>
          </p:nvPr>
        </p:nvSpPr>
        <p:spPr>
          <a:xfrm>
            <a:off x="3542312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圆角矩形 32"/>
          <p:cNvSpPr/>
          <p:nvPr>
            <p:custDataLst>
              <p:tags r:id="rId9"/>
            </p:custDataLst>
          </p:nvPr>
        </p:nvSpPr>
        <p:spPr>
          <a:xfrm>
            <a:off x="3463325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2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3595819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入院后，进行了清创、抗感染、止痛等治疗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1" name="圆角矩形 34"/>
          <p:cNvSpPr/>
          <p:nvPr>
            <p:custDataLst>
              <p:tags r:id="rId11"/>
            </p:custDataLst>
          </p:nvPr>
        </p:nvSpPr>
        <p:spPr>
          <a:xfrm>
            <a:off x="3463325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椭圆 11"/>
          <p:cNvSpPr/>
          <p:nvPr>
            <p:custDataLst>
              <p:tags r:id="rId12"/>
            </p:custDataLst>
          </p:nvPr>
        </p:nvSpPr>
        <p:spPr>
          <a:xfrm>
            <a:off x="4534107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圆角矩形 36"/>
          <p:cNvSpPr/>
          <p:nvPr>
            <p:custDataLst>
              <p:tags r:id="rId13"/>
            </p:custDataLst>
          </p:nvPr>
        </p:nvSpPr>
        <p:spPr>
          <a:xfrm>
            <a:off x="3674169" y="2408534"/>
            <a:ext cx="492427" cy="395889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114300" dist="25400" dir="2700000" sx="94000" sy="94000" algn="ctr" rotWithShape="0">
              <a:schemeClr val="accent2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02</a:t>
            </a:r>
            <a:endParaRPr lang="en-US" altLang="zh-CN" b="1">
              <a:latin typeface="+mn-ea"/>
            </a:endParaRPr>
          </a:p>
        </p:txBody>
      </p:sp>
      <p:sp>
        <p:nvSpPr>
          <p:cNvPr id="19" name="任意多边形 18"/>
          <p:cNvSpPr/>
          <p:nvPr>
            <p:custDataLst>
              <p:tags r:id="rId14"/>
            </p:custDataLst>
          </p:nvPr>
        </p:nvSpPr>
        <p:spPr>
          <a:xfrm>
            <a:off x="6386478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圆角矩形 37"/>
          <p:cNvSpPr/>
          <p:nvPr>
            <p:custDataLst>
              <p:tags r:id="rId15"/>
            </p:custDataLst>
          </p:nvPr>
        </p:nvSpPr>
        <p:spPr>
          <a:xfrm>
            <a:off x="6303032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3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6434889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治疗过程中，患者病情稳定，无并发症发生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6" name="圆角矩形 40"/>
          <p:cNvSpPr/>
          <p:nvPr>
            <p:custDataLst>
              <p:tags r:id="rId17"/>
            </p:custDataLst>
          </p:nvPr>
        </p:nvSpPr>
        <p:spPr>
          <a:xfrm>
            <a:off x="6303032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8"/>
            </p:custDataLst>
          </p:nvPr>
        </p:nvSpPr>
        <p:spPr>
          <a:xfrm>
            <a:off x="7373815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圆角矩形 42"/>
          <p:cNvSpPr/>
          <p:nvPr>
            <p:custDataLst>
              <p:tags r:id="rId19"/>
            </p:custDataLst>
          </p:nvPr>
        </p:nvSpPr>
        <p:spPr>
          <a:xfrm>
            <a:off x="6513876" y="2408534"/>
            <a:ext cx="492427" cy="395889"/>
          </a:xfrm>
          <a:prstGeom prst="roundRect">
            <a:avLst/>
          </a:prstGeom>
          <a:solidFill>
            <a:schemeClr val="accent3"/>
          </a:solidFill>
          <a:ln>
            <a:noFill/>
          </a:ln>
          <a:effectLst>
            <a:outerShdw blurRad="114300" dist="25400" dir="2700000" sx="94000" sy="94000" algn="ctr" rotWithShape="0">
              <a:schemeClr val="accent3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03</a:t>
            </a:r>
            <a:endParaRPr lang="en-US" altLang="zh-CN" b="1">
              <a:latin typeface="+mn-ea"/>
            </a:endParaRPr>
          </a:p>
        </p:txBody>
      </p:sp>
      <p:sp>
        <p:nvSpPr>
          <p:cNvPr id="66" name="任意多边形 65"/>
          <p:cNvSpPr/>
          <p:nvPr>
            <p:custDataLst>
              <p:tags r:id="rId20"/>
            </p:custDataLst>
          </p:nvPr>
        </p:nvSpPr>
        <p:spPr>
          <a:xfrm>
            <a:off x="9225548" y="2002133"/>
            <a:ext cx="2352621" cy="3657106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7" name="圆角矩形 37"/>
          <p:cNvSpPr/>
          <p:nvPr>
            <p:custDataLst>
              <p:tags r:id="rId21"/>
            </p:custDataLst>
          </p:nvPr>
        </p:nvSpPr>
        <p:spPr>
          <a:xfrm>
            <a:off x="9142102" y="1812947"/>
            <a:ext cx="2329094" cy="3730930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4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22"/>
            </p:custDataLst>
          </p:nvPr>
        </p:nvSpPr>
        <p:spPr>
          <a:xfrm>
            <a:off x="9274597" y="2936599"/>
            <a:ext cx="2064627" cy="251000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经过一段时间的治疗，患者外阴烧伤愈合，出院回家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69" name="圆角矩形 40"/>
          <p:cNvSpPr/>
          <p:nvPr>
            <p:custDataLst>
              <p:tags r:id="rId23"/>
            </p:custDataLst>
          </p:nvPr>
        </p:nvSpPr>
        <p:spPr>
          <a:xfrm>
            <a:off x="9142102" y="1812947"/>
            <a:ext cx="2329094" cy="406436"/>
          </a:xfrm>
          <a:prstGeom prst="roundRect">
            <a:avLst>
              <a:gd name="adj" fmla="val 5447"/>
            </a:avLst>
          </a:prstGeom>
          <a:solidFill>
            <a:schemeClr val="accent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0" name="椭圆 69"/>
          <p:cNvSpPr/>
          <p:nvPr>
            <p:custDataLst>
              <p:tags r:id="rId24"/>
            </p:custDataLst>
          </p:nvPr>
        </p:nvSpPr>
        <p:spPr>
          <a:xfrm>
            <a:off x="10212885" y="1916776"/>
            <a:ext cx="186587" cy="18658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1" name="圆角矩形 42"/>
          <p:cNvSpPr/>
          <p:nvPr>
            <p:custDataLst>
              <p:tags r:id="rId25"/>
            </p:custDataLst>
          </p:nvPr>
        </p:nvSpPr>
        <p:spPr>
          <a:xfrm>
            <a:off x="9352947" y="2408534"/>
            <a:ext cx="492427" cy="395889"/>
          </a:xfrm>
          <a:prstGeom prst="roundRect">
            <a:avLst/>
          </a:prstGeom>
          <a:solidFill>
            <a:schemeClr val="accent4"/>
          </a:solidFill>
          <a:ln>
            <a:noFill/>
          </a:ln>
          <a:effectLst>
            <a:outerShdw blurRad="114300" dist="25400" dir="2700000" sx="94000" sy="94000" algn="ctr" rotWithShape="0">
              <a:schemeClr val="accent4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04</a:t>
            </a:r>
            <a:endParaRPr lang="en-US" altLang="zh-CN" b="1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当前病情和问题</a:t>
            </a:r>
            <a:endParaRPr lang="zh-CN" altLang="en-US"/>
          </a:p>
        </p:txBody>
      </p:sp>
      <p:sp>
        <p:nvSpPr>
          <p:cNvPr id="21" name="矩形: 圆角 4"/>
          <p:cNvSpPr/>
          <p:nvPr>
            <p:custDataLst>
              <p:tags r:id="rId2"/>
            </p:custDataLst>
          </p:nvPr>
        </p:nvSpPr>
        <p:spPr>
          <a:xfrm>
            <a:off x="60833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3" name="矩形: 圆角 4"/>
          <p:cNvSpPr/>
          <p:nvPr>
            <p:custDataLst>
              <p:tags r:id="rId3"/>
            </p:custDataLst>
          </p:nvPr>
        </p:nvSpPr>
        <p:spPr>
          <a:xfrm>
            <a:off x="3408213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>
          <a:xfrm>
            <a:off x="82345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外阴一度烧伤，局部皮肤红肿、疼痛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5"/>
            </p:custDataLst>
          </p:nvPr>
        </p:nvSpPr>
        <p:spPr>
          <a:xfrm>
            <a:off x="3623341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烧伤面积较大，可能影响日常生活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1024459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824342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4"/>
                </a:solidFill>
                <a:latin typeface="+mn-ea"/>
              </a:rPr>
              <a:t>02</a:t>
            </a:r>
            <a:endParaRPr lang="en-US" altLang="zh-CN" sz="6000" b="1">
              <a:solidFill>
                <a:schemeClr val="accent4"/>
              </a:solidFill>
              <a:latin typeface="+mn-ea"/>
            </a:endParaRPr>
          </a:p>
        </p:txBody>
      </p:sp>
      <p:sp>
        <p:nvSpPr>
          <p:cNvPr id="30" name="矩形: 圆角 4"/>
          <p:cNvSpPr/>
          <p:nvPr>
            <p:custDataLst>
              <p:tags r:id="rId8"/>
            </p:custDataLst>
          </p:nvPr>
        </p:nvSpPr>
        <p:spPr>
          <a:xfrm>
            <a:off x="6208738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6423866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患者情绪焦虑，需要心理疏导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6624867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: 圆角 4"/>
          <p:cNvSpPr/>
          <p:nvPr>
            <p:custDataLst>
              <p:tags r:id="rId11"/>
            </p:custDataLst>
          </p:nvPr>
        </p:nvSpPr>
        <p:spPr>
          <a:xfrm>
            <a:off x="900862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922374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存在感染风险，需要密切观察病情变化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424750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8" name="矩形: 圆角 3"/>
          <p:cNvSpPr/>
          <p:nvPr>
            <p:custDataLst>
              <p:tags r:id="rId2"/>
            </p:custDataLst>
          </p:nvPr>
        </p:nvSpPr>
        <p:spPr>
          <a:xfrm>
            <a:off x="610245" y="1683288"/>
            <a:ext cx="1914699" cy="4114505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9" name="任意多边形: 形状 10"/>
          <p:cNvSpPr/>
          <p:nvPr>
            <p:custDataLst>
              <p:tags r:id="rId3"/>
            </p:custDataLst>
          </p:nvPr>
        </p:nvSpPr>
        <p:spPr>
          <a:xfrm>
            <a:off x="610245" y="1683288"/>
            <a:ext cx="1914699" cy="104360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0" name="任意多边形: 形状 14"/>
          <p:cNvSpPr/>
          <p:nvPr>
            <p:custDataLst>
              <p:tags r:id="rId4"/>
            </p:custDataLst>
          </p:nvPr>
        </p:nvSpPr>
        <p:spPr>
          <a:xfrm>
            <a:off x="1911077" y="1673713"/>
            <a:ext cx="614672" cy="253401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2" name="任意多边形: 形状 17"/>
          <p:cNvSpPr/>
          <p:nvPr>
            <p:custDataLst>
              <p:tags r:id="rId5"/>
            </p:custDataLst>
          </p:nvPr>
        </p:nvSpPr>
        <p:spPr>
          <a:xfrm>
            <a:off x="608330" y="2191366"/>
            <a:ext cx="631267" cy="536801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3" name="TextBox 21"/>
          <p:cNvSpPr txBox="1"/>
          <p:nvPr>
            <p:custDataLst>
              <p:tags r:id="rId6"/>
            </p:custDataLst>
          </p:nvPr>
        </p:nvSpPr>
        <p:spPr>
          <a:xfrm>
            <a:off x="763434" y="2897951"/>
            <a:ext cx="1664473" cy="262259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原因：外阴一度烧伤，伤口疼痛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7"/>
            </p:custDataLst>
          </p:nvPr>
        </p:nvSpPr>
        <p:spPr>
          <a:xfrm>
            <a:off x="1622571" y="1683288"/>
            <a:ext cx="928710" cy="86360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6" name="矩形: 圆角 40"/>
          <p:cNvSpPr/>
          <p:nvPr>
            <p:custDataLst>
              <p:tags r:id="rId8"/>
            </p:custDataLst>
          </p:nvPr>
        </p:nvSpPr>
        <p:spPr>
          <a:xfrm>
            <a:off x="2863404" y="1683288"/>
            <a:ext cx="1914699" cy="4114505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7" name="任意多边形: 形状 41"/>
          <p:cNvSpPr/>
          <p:nvPr>
            <p:custDataLst>
              <p:tags r:id="rId9"/>
            </p:custDataLst>
          </p:nvPr>
        </p:nvSpPr>
        <p:spPr>
          <a:xfrm>
            <a:off x="2863404" y="1683288"/>
            <a:ext cx="1914699" cy="104360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9" name="任意多边形: 形状 42"/>
          <p:cNvSpPr/>
          <p:nvPr>
            <p:custDataLst>
              <p:tags r:id="rId10"/>
            </p:custDataLst>
          </p:nvPr>
        </p:nvSpPr>
        <p:spPr>
          <a:xfrm>
            <a:off x="4141258" y="1673713"/>
            <a:ext cx="614672" cy="253401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0" name="任意多边形: 形状 43"/>
          <p:cNvSpPr/>
          <p:nvPr>
            <p:custDataLst>
              <p:tags r:id="rId11"/>
            </p:custDataLst>
          </p:nvPr>
        </p:nvSpPr>
        <p:spPr>
          <a:xfrm>
            <a:off x="2861489" y="2191366"/>
            <a:ext cx="631267" cy="536801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1" name="TextBox 21"/>
          <p:cNvSpPr txBox="1"/>
          <p:nvPr>
            <p:custDataLst>
              <p:tags r:id="rId12"/>
            </p:custDataLst>
          </p:nvPr>
        </p:nvSpPr>
        <p:spPr>
          <a:xfrm>
            <a:off x="3017231" y="2897951"/>
            <a:ext cx="1664473" cy="262259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程度：轻度至中度疼痛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3"/>
            </p:custDataLst>
          </p:nvPr>
        </p:nvSpPr>
        <p:spPr>
          <a:xfrm>
            <a:off x="3876368" y="1683288"/>
            <a:ext cx="928710" cy="86360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4" name="矩形: 圆角 49"/>
          <p:cNvSpPr/>
          <p:nvPr>
            <p:custDataLst>
              <p:tags r:id="rId14"/>
            </p:custDataLst>
          </p:nvPr>
        </p:nvSpPr>
        <p:spPr>
          <a:xfrm>
            <a:off x="5117201" y="1683288"/>
            <a:ext cx="1914699" cy="4114505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" name="任意多边形: 形状 50"/>
          <p:cNvSpPr/>
          <p:nvPr>
            <p:custDataLst>
              <p:tags r:id="rId15"/>
            </p:custDataLst>
          </p:nvPr>
        </p:nvSpPr>
        <p:spPr>
          <a:xfrm>
            <a:off x="5117201" y="1683288"/>
            <a:ext cx="1914699" cy="104360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" name="任意多边形: 形状 51"/>
          <p:cNvSpPr/>
          <p:nvPr>
            <p:custDataLst>
              <p:tags r:id="rId16"/>
            </p:custDataLst>
          </p:nvPr>
        </p:nvSpPr>
        <p:spPr>
          <a:xfrm>
            <a:off x="6409097" y="1673713"/>
            <a:ext cx="614672" cy="253401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7" name="任意多边形: 形状 52"/>
          <p:cNvSpPr/>
          <p:nvPr>
            <p:custDataLst>
              <p:tags r:id="rId17"/>
            </p:custDataLst>
          </p:nvPr>
        </p:nvSpPr>
        <p:spPr>
          <a:xfrm>
            <a:off x="5115286" y="2191366"/>
            <a:ext cx="631267" cy="536801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1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8"/>
            </p:custDataLst>
          </p:nvPr>
        </p:nvSpPr>
        <p:spPr>
          <a:xfrm>
            <a:off x="6139101" y="1683288"/>
            <a:ext cx="928710" cy="86360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19"/>
            </p:custDataLst>
          </p:nvPr>
        </p:nvSpPr>
        <p:spPr>
          <a:xfrm>
            <a:off x="5270390" y="2897951"/>
            <a:ext cx="1664473" cy="262259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持续时间：烧伤后立即出现，持续至伤口愈合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59" name="矩形: 圆角 58"/>
          <p:cNvSpPr/>
          <p:nvPr>
            <p:custDataLst>
              <p:tags r:id="rId20"/>
            </p:custDataLst>
          </p:nvPr>
        </p:nvSpPr>
        <p:spPr>
          <a:xfrm>
            <a:off x="7380572" y="1683288"/>
            <a:ext cx="1914699" cy="4114505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0" name="任意多边形: 形状 59"/>
          <p:cNvSpPr/>
          <p:nvPr>
            <p:custDataLst>
              <p:tags r:id="rId21"/>
            </p:custDataLst>
          </p:nvPr>
        </p:nvSpPr>
        <p:spPr>
          <a:xfrm>
            <a:off x="7380572" y="1683288"/>
            <a:ext cx="1914699" cy="104360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22"/>
            </p:custDataLst>
          </p:nvPr>
        </p:nvSpPr>
        <p:spPr>
          <a:xfrm>
            <a:off x="8710766" y="1673713"/>
            <a:ext cx="614672" cy="253401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2" name="任意多边形: 形状 61"/>
          <p:cNvSpPr/>
          <p:nvPr>
            <p:custDataLst>
              <p:tags r:id="rId23"/>
            </p:custDataLst>
          </p:nvPr>
        </p:nvSpPr>
        <p:spPr>
          <a:xfrm>
            <a:off x="7378658" y="2191366"/>
            <a:ext cx="631267" cy="536801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4"/>
            </p:custDataLst>
          </p:nvPr>
        </p:nvSpPr>
        <p:spPr>
          <a:xfrm>
            <a:off x="8392260" y="1673713"/>
            <a:ext cx="928710" cy="86360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rgbClr val="FFFFFF"/>
                </a:solidFill>
                <a:latin typeface="+mn-ea"/>
                <a:cs typeface="Montserrat Black"/>
              </a:rPr>
              <a:t>04</a:t>
            </a:r>
            <a:endParaRPr lang="en-US" sz="4400" b="1" spc="300">
              <a:solidFill>
                <a:srgbClr val="FFFFFF"/>
              </a:solidFill>
              <a:latin typeface="+mn-ea"/>
              <a:cs typeface="Montserrat Black"/>
            </a:endParaRPr>
          </a:p>
        </p:txBody>
      </p:sp>
      <p:sp>
        <p:nvSpPr>
          <p:cNvPr id="26" name="TextBox 21"/>
          <p:cNvSpPr txBox="1"/>
          <p:nvPr>
            <p:custDataLst>
              <p:tags r:id="rId25"/>
            </p:custDataLst>
          </p:nvPr>
        </p:nvSpPr>
        <p:spPr>
          <a:xfrm>
            <a:off x="7533123" y="2897951"/>
            <a:ext cx="1664473" cy="262259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影响：影响患者日常生活，降低生活质量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5" name="矩形: 圆角 40"/>
          <p:cNvSpPr/>
          <p:nvPr>
            <p:custDataLst>
              <p:tags r:id="rId26"/>
            </p:custDataLst>
          </p:nvPr>
        </p:nvSpPr>
        <p:spPr>
          <a:xfrm>
            <a:off x="9637561" y="1683288"/>
            <a:ext cx="1914699" cy="4114505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8" name="任意多边形: 形状 41"/>
          <p:cNvSpPr/>
          <p:nvPr>
            <p:custDataLst>
              <p:tags r:id="rId27"/>
            </p:custDataLst>
          </p:nvPr>
        </p:nvSpPr>
        <p:spPr>
          <a:xfrm>
            <a:off x="9637561" y="1683288"/>
            <a:ext cx="1914699" cy="104360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5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3" name="任意多边形: 形状 42"/>
          <p:cNvSpPr/>
          <p:nvPr>
            <p:custDataLst>
              <p:tags r:id="rId28"/>
            </p:custDataLst>
          </p:nvPr>
        </p:nvSpPr>
        <p:spPr>
          <a:xfrm>
            <a:off x="10915415" y="1673713"/>
            <a:ext cx="614672" cy="253401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5" name="任意多边形: 形状 43"/>
          <p:cNvSpPr/>
          <p:nvPr>
            <p:custDataLst>
              <p:tags r:id="rId29"/>
            </p:custDataLst>
          </p:nvPr>
        </p:nvSpPr>
        <p:spPr>
          <a:xfrm>
            <a:off x="9635646" y="2191366"/>
            <a:ext cx="631267" cy="536801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7" name="TextBox 21"/>
          <p:cNvSpPr txBox="1"/>
          <p:nvPr>
            <p:custDataLst>
              <p:tags r:id="rId30"/>
            </p:custDataLst>
          </p:nvPr>
        </p:nvSpPr>
        <p:spPr>
          <a:xfrm>
            <a:off x="9791389" y="2897951"/>
            <a:ext cx="1664473" cy="2622596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tx1"/>
                </a:solidFill>
                <a:uFillTx/>
                <a:latin typeface="+mn-ea"/>
                <a:sym typeface="+mn-ea"/>
              </a:rPr>
              <a:t>护理措施：使用止痛药，保持伤口清洁，避免感染，减轻心理压力，提供心理支持</a:t>
            </a:r>
            <a:endParaRPr lang="zh-CN" altLang="en-US" sz="2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1"/>
            </p:custDataLst>
          </p:nvPr>
        </p:nvSpPr>
        <p:spPr>
          <a:xfrm>
            <a:off x="10649249" y="1683288"/>
            <a:ext cx="928710" cy="86360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感染风险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1497419" y="1290878"/>
            <a:ext cx="1637232" cy="20440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1497419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1495282"/>
            <a:ext cx="3417809" cy="2093982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95432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4860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烧伤创面易感染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5274877" y="1290878"/>
            <a:ext cx="1637232" cy="2044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5274877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4384452" y="1495282"/>
            <a:ext cx="3417809" cy="2093982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573111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452539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患者免疫力低下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2"/>
            </p:custDataLst>
          </p:nvPr>
        </p:nvSpPr>
        <p:spPr>
          <a:xfrm>
            <a:off x="8159906" y="1495282"/>
            <a:ext cx="3417809" cy="2093982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3"/>
            </p:custDataLst>
          </p:nvPr>
        </p:nvSpPr>
        <p:spPr>
          <a:xfrm>
            <a:off x="9050331" y="1290878"/>
            <a:ext cx="1637232" cy="20440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4"/>
            </p:custDataLst>
          </p:nvPr>
        </p:nvSpPr>
        <p:spPr>
          <a:xfrm>
            <a:off x="9050331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9506565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8300851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护理操作不当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1497419" y="3931425"/>
            <a:ext cx="1637232" cy="20440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149741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608330" y="4135160"/>
            <a:ext cx="3417809" cy="2093982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195432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74860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环境污染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矩形 3"/>
          <p:cNvSpPr/>
          <p:nvPr>
            <p:custDataLst>
              <p:tags r:id="rId22"/>
            </p:custDataLst>
          </p:nvPr>
        </p:nvSpPr>
        <p:spPr>
          <a:xfrm>
            <a:off x="5274209" y="3931425"/>
            <a:ext cx="1637232" cy="20440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Isosceles"/>
          <p:cNvSpPr/>
          <p:nvPr>
            <p:custDataLst>
              <p:tags r:id="rId23"/>
            </p:custDataLst>
          </p:nvPr>
        </p:nvSpPr>
        <p:spPr>
          <a:xfrm>
            <a:off x="527420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矩形 9"/>
          <p:cNvSpPr/>
          <p:nvPr>
            <p:custDataLst>
              <p:tags r:id="rId24"/>
            </p:custDataLst>
          </p:nvPr>
        </p:nvSpPr>
        <p:spPr>
          <a:xfrm>
            <a:off x="4384452" y="4135160"/>
            <a:ext cx="3417809" cy="2093982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5"/>
            </p:custDataLst>
          </p:nvPr>
        </p:nvSpPr>
        <p:spPr>
          <a:xfrm flipH="1">
            <a:off x="573111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3" name="TextBox 21"/>
          <p:cNvSpPr txBox="1"/>
          <p:nvPr>
            <p:custDataLst>
              <p:tags r:id="rId26"/>
            </p:custDataLst>
          </p:nvPr>
        </p:nvSpPr>
        <p:spPr>
          <a:xfrm flipH="1">
            <a:off x="452539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患者营养不良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27"/>
            </p:custDataLst>
          </p:nvPr>
        </p:nvSpPr>
        <p:spPr>
          <a:xfrm>
            <a:off x="9049663" y="3930757"/>
            <a:ext cx="1637232" cy="20440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Isosceles"/>
          <p:cNvSpPr/>
          <p:nvPr>
            <p:custDataLst>
              <p:tags r:id="rId28"/>
            </p:custDataLst>
          </p:nvPr>
        </p:nvSpPr>
        <p:spPr>
          <a:xfrm>
            <a:off x="9049663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29"/>
            </p:custDataLst>
          </p:nvPr>
        </p:nvSpPr>
        <p:spPr>
          <a:xfrm>
            <a:off x="8159906" y="4135160"/>
            <a:ext cx="3417809" cy="2093982"/>
          </a:xfrm>
          <a:prstGeom prst="rect">
            <a:avLst/>
          </a:prstGeom>
          <a:solidFill>
            <a:schemeClr val="accent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0"/>
            </p:custDataLst>
          </p:nvPr>
        </p:nvSpPr>
        <p:spPr>
          <a:xfrm flipH="1">
            <a:off x="9506565" y="3881994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31"/>
            </p:custDataLst>
          </p:nvPr>
        </p:nvSpPr>
        <p:spPr>
          <a:xfrm flipH="1">
            <a:off x="8300851" y="4652181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患者心理压力过大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https://d.book118.com/418020054142006037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1_3"/>
  <p:tag name="KSO_WM_UNIT_INDEX" val="1_1_3"/>
  <p:tag name="KSO_WM_UNIT_LAYERLEVEL" val="1_1_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2_3"/>
  <p:tag name="KSO_WM_UNIT_INDEX" val="1_2_3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3_3"/>
  <p:tag name="KSO_WM_UNIT_INDEX" val="1_3_3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4_3"/>
  <p:tag name="KSO_WM_UNIT_INDEX" val="1_4_3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3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3_3*l_h_i*1_1_1"/>
  <p:tag name="KSO_WM_UNIT_INDEX" val="1_1_1"/>
  <p:tag name="KSO_WM_UNIT_LAYERLEVEL" val="1_1_1"/>
  <p:tag name="KSO_WM_UNIT_SHADOW_SCHEMECOLOR_INDEX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3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3_3*l_h_i*1_2_1"/>
  <p:tag name="KSO_WM_UNIT_INDEX" val="1_2_1"/>
  <p:tag name="KSO_WM_UNIT_LAYERLEVEL" val="1_1_1"/>
  <p:tag name="KSO_WM_UNIT_SHADOW_SCHEMECOLOR_INDEX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3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3_3*l_h_i*1_3_1"/>
  <p:tag name="KSO_WM_UNIT_INDEX" val="1_3_1"/>
  <p:tag name="KSO_WM_UNIT_LAYERLEVEL" val="1_1_1"/>
  <p:tag name="KSO_WM_UNIT_SHADOW_SCHEMECOLOR_INDEX" val="7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3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3_3*l_h_i*1_4_1"/>
  <p:tag name="KSO_WM_UNIT_INDEX" val="1_4_1"/>
  <p:tag name="KSO_WM_UNIT_LAYERLEVEL" val="1_1_1"/>
  <p:tag name="KSO_WM_UNIT_SHADOW_SCHEMECOLOR_INDEX" val="8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2"/>
  <p:tag name="KSO_WM_UNIT_INDEX" val="1_1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34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2"/>
  <p:tag name="KSO_WM_UNIT_INDEX" val="1_2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35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36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2"/>
  <p:tag name="KSO_WM_UNIT_INDEX" val="1_3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40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2"/>
  <p:tag name="KSO_WM_UNIT_INDEX" val="1_4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43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2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4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4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2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4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4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2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4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4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2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4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4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2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4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4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f*1_5_1"/>
  <p:tag name="KSO_WM_UNIT_INDEX" val="1_5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思源黑体 CN Normal</vt:lpstr>
      <vt:lpstr>Montserrat Black</vt:lpstr>
      <vt:lpstr>Office Theme</vt:lpstr>
      <vt:lpstr>外阴一度烧伤的查房</vt:lpstr>
      <vt:lpstr>目录</vt:lpstr>
      <vt:lpstr>外阴一度烧伤的相关知识</vt:lpstr>
      <vt:lpstr>定义和病因</vt:lpstr>
      <vt:lpstr>临床表现和诊断</vt:lpstr>
      <vt:lpstr>疾病对机体的影响</vt:lpstr>
      <vt:lpstr>病例汇报</vt:lpstr>
      <vt:lpstr>患者基本信息</vt:lpstr>
      <vt:lpstr>病程和治疗过程</vt:lpstr>
      <vt:lpstr>当前病情和问题</vt:lpstr>
      <vt:lpstr>护理诊断</vt:lpstr>
      <vt:lpstr>疼痛</vt:lpstr>
      <vt:lpstr>感染风险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2024-09-18T01:29:41.660</cp:lastPrinted>
  <dcterms:created xsi:type="dcterms:W3CDTF">2024-09-17T17:29:41Z</dcterms:created>
  <dcterms:modified xsi:type="dcterms:W3CDTF">2024-09-17T17:29:44Z</dcterms:modified>
</cp:coreProperties>
</file>