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8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53FAD4-2496-488F-8F47-6575EBD69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04785-F9DC-4F19-8BAA-635082CD4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A398D8-EC7D-41EE-9B33-FC050CF2D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49FDE0-B880-477F-96A7-9C6866BFB0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D91B98-D44A-483B-8F40-68AC37B35D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703D4B-2DB5-4C6C-B9F4-1243ED6F20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EB6C79-90E0-461B-B999-381A32098B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A78E46-F4CA-4A81-850C-DC6FFA2912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B7BA6A-F74D-4C68-9A8D-FA50221294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81815-CF50-435F-8DB6-4E57A6F46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B510A-7A4D-49F4-A77A-DE6F6373A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14" Type="http://schemas.openxmlformats.org/officeDocument/2006/relationships/tags" Target="../tags/tag173.xml" /><Relationship Id="rId15" Type="http://schemas.openxmlformats.org/officeDocument/2006/relationships/tags" Target="../tags/tag174.xml" /><Relationship Id="rId16" Type="http://schemas.openxmlformats.org/officeDocument/2006/relationships/tags" Target="../tags/tag175.xml" /><Relationship Id="rId17" Type="http://schemas.openxmlformats.org/officeDocument/2006/relationships/tags" Target="../tags/tag176.xml" /><Relationship Id="rId18" Type="http://schemas.openxmlformats.org/officeDocument/2006/relationships/tags" Target="../tags/tag177.xml" /><Relationship Id="rId19" Type="http://schemas.openxmlformats.org/officeDocument/2006/relationships/tags" Target="../tags/tag178.xml" /><Relationship Id="rId2" Type="http://schemas.openxmlformats.org/officeDocument/2006/relationships/tags" Target="../tags/tag161.xml" /><Relationship Id="rId20" Type="http://schemas.openxmlformats.org/officeDocument/2006/relationships/tags" Target="../tags/tag179.xml" /><Relationship Id="rId21" Type="http://schemas.openxmlformats.org/officeDocument/2006/relationships/tags" Target="../tags/tag180.xml" /><Relationship Id="rId22" Type="http://schemas.openxmlformats.org/officeDocument/2006/relationships/tags" Target="../tags/tag181.xml" /><Relationship Id="rId23" Type="http://schemas.openxmlformats.org/officeDocument/2006/relationships/tags" Target="../tags/tag182.xml" /><Relationship Id="rId24" Type="http://schemas.openxmlformats.org/officeDocument/2006/relationships/tags" Target="../tags/tag183.xml" /><Relationship Id="rId25" Type="http://schemas.openxmlformats.org/officeDocument/2006/relationships/tags" Target="../tags/tag184.xml" /><Relationship Id="rId26" Type="http://schemas.openxmlformats.org/officeDocument/2006/relationships/tags" Target="../tags/tag185.xml" /><Relationship Id="rId27" Type="http://schemas.openxmlformats.org/officeDocument/2006/relationships/tags" Target="../tags/tag186.xml" /><Relationship Id="rId28" Type="http://schemas.openxmlformats.org/officeDocument/2006/relationships/tags" Target="../tags/tag187.xml" /><Relationship Id="rId29" Type="http://schemas.openxmlformats.org/officeDocument/2006/relationships/tags" Target="../tags/tag188.xml" /><Relationship Id="rId3" Type="http://schemas.openxmlformats.org/officeDocument/2006/relationships/tags" Target="../tags/tag162.xml" /><Relationship Id="rId30" Type="http://schemas.openxmlformats.org/officeDocument/2006/relationships/tags" Target="../tags/tag189.xml" /><Relationship Id="rId31" Type="http://schemas.openxmlformats.org/officeDocument/2006/relationships/tags" Target="../tags/tag190.xml" /><Relationship Id="rId32" Type="http://schemas.openxmlformats.org/officeDocument/2006/relationships/tags" Target="../tags/tag191.xml" /><Relationship Id="rId33" Type="http://schemas.openxmlformats.org/officeDocument/2006/relationships/tags" Target="../tags/tag19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16" Type="http://schemas.openxmlformats.org/officeDocument/2006/relationships/tags" Target="../tags/tag210.xml" /><Relationship Id="rId17" Type="http://schemas.openxmlformats.org/officeDocument/2006/relationships/tags" Target="../tags/tag211.xml" /><Relationship Id="rId18" Type="http://schemas.openxmlformats.org/officeDocument/2006/relationships/tags" Target="../tags/tag212.xml" /><Relationship Id="rId19" Type="http://schemas.openxmlformats.org/officeDocument/2006/relationships/tags" Target="../tags/tag213.xml" /><Relationship Id="rId2" Type="http://schemas.openxmlformats.org/officeDocument/2006/relationships/tags" Target="../tags/tag196.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ags" Target="../tags/tag219.xml" /><Relationship Id="rId26" Type="http://schemas.openxmlformats.org/officeDocument/2006/relationships/tags" Target="../tags/tag220.xml" /><Relationship Id="rId27" Type="http://schemas.openxmlformats.org/officeDocument/2006/relationships/tags" Target="../tags/tag221.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14" Type="http://schemas.openxmlformats.org/officeDocument/2006/relationships/tags" Target="../tags/tag234.xml" /><Relationship Id="rId15" Type="http://schemas.openxmlformats.org/officeDocument/2006/relationships/tags" Target="../tags/tag235.xml" /><Relationship Id="rId16" Type="http://schemas.openxmlformats.org/officeDocument/2006/relationships/tags" Target="../tags/tag236.xml" /><Relationship Id="rId17" Type="http://schemas.openxmlformats.org/officeDocument/2006/relationships/tags" Target="../tags/tag237.xml" /><Relationship Id="rId18" Type="http://schemas.openxmlformats.org/officeDocument/2006/relationships/tags" Target="../tags/tag238.xml" /><Relationship Id="rId19" Type="http://schemas.openxmlformats.org/officeDocument/2006/relationships/tags" Target="../tags/tag239.xml" /><Relationship Id="rId2" Type="http://schemas.openxmlformats.org/officeDocument/2006/relationships/tags" Target="../tags/tag222.xml" /><Relationship Id="rId20" Type="http://schemas.openxmlformats.org/officeDocument/2006/relationships/tags" Target="../tags/tag240.xml" /><Relationship Id="rId21" Type="http://schemas.openxmlformats.org/officeDocument/2006/relationships/tags" Target="../tags/tag241.xml" /><Relationship Id="rId22" Type="http://schemas.openxmlformats.org/officeDocument/2006/relationships/tags" Target="../tags/tag242.xml" /><Relationship Id="rId23" Type="http://schemas.openxmlformats.org/officeDocument/2006/relationships/tags" Target="../tags/tag243.xml" /><Relationship Id="rId24" Type="http://schemas.openxmlformats.org/officeDocument/2006/relationships/tags" Target="../tags/tag244.xml" /><Relationship Id="rId25" Type="http://schemas.openxmlformats.org/officeDocument/2006/relationships/tags" Target="../tags/tag245.xml" /><Relationship Id="rId26" Type="http://schemas.openxmlformats.org/officeDocument/2006/relationships/tags" Target="../tags/tag246.xml" /><Relationship Id="rId27" Type="http://schemas.openxmlformats.org/officeDocument/2006/relationships/tags" Target="../tags/tag247.xml" /><Relationship Id="rId28" Type="http://schemas.openxmlformats.org/officeDocument/2006/relationships/tags" Target="../tags/tag248.xml" /><Relationship Id="rId29" Type="http://schemas.openxmlformats.org/officeDocument/2006/relationships/tags" Target="../tags/tag249.xml" /><Relationship Id="rId3" Type="http://schemas.openxmlformats.org/officeDocument/2006/relationships/tags" Target="../tags/tag223.xml" /><Relationship Id="rId30" Type="http://schemas.openxmlformats.org/officeDocument/2006/relationships/tags" Target="../tags/tag250.xml" /><Relationship Id="rId31" Type="http://schemas.openxmlformats.org/officeDocument/2006/relationships/tags" Target="../tags/tag251.xml" /><Relationship Id="rId32" Type="http://schemas.openxmlformats.org/officeDocument/2006/relationships/tags" Target="../tags/tag252.xml" /><Relationship Id="rId33" Type="http://schemas.openxmlformats.org/officeDocument/2006/relationships/tags" Target="../tags/tag25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4.xml" /><Relationship Id="rId11" Type="http://schemas.openxmlformats.org/officeDocument/2006/relationships/tags" Target="../tags/tag275.xml" /><Relationship Id="rId12" Type="http://schemas.openxmlformats.org/officeDocument/2006/relationships/tags" Target="../tags/tag276.xml" /><Relationship Id="rId13" Type="http://schemas.openxmlformats.org/officeDocument/2006/relationships/tags" Target="../tags/tag277.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300520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汇报人：_</a:t>
            </a:r>
            <a:endParaRPr lang="zh-CN" altLang="en-US"/>
          </a:p>
        </p:txBody>
      </p:sp>
      <p:sp>
        <p:nvSpPr>
          <p:cNvPr id="3" name="标题 2"/>
          <p:cNvSpPr>
            <a:spLocks noGrp="1"/>
          </p:cNvSpPr>
          <p:nvPr>
            <p:ph type="title" idx="2"/>
            <p:custDataLst>
              <p:tags r:id="rId4"/>
            </p:custDataLst>
          </p:nvPr>
        </p:nvSpPr>
        <p:spPr/>
        <p:txBody>
          <a:bodyPr>
            <a:normAutofit fontScale="90000"/>
          </a:bodyPr>
          <a:lstStyle/>
          <a:p>
            <a:r>
              <a:rPr lang="zh-CN" altLang="en-US"/>
              <a:t>新生儿心律失常护理查房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59448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59448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59448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59448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新生儿心律失常基础知识</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9"/>
            </p:custDataLst>
          </p:nvPr>
        </p:nvCxnSpPr>
        <p:spPr>
          <a:xfrm>
            <a:off x="512000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0"/>
            </p:custDataLst>
          </p:nvPr>
        </p:nvCxnSpPr>
        <p:spPr>
          <a:xfrm>
            <a:off x="512000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1"/>
            </p:custDataLst>
          </p:nvPr>
        </p:nvSpPr>
        <p:spPr>
          <a:xfrm>
            <a:off x="512000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2"/>
            </p:custDataLst>
          </p:nvPr>
        </p:nvSpPr>
        <p:spPr>
          <a:xfrm>
            <a:off x="512000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病例汇报</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3"/>
            </p:custDataLst>
          </p:nvPr>
        </p:nvCxnSpPr>
        <p:spPr>
          <a:xfrm>
            <a:off x="864552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4"/>
            </p:custDataLst>
          </p:nvPr>
        </p:nvCxnSpPr>
        <p:spPr>
          <a:xfrm>
            <a:off x="864552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5"/>
            </p:custDataLst>
          </p:nvPr>
        </p:nvSpPr>
        <p:spPr>
          <a:xfrm>
            <a:off x="864552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16"/>
            </p:custDataLst>
          </p:nvPr>
        </p:nvSpPr>
        <p:spPr>
          <a:xfrm>
            <a:off x="864552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护理诊断</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17"/>
            </p:custDataLst>
          </p:nvPr>
        </p:nvCxnSpPr>
        <p:spPr>
          <a:xfrm>
            <a:off x="3357245" y="484441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8"/>
            </p:custDataLst>
          </p:nvPr>
        </p:nvCxnSpPr>
        <p:spPr>
          <a:xfrm>
            <a:off x="3357245" y="484441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9"/>
            </p:custDataLst>
          </p:nvPr>
        </p:nvSpPr>
        <p:spPr>
          <a:xfrm>
            <a:off x="3357245" y="4361180"/>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20"/>
            </p:custDataLst>
          </p:nvPr>
        </p:nvSpPr>
        <p:spPr>
          <a:xfrm>
            <a:off x="3357245" y="5003165"/>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护理措施</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6882765" y="484378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6882765" y="484378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6882765" y="436054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6882765" y="500253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健康宣教</a:t>
            </a:r>
            <a:endParaRPr lang="zh-CN" altLang="en-US" sz="2000">
              <a:solidFill>
                <a:schemeClr val="accent1"/>
              </a:solidFill>
              <a:latin typeface="+mj-ea"/>
              <a:ea typeface="+mj-ea"/>
              <a:cs typeface="MiSans Heavy" panose="00000a00000000000000" charset="-122"/>
              <a:sym typeface="+mn-ea"/>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新生儿心律失常基础知识</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定义及概述</a:t>
            </a:r>
            <a:endParaRPr lang="zh-CN" altLang="en-US"/>
          </a:p>
        </p:txBody>
      </p:sp>
      <p:sp>
        <p:nvSpPr>
          <p:cNvPr id="4" name="矩形 3"/>
          <p:cNvSpPr/>
          <p:nvPr>
            <p:custDataLst>
              <p:tags r:id="rId2"/>
            </p:custDataLst>
          </p:nvPr>
        </p:nvSpPr>
        <p:spPr>
          <a:xfrm>
            <a:off x="972637" y="1640937"/>
            <a:ext cx="4917998" cy="124156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4" name="矩形 13"/>
          <p:cNvSpPr/>
          <p:nvPr>
            <p:custDataLst>
              <p:tags r:id="rId3"/>
            </p:custDataLst>
          </p:nvPr>
        </p:nvSpPr>
        <p:spPr>
          <a:xfrm>
            <a:off x="608330" y="1640937"/>
            <a:ext cx="177664" cy="124156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 name="文本框 4"/>
          <p:cNvSpPr txBox="1"/>
          <p:nvPr>
            <p:custDataLst>
              <p:tags r:id="rId4"/>
            </p:custDataLst>
          </p:nvPr>
        </p:nvSpPr>
        <p:spPr>
          <a:xfrm>
            <a:off x="1160564" y="1748048"/>
            <a:ext cx="4619499" cy="102708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新生儿心律失常：新生儿期出现的心律失常，包括心动过速、心动过缓、心律不齐等。</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972637" y="3114843"/>
            <a:ext cx="4917998" cy="124156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 name="矩形 5"/>
          <p:cNvSpPr/>
          <p:nvPr>
            <p:custDataLst>
              <p:tags r:id="rId6"/>
            </p:custDataLst>
          </p:nvPr>
        </p:nvSpPr>
        <p:spPr>
          <a:xfrm>
            <a:off x="608330" y="3114843"/>
            <a:ext cx="177664" cy="124156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2" name="文本框 41"/>
          <p:cNvSpPr txBox="1"/>
          <p:nvPr>
            <p:custDataLst>
              <p:tags r:id="rId7"/>
            </p:custDataLst>
          </p:nvPr>
        </p:nvSpPr>
        <p:spPr>
          <a:xfrm>
            <a:off x="1160564" y="3221954"/>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病因：多种因素，如先天性心脏病、感染、缺氧、药物等。</a:t>
            </a:r>
            <a:endParaRPr lang="zh-CN" altLang="en-US"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972637" y="4588749"/>
            <a:ext cx="4917998" cy="124156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8" name="矩形 17"/>
          <p:cNvSpPr/>
          <p:nvPr>
            <p:custDataLst>
              <p:tags r:id="rId9"/>
            </p:custDataLst>
          </p:nvPr>
        </p:nvSpPr>
        <p:spPr>
          <a:xfrm>
            <a:off x="608330" y="4588749"/>
            <a:ext cx="177664" cy="124156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0" name="文本框 19"/>
          <p:cNvSpPr txBox="1"/>
          <p:nvPr>
            <p:custDataLst>
              <p:tags r:id="rId10"/>
            </p:custDataLst>
          </p:nvPr>
        </p:nvSpPr>
        <p:spPr>
          <a:xfrm>
            <a:off x="1160564" y="4695860"/>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症状：呼吸急促、发绀、喂养困难、体重增长缓慢等。</a:t>
            </a:r>
            <a:endParaRPr lang="zh-CN" altLang="en-US"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6659169" y="1640937"/>
            <a:ext cx="4917998" cy="124156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7" name="矩形 26"/>
          <p:cNvSpPr/>
          <p:nvPr>
            <p:custDataLst>
              <p:tags r:id="rId12"/>
            </p:custDataLst>
          </p:nvPr>
        </p:nvSpPr>
        <p:spPr>
          <a:xfrm>
            <a:off x="6294862" y="1640937"/>
            <a:ext cx="177664" cy="124156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8" name="文本框 27"/>
          <p:cNvSpPr txBox="1"/>
          <p:nvPr>
            <p:custDataLst>
              <p:tags r:id="rId13"/>
            </p:custDataLst>
          </p:nvPr>
        </p:nvSpPr>
        <p:spPr>
          <a:xfrm>
            <a:off x="6847095" y="1748048"/>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诊断：通过心电图、超声心动图等检查进行诊断。</a:t>
            </a:r>
            <a:endParaRPr lang="zh-CN" altLang="en-US" spc="150">
              <a:solidFill>
                <a:schemeClr val="tx1">
                  <a:lumMod val="85000"/>
                  <a:lumOff val="15000"/>
                </a:schemeClr>
              </a:solidFill>
              <a:latin typeface="+mn-ea"/>
              <a:sym typeface="+mn-ea"/>
            </a:endParaRPr>
          </a:p>
        </p:txBody>
      </p:sp>
      <p:sp>
        <p:nvSpPr>
          <p:cNvPr id="65" name="矩形 64"/>
          <p:cNvSpPr/>
          <p:nvPr>
            <p:custDataLst>
              <p:tags r:id="rId14"/>
            </p:custDataLst>
          </p:nvPr>
        </p:nvSpPr>
        <p:spPr>
          <a:xfrm>
            <a:off x="6659169" y="3114843"/>
            <a:ext cx="4917998" cy="1241562"/>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6" name="矩形 65"/>
          <p:cNvSpPr/>
          <p:nvPr>
            <p:custDataLst>
              <p:tags r:id="rId15"/>
            </p:custDataLst>
          </p:nvPr>
        </p:nvSpPr>
        <p:spPr>
          <a:xfrm>
            <a:off x="6294862" y="3114843"/>
            <a:ext cx="177664" cy="1241562"/>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7" name="文本框 66"/>
          <p:cNvSpPr txBox="1"/>
          <p:nvPr>
            <p:custDataLst>
              <p:tags r:id="rId16"/>
            </p:custDataLst>
          </p:nvPr>
        </p:nvSpPr>
        <p:spPr>
          <a:xfrm>
            <a:off x="6847095" y="3221954"/>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治疗：根据病情，采取药物治疗、手术治疗等。</a:t>
            </a:r>
            <a:endParaRPr lang="zh-CN" altLang="en-US" spc="150">
              <a:solidFill>
                <a:schemeClr val="tx1">
                  <a:lumMod val="85000"/>
                  <a:lumOff val="15000"/>
                </a:schemeClr>
              </a:solidFill>
              <a:latin typeface="+mn-ea"/>
              <a:sym typeface="+mn-ea"/>
            </a:endParaRPr>
          </a:p>
        </p:txBody>
      </p:sp>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病因及分类</a:t>
            </a:r>
            <a:endParaRPr lang="zh-CN" altLang="en-US"/>
          </a:p>
        </p:txBody>
      </p:sp>
      <p:sp>
        <p:nvSpPr>
          <p:cNvPr id="21" name="矩形: 圆角 4"/>
          <p:cNvSpPr/>
          <p:nvPr>
            <p:custDataLst>
              <p:tags r:id="rId2"/>
            </p:custDataLst>
          </p:nvPr>
        </p:nvSpPr>
        <p:spPr>
          <a:xfrm>
            <a:off x="60833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3" name="矩形: 圆角 4"/>
          <p:cNvSpPr/>
          <p:nvPr>
            <p:custDataLst>
              <p:tags r:id="rId3"/>
            </p:custDataLst>
          </p:nvPr>
        </p:nvSpPr>
        <p:spPr>
          <a:xfrm>
            <a:off x="3408213"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5" name="文本框 24"/>
          <p:cNvSpPr txBox="1"/>
          <p:nvPr>
            <p:custDataLst>
              <p:tags r:id="rId4"/>
            </p:custDataLst>
          </p:nvPr>
        </p:nvSpPr>
        <p:spPr>
          <a:xfrm>
            <a:off x="82345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病因：先天性心脏病、心肌炎、电解质紊乱等</a:t>
            </a:r>
            <a:endParaRPr lang="zh-CN" altLang="en-US" spc="150">
              <a:latin typeface="+mn-ea"/>
              <a:sym typeface="Arial" pitchFamily="34" charset="0"/>
            </a:endParaRPr>
          </a:p>
        </p:txBody>
      </p:sp>
      <p:sp>
        <p:nvSpPr>
          <p:cNvPr id="27" name="文本框 26"/>
          <p:cNvSpPr txBox="1"/>
          <p:nvPr>
            <p:custDataLst>
              <p:tags r:id="rId5"/>
            </p:custDataLst>
          </p:nvPr>
        </p:nvSpPr>
        <p:spPr>
          <a:xfrm>
            <a:off x="3623341"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分类：窦性心律失常、房性心律失常、室性心律失常等</a:t>
            </a:r>
            <a:endParaRPr lang="zh-CN" altLang="en-US" spc="150">
              <a:latin typeface="+mn-ea"/>
              <a:sym typeface="Arial" pitchFamily="34" charset="0"/>
            </a:endParaRPr>
          </a:p>
        </p:txBody>
      </p:sp>
      <p:sp>
        <p:nvSpPr>
          <p:cNvPr id="28" name="文本框 27"/>
          <p:cNvSpPr txBox="1"/>
          <p:nvPr>
            <p:custDataLst>
              <p:tags r:id="rId6"/>
            </p:custDataLst>
          </p:nvPr>
        </p:nvSpPr>
        <p:spPr>
          <a:xfrm>
            <a:off x="1024459"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01</a:t>
            </a:r>
            <a:endParaRPr lang="en-US" altLang="zh-CN" sz="6000" b="1">
              <a:solidFill>
                <a:schemeClr val="accent1"/>
              </a:solidFill>
              <a:latin typeface="+mn-ea"/>
            </a:endParaRPr>
          </a:p>
        </p:txBody>
      </p:sp>
      <p:sp>
        <p:nvSpPr>
          <p:cNvPr id="29" name="文本框 28"/>
          <p:cNvSpPr txBox="1"/>
          <p:nvPr>
            <p:custDataLst>
              <p:tags r:id="rId7"/>
            </p:custDataLst>
          </p:nvPr>
        </p:nvSpPr>
        <p:spPr>
          <a:xfrm>
            <a:off x="3824342"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4"/>
                </a:solidFill>
                <a:latin typeface="+mn-ea"/>
              </a:rPr>
              <a:t>02</a:t>
            </a:r>
            <a:endParaRPr lang="en-US" altLang="zh-CN" sz="6000" b="1">
              <a:solidFill>
                <a:schemeClr val="accent4"/>
              </a:solidFill>
              <a:latin typeface="+mn-ea"/>
            </a:endParaRPr>
          </a:p>
        </p:txBody>
      </p:sp>
      <p:sp>
        <p:nvSpPr>
          <p:cNvPr id="30" name="矩形: 圆角 4"/>
          <p:cNvSpPr/>
          <p:nvPr>
            <p:custDataLst>
              <p:tags r:id="rId8"/>
            </p:custDataLst>
          </p:nvPr>
        </p:nvSpPr>
        <p:spPr>
          <a:xfrm>
            <a:off x="6208738"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31" name="文本框 30"/>
          <p:cNvSpPr txBox="1"/>
          <p:nvPr>
            <p:custDataLst>
              <p:tags r:id="rId9"/>
            </p:custDataLst>
          </p:nvPr>
        </p:nvSpPr>
        <p:spPr>
          <a:xfrm>
            <a:off x="6423866"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症状：心悸、气短、胸痛、头晕等</a:t>
            </a:r>
            <a:endParaRPr lang="zh-CN" altLang="en-US" spc="150">
              <a:latin typeface="+mn-ea"/>
              <a:sym typeface="Arial" pitchFamily="34" charset="0"/>
            </a:endParaRPr>
          </a:p>
        </p:txBody>
      </p:sp>
      <p:sp>
        <p:nvSpPr>
          <p:cNvPr id="32" name="文本框 31"/>
          <p:cNvSpPr txBox="1"/>
          <p:nvPr>
            <p:custDataLst>
              <p:tags r:id="rId10"/>
            </p:custDataLst>
          </p:nvPr>
        </p:nvSpPr>
        <p:spPr>
          <a:xfrm>
            <a:off x="6624867"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03</a:t>
            </a:r>
            <a:endParaRPr lang="en-US" altLang="zh-CN" sz="6000" b="1">
              <a:solidFill>
                <a:schemeClr val="accent1"/>
              </a:solidFill>
              <a:latin typeface="+mn-ea"/>
            </a:endParaRPr>
          </a:p>
        </p:txBody>
      </p:sp>
      <p:sp>
        <p:nvSpPr>
          <p:cNvPr id="7" name="矩形: 圆角 4"/>
          <p:cNvSpPr/>
          <p:nvPr>
            <p:custDataLst>
              <p:tags r:id="rId11"/>
            </p:custDataLst>
          </p:nvPr>
        </p:nvSpPr>
        <p:spPr>
          <a:xfrm>
            <a:off x="900862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11" name="文本框 10"/>
          <p:cNvSpPr txBox="1"/>
          <p:nvPr>
            <p:custDataLst>
              <p:tags r:id="rId12"/>
            </p:custDataLst>
          </p:nvPr>
        </p:nvSpPr>
        <p:spPr>
          <a:xfrm>
            <a:off x="922374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150">
                <a:latin typeface="+mn-ea"/>
                <a:sym typeface="Arial" pitchFamily="34" charset="0"/>
              </a:rPr>
              <a:t>诊断：心电图、超声心动图等检查方法</a:t>
            </a:r>
            <a:endParaRPr lang="zh-CN" altLang="en-US" spc="150">
              <a:latin typeface="+mn-ea"/>
              <a:sym typeface="Arial" pitchFamily="34" charset="0"/>
            </a:endParaRPr>
          </a:p>
        </p:txBody>
      </p:sp>
      <p:sp>
        <p:nvSpPr>
          <p:cNvPr id="12" name="文本框 11"/>
          <p:cNvSpPr txBox="1"/>
          <p:nvPr>
            <p:custDataLst>
              <p:tags r:id="rId13"/>
            </p:custDataLst>
          </p:nvPr>
        </p:nvSpPr>
        <p:spPr>
          <a:xfrm>
            <a:off x="9424750"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04</a:t>
            </a:r>
            <a:endParaRPr lang="en-US" altLang="zh-CN" sz="6000" b="1">
              <a:solidFill>
                <a:schemeClr val="accent1"/>
              </a:solidFill>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临床表现及诊断</a:t>
            </a:r>
            <a:endParaRPr lang="zh-CN" altLang="en-US"/>
          </a:p>
        </p:txBody>
      </p:sp>
      <p:sp>
        <p:nvSpPr>
          <p:cNvPr id="5" name="Freeform 5"/>
          <p:cNvSpPr/>
          <p:nvPr>
            <p:custDataLst>
              <p:tags r:id="rId2"/>
            </p:custDataLst>
          </p:nvPr>
        </p:nvSpPr>
        <p:spPr bwMode="auto">
          <a:xfrm>
            <a:off x="1027439"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27439"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51867"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心律失常类型：窦性心律失常、房性心律失常、室性心律失常等</a:t>
            </a:r>
            <a:endParaRPr lang="zh-CN" altLang="en-US" sz="2400" spc="150">
              <a:latin typeface="+mn-ea"/>
              <a:sym typeface="+mn-ea"/>
            </a:endParaRPr>
          </a:p>
        </p:txBody>
      </p:sp>
      <p:sp>
        <p:nvSpPr>
          <p:cNvPr id="17" name="Freeform 5"/>
          <p:cNvSpPr/>
          <p:nvPr>
            <p:custDataLst>
              <p:tags r:id="rId6"/>
            </p:custDataLst>
          </p:nvPr>
        </p:nvSpPr>
        <p:spPr bwMode="auto">
          <a:xfrm>
            <a:off x="3890354"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890354"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1544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71245"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临床表现：心悸、气短、胸痛、头晕、乏力等</a:t>
            </a:r>
            <a:endParaRPr lang="zh-CN" altLang="en-US" sz="2400" spc="150">
              <a:latin typeface="+mn-ea"/>
              <a:sym typeface="+mn-ea"/>
            </a:endParaRPr>
          </a:p>
        </p:txBody>
      </p:sp>
      <p:sp>
        <p:nvSpPr>
          <p:cNvPr id="24" name="Freeform 5"/>
          <p:cNvSpPr/>
          <p:nvPr>
            <p:custDataLst>
              <p:tags r:id="rId10"/>
            </p:custDataLst>
          </p:nvPr>
        </p:nvSpPr>
        <p:spPr bwMode="auto">
          <a:xfrm>
            <a:off x="6753931"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3931"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8359"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416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诊断方法：心电图、动态心电图、心脏彩超等</a:t>
            </a:r>
            <a:endParaRPr lang="zh-CN" altLang="en-US" sz="2400" spc="150">
              <a:latin typeface="+mn-ea"/>
              <a:sym typeface="+mn-ea"/>
            </a:endParaRPr>
          </a:p>
        </p:txBody>
      </p:sp>
      <p:sp>
        <p:nvSpPr>
          <p:cNvPr id="31" name="Freeform 5"/>
          <p:cNvSpPr/>
          <p:nvPr>
            <p:custDataLst>
              <p:tags r:id="rId14"/>
            </p:custDataLst>
          </p:nvPr>
        </p:nvSpPr>
        <p:spPr bwMode="auto">
          <a:xfrm>
            <a:off x="9616846"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616846"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4127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97737"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治疗方法：药物治疗、电复律、射频消融等</a:t>
            </a:r>
            <a:endParaRPr lang="zh-CN" altLang="en-US" sz="2400" spc="150">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治疗及预后</a:t>
            </a:r>
            <a:endParaRPr lang="zh-CN" altLang="en-US"/>
          </a:p>
        </p:txBody>
      </p:sp>
      <p:sp>
        <p:nvSpPr>
          <p:cNvPr id="54" name="椭圆 53"/>
          <p:cNvSpPr/>
          <p:nvPr>
            <p:custDataLst>
              <p:tags r:id="rId2"/>
            </p:custDataLst>
          </p:nvPr>
        </p:nvSpPr>
        <p:spPr>
          <a:xfrm>
            <a:off x="1322089"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5" name="椭圆 54"/>
          <p:cNvSpPr/>
          <p:nvPr>
            <p:custDataLst>
              <p:tags r:id="rId3"/>
            </p:custDataLst>
          </p:nvPr>
        </p:nvSpPr>
        <p:spPr>
          <a:xfrm>
            <a:off x="13587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6" name="文本框 55"/>
          <p:cNvSpPr txBox="1"/>
          <p:nvPr>
            <p:custDataLst>
              <p:tags r:id="rId4"/>
            </p:custDataLst>
          </p:nvPr>
        </p:nvSpPr>
        <p:spPr>
          <a:xfrm>
            <a:off x="13587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A</a:t>
            </a:r>
            <a:endParaRPr lang="en-US" altLang="zh-CN" sz="1600">
              <a:solidFill>
                <a:schemeClr val="lt1">
                  <a:lumMod val="100000"/>
                </a:schemeClr>
              </a:solidFill>
              <a:latin typeface="+mj-lt"/>
              <a:cs typeface="+mj-lt"/>
            </a:endParaRPr>
          </a:p>
        </p:txBody>
      </p:sp>
      <p:sp>
        <p:nvSpPr>
          <p:cNvPr id="58" name="椭圆 57"/>
          <p:cNvSpPr/>
          <p:nvPr>
            <p:custDataLst>
              <p:tags r:id="rId5"/>
            </p:custDataLst>
          </p:nvPr>
        </p:nvSpPr>
        <p:spPr>
          <a:xfrm>
            <a:off x="4232489"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9" name="椭圆 58"/>
          <p:cNvSpPr/>
          <p:nvPr>
            <p:custDataLst>
              <p:tags r:id="rId6"/>
            </p:custDataLst>
          </p:nvPr>
        </p:nvSpPr>
        <p:spPr>
          <a:xfrm>
            <a:off x="42691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0" name="文本框 59"/>
          <p:cNvSpPr txBox="1"/>
          <p:nvPr>
            <p:custDataLst>
              <p:tags r:id="rId7"/>
            </p:custDataLst>
          </p:nvPr>
        </p:nvSpPr>
        <p:spPr>
          <a:xfrm>
            <a:off x="42691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B</a:t>
            </a:r>
            <a:endParaRPr lang="en-US" altLang="zh-CN" sz="1600">
              <a:solidFill>
                <a:schemeClr val="lt1">
                  <a:lumMod val="100000"/>
                </a:schemeClr>
              </a:solidFill>
              <a:latin typeface="+mj-lt"/>
              <a:cs typeface="+mj-lt"/>
            </a:endParaRPr>
          </a:p>
        </p:txBody>
      </p:sp>
      <p:sp>
        <p:nvSpPr>
          <p:cNvPr id="62" name="椭圆 61"/>
          <p:cNvSpPr/>
          <p:nvPr>
            <p:custDataLst>
              <p:tags r:id="rId8"/>
            </p:custDataLst>
          </p:nvPr>
        </p:nvSpPr>
        <p:spPr>
          <a:xfrm>
            <a:off x="7142888"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3" name="椭圆 62"/>
          <p:cNvSpPr/>
          <p:nvPr>
            <p:custDataLst>
              <p:tags r:id="rId9"/>
            </p:custDataLst>
          </p:nvPr>
        </p:nvSpPr>
        <p:spPr>
          <a:xfrm>
            <a:off x="71795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4" name="文本框 63"/>
          <p:cNvSpPr txBox="1"/>
          <p:nvPr>
            <p:custDataLst>
              <p:tags r:id="rId10"/>
            </p:custDataLst>
          </p:nvPr>
        </p:nvSpPr>
        <p:spPr>
          <a:xfrm>
            <a:off x="71795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C</a:t>
            </a:r>
            <a:endParaRPr lang="en-US" altLang="zh-CN" sz="1600">
              <a:solidFill>
                <a:schemeClr val="lt1">
                  <a:lumMod val="100000"/>
                </a:schemeClr>
              </a:solidFill>
              <a:latin typeface="+mj-lt"/>
              <a:cs typeface="+mj-lt"/>
            </a:endParaRPr>
          </a:p>
        </p:txBody>
      </p:sp>
      <p:sp>
        <p:nvSpPr>
          <p:cNvPr id="67" name="椭圆 66"/>
          <p:cNvSpPr/>
          <p:nvPr>
            <p:custDataLst>
              <p:tags r:id="rId11"/>
            </p:custDataLst>
          </p:nvPr>
        </p:nvSpPr>
        <p:spPr>
          <a:xfrm>
            <a:off x="10053288"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8" name="椭圆 67"/>
          <p:cNvSpPr/>
          <p:nvPr>
            <p:custDataLst>
              <p:tags r:id="rId12"/>
            </p:custDataLst>
          </p:nvPr>
        </p:nvSpPr>
        <p:spPr>
          <a:xfrm>
            <a:off x="100899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9" name="文本框 68"/>
          <p:cNvSpPr txBox="1"/>
          <p:nvPr>
            <p:custDataLst>
              <p:tags r:id="rId13"/>
            </p:custDataLst>
          </p:nvPr>
        </p:nvSpPr>
        <p:spPr>
          <a:xfrm>
            <a:off x="100899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D</a:t>
            </a:r>
            <a:endParaRPr lang="en-US" altLang="zh-CN" sz="1600">
              <a:solidFill>
                <a:schemeClr val="lt1">
                  <a:lumMod val="100000"/>
                </a:schemeClr>
              </a:solidFill>
              <a:latin typeface="+mj-lt"/>
              <a:cs typeface="+mj-lt"/>
            </a:endParaRPr>
          </a:p>
        </p:txBody>
      </p:sp>
      <p:sp>
        <p:nvSpPr>
          <p:cNvPr id="9" name="矩形 8"/>
          <p:cNvSpPr/>
          <p:nvPr>
            <p:custDataLst>
              <p:tags r:id="rId14"/>
            </p:custDataLst>
          </p:nvPr>
        </p:nvSpPr>
        <p:spPr>
          <a:xfrm>
            <a:off x="608330"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5" name="任意多边形 4"/>
          <p:cNvSpPr/>
          <p:nvPr>
            <p:custDataLst>
              <p:tags r:id="rId15"/>
            </p:custDataLst>
          </p:nvPr>
        </p:nvSpPr>
        <p:spPr>
          <a:xfrm>
            <a:off x="745994"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 name="任意多边形 7"/>
          <p:cNvSpPr/>
          <p:nvPr>
            <p:custDataLst>
              <p:tags r:id="rId16"/>
            </p:custDataLst>
          </p:nvPr>
        </p:nvSpPr>
        <p:spPr>
          <a:xfrm flipH="1">
            <a:off x="608330"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0" name="矩形 9"/>
          <p:cNvSpPr/>
          <p:nvPr>
            <p:custDataLst>
              <p:tags r:id="rId17"/>
            </p:custDataLst>
          </p:nvPr>
        </p:nvSpPr>
        <p:spPr>
          <a:xfrm>
            <a:off x="608330"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1" name="矩形 20"/>
          <p:cNvSpPr/>
          <p:nvPr>
            <p:custDataLst>
              <p:tags r:id="rId18"/>
            </p:custDataLst>
          </p:nvPr>
        </p:nvSpPr>
        <p:spPr>
          <a:xfrm>
            <a:off x="3507507"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2" name="任意多边形 21"/>
          <p:cNvSpPr/>
          <p:nvPr>
            <p:custDataLst>
              <p:tags r:id="rId19"/>
            </p:custDataLst>
          </p:nvPr>
        </p:nvSpPr>
        <p:spPr>
          <a:xfrm>
            <a:off x="3645171"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3" name="任意多边形 22"/>
          <p:cNvSpPr/>
          <p:nvPr>
            <p:custDataLst>
              <p:tags r:id="rId20"/>
            </p:custDataLst>
          </p:nvPr>
        </p:nvSpPr>
        <p:spPr>
          <a:xfrm flipH="1">
            <a:off x="3507507"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4" name="矩形 23"/>
          <p:cNvSpPr/>
          <p:nvPr>
            <p:custDataLst>
              <p:tags r:id="rId21"/>
            </p:custDataLst>
          </p:nvPr>
        </p:nvSpPr>
        <p:spPr>
          <a:xfrm>
            <a:off x="3507507"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8" name="矩形 27"/>
          <p:cNvSpPr/>
          <p:nvPr>
            <p:custDataLst>
              <p:tags r:id="rId22"/>
            </p:custDataLst>
          </p:nvPr>
        </p:nvSpPr>
        <p:spPr>
          <a:xfrm>
            <a:off x="6406684"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9" name="任意多边形 28"/>
          <p:cNvSpPr/>
          <p:nvPr>
            <p:custDataLst>
              <p:tags r:id="rId23"/>
            </p:custDataLst>
          </p:nvPr>
        </p:nvSpPr>
        <p:spPr>
          <a:xfrm>
            <a:off x="6544349"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0" name="任意多边形 29"/>
          <p:cNvSpPr/>
          <p:nvPr>
            <p:custDataLst>
              <p:tags r:id="rId24"/>
            </p:custDataLst>
          </p:nvPr>
        </p:nvSpPr>
        <p:spPr>
          <a:xfrm flipH="1">
            <a:off x="6406684"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1" name="矩形 30"/>
          <p:cNvSpPr/>
          <p:nvPr>
            <p:custDataLst>
              <p:tags r:id="rId25"/>
            </p:custDataLst>
          </p:nvPr>
        </p:nvSpPr>
        <p:spPr>
          <a:xfrm>
            <a:off x="6406684"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5" name="矩形 34"/>
          <p:cNvSpPr/>
          <p:nvPr>
            <p:custDataLst>
              <p:tags r:id="rId26"/>
            </p:custDataLst>
          </p:nvPr>
        </p:nvSpPr>
        <p:spPr>
          <a:xfrm>
            <a:off x="9305862"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36" name="任意多边形 35"/>
          <p:cNvSpPr/>
          <p:nvPr>
            <p:custDataLst>
              <p:tags r:id="rId27"/>
            </p:custDataLst>
          </p:nvPr>
        </p:nvSpPr>
        <p:spPr>
          <a:xfrm>
            <a:off x="9443526"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7" name="任意多边形 36"/>
          <p:cNvSpPr/>
          <p:nvPr>
            <p:custDataLst>
              <p:tags r:id="rId28"/>
            </p:custDataLst>
          </p:nvPr>
        </p:nvSpPr>
        <p:spPr>
          <a:xfrm flipH="1">
            <a:off x="9305862"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8" name="矩形 37"/>
          <p:cNvSpPr/>
          <p:nvPr>
            <p:custDataLst>
              <p:tags r:id="rId29"/>
            </p:custDataLst>
          </p:nvPr>
        </p:nvSpPr>
        <p:spPr>
          <a:xfrm>
            <a:off x="9305862"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3" name="文本框 32"/>
          <p:cNvSpPr txBox="1"/>
          <p:nvPr>
            <p:custDataLst>
              <p:tags r:id="rId30"/>
            </p:custDataLst>
          </p:nvPr>
        </p:nvSpPr>
        <p:spPr>
          <a:xfrm>
            <a:off x="609078"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治疗方法：药物治疗、手术治疗、介入治疗等</a:t>
            </a:r>
            <a:endParaRPr lang="zh-CN" altLang="en-US" sz="1400" spc="150">
              <a:solidFill>
                <a:schemeClr val="dk1">
                  <a:lumMod val="100000"/>
                </a:schemeClr>
              </a:solidFill>
              <a:latin typeface="+mn-ea"/>
            </a:endParaRPr>
          </a:p>
        </p:txBody>
      </p:sp>
      <p:sp>
        <p:nvSpPr>
          <p:cNvPr id="4" name="文本框 3"/>
          <p:cNvSpPr txBox="1"/>
          <p:nvPr>
            <p:custDataLst>
              <p:tags r:id="rId31"/>
            </p:custDataLst>
          </p:nvPr>
        </p:nvSpPr>
        <p:spPr>
          <a:xfrm>
            <a:off x="3507507"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预后因素：病情严重程度、治疗时机、治疗效果等</a:t>
            </a:r>
            <a:endParaRPr lang="zh-CN" altLang="en-US" sz="1400" spc="150">
              <a:solidFill>
                <a:schemeClr val="dk1">
                  <a:lumMod val="100000"/>
                </a:schemeClr>
              </a:solidFill>
              <a:latin typeface="+mn-ea"/>
            </a:endParaRPr>
          </a:p>
        </p:txBody>
      </p:sp>
      <p:sp>
        <p:nvSpPr>
          <p:cNvPr id="6" name="文本框 5"/>
          <p:cNvSpPr txBox="1"/>
          <p:nvPr>
            <p:custDataLst>
              <p:tags r:id="rId32"/>
            </p:custDataLst>
          </p:nvPr>
        </p:nvSpPr>
        <p:spPr>
          <a:xfrm>
            <a:off x="6406684"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预后情况：大部分新生儿心律失常可治愈，部分预后较差</a:t>
            </a:r>
            <a:endParaRPr lang="zh-CN" altLang="en-US" sz="1400" spc="150">
              <a:solidFill>
                <a:schemeClr val="dk1">
                  <a:lumMod val="100000"/>
                </a:schemeClr>
              </a:solidFill>
              <a:latin typeface="+mn-ea"/>
            </a:endParaRPr>
          </a:p>
        </p:txBody>
      </p:sp>
      <p:sp>
        <p:nvSpPr>
          <p:cNvPr id="7" name="文本框 6"/>
          <p:cNvSpPr txBox="1"/>
          <p:nvPr>
            <p:custDataLst>
              <p:tags r:id="rId33"/>
            </p:custDataLst>
          </p:nvPr>
        </p:nvSpPr>
        <p:spPr>
          <a:xfrm>
            <a:off x="9306610"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预防措施：孕期保健、新生儿筛查、及时治疗等</a:t>
            </a:r>
            <a:endParaRPr lang="zh-CN" altLang="en-US" sz="1400" spc="150">
              <a:solidFill>
                <a:schemeClr val="dk1">
                  <a:lumMod val="100000"/>
                </a:schemeClr>
              </a:solidFill>
              <a:latin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病例汇报</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新生儿基本信息</a:t>
            </a:r>
            <a:endParaRPr lang="zh-CN" altLang="en-US"/>
          </a:p>
        </p:txBody>
      </p:sp>
      <p:cxnSp>
        <p:nvCxnSpPr>
          <p:cNvPr id="184" name="直接箭头连接符 183"/>
          <p:cNvCxnSpPr/>
          <p:nvPr>
            <p:custDataLst>
              <p:tags r:id="rId2"/>
            </p:custDataLst>
          </p:nvPr>
        </p:nvCxnSpPr>
        <p:spPr>
          <a:xfrm>
            <a:off x="691495" y="3498717"/>
            <a:ext cx="10794532"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2937568" y="2518874"/>
            <a:ext cx="625" cy="92044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1871433" y="1981742"/>
            <a:ext cx="2127266" cy="5196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出生日期：年月日</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59397" y="3174187"/>
            <a:ext cx="3752" cy="26325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397640" y="2655189"/>
            <a:ext cx="2127266" cy="5196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出生身高：厘米</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85604" y="2121809"/>
            <a:ext cx="3752" cy="131187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923847" y="1600935"/>
            <a:ext cx="2127266" cy="5196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家族史：有无遗传病史、过敏史等</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511811" y="2995977"/>
            <a:ext cx="3752" cy="51837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450054" y="2473852"/>
            <a:ext cx="2127266" cy="5196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出生后情况：喂养方式、黄疸情况、疫苗接种情况等</a:t>
            </a:r>
            <a:endParaRPr lang="zh-CN" altLang="en-US" sz="12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673214" y="3514349"/>
            <a:ext cx="625" cy="18133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608330" y="3942054"/>
            <a:ext cx="2127266" cy="68720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性别：男/女</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00671" y="3493714"/>
            <a:ext cx="3752" cy="110302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134537" y="4837481"/>
            <a:ext cx="2127266" cy="68720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出生体重：克</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24377" y="3540612"/>
            <a:ext cx="0" cy="55151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60744" y="4381013"/>
            <a:ext cx="2127266" cy="68720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出生时Apgar评分：分</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249958" y="3493714"/>
            <a:ext cx="1876" cy="144881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86951" y="5183897"/>
            <a:ext cx="2127266" cy="68720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孕期情况：孕周、产检情况、分娩方式等</a:t>
            </a:r>
            <a:endParaRPr lang="zh-CN" altLang="en-US" sz="12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2872537"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396242"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922449"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448656"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607557"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139392"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59346"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185553" y="3433686"/>
            <a:ext cx="130062" cy="13006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Tree>
    <p:custDataLst>
      <p:tags r:id="rId2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就诊原因及初步诊断</a:t>
            </a:r>
            <a:endParaRPr lang="zh-CN" altLang="en-US"/>
          </a:p>
        </p:txBody>
      </p:sp>
      <p:sp>
        <p:nvSpPr>
          <p:cNvPr id="54" name="椭圆 53"/>
          <p:cNvSpPr/>
          <p:nvPr>
            <p:custDataLst>
              <p:tags r:id="rId2"/>
            </p:custDataLst>
          </p:nvPr>
        </p:nvSpPr>
        <p:spPr>
          <a:xfrm>
            <a:off x="1322089"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5" name="椭圆 54"/>
          <p:cNvSpPr/>
          <p:nvPr>
            <p:custDataLst>
              <p:tags r:id="rId3"/>
            </p:custDataLst>
          </p:nvPr>
        </p:nvSpPr>
        <p:spPr>
          <a:xfrm>
            <a:off x="13587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6" name="文本框 55"/>
          <p:cNvSpPr txBox="1"/>
          <p:nvPr>
            <p:custDataLst>
              <p:tags r:id="rId4"/>
            </p:custDataLst>
          </p:nvPr>
        </p:nvSpPr>
        <p:spPr>
          <a:xfrm>
            <a:off x="13587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A</a:t>
            </a:r>
            <a:endParaRPr lang="en-US" altLang="zh-CN" sz="1600">
              <a:solidFill>
                <a:schemeClr val="lt1">
                  <a:lumMod val="100000"/>
                </a:schemeClr>
              </a:solidFill>
              <a:latin typeface="+mj-lt"/>
              <a:cs typeface="+mj-lt"/>
            </a:endParaRPr>
          </a:p>
        </p:txBody>
      </p:sp>
      <p:sp>
        <p:nvSpPr>
          <p:cNvPr id="58" name="椭圆 57"/>
          <p:cNvSpPr/>
          <p:nvPr>
            <p:custDataLst>
              <p:tags r:id="rId5"/>
            </p:custDataLst>
          </p:nvPr>
        </p:nvSpPr>
        <p:spPr>
          <a:xfrm>
            <a:off x="4232489"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9" name="椭圆 58"/>
          <p:cNvSpPr/>
          <p:nvPr>
            <p:custDataLst>
              <p:tags r:id="rId6"/>
            </p:custDataLst>
          </p:nvPr>
        </p:nvSpPr>
        <p:spPr>
          <a:xfrm>
            <a:off x="42691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0" name="文本框 59"/>
          <p:cNvSpPr txBox="1"/>
          <p:nvPr>
            <p:custDataLst>
              <p:tags r:id="rId7"/>
            </p:custDataLst>
          </p:nvPr>
        </p:nvSpPr>
        <p:spPr>
          <a:xfrm>
            <a:off x="42691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B</a:t>
            </a:r>
            <a:endParaRPr lang="en-US" altLang="zh-CN" sz="1600">
              <a:solidFill>
                <a:schemeClr val="lt1">
                  <a:lumMod val="100000"/>
                </a:schemeClr>
              </a:solidFill>
              <a:latin typeface="+mj-lt"/>
              <a:cs typeface="+mj-lt"/>
            </a:endParaRPr>
          </a:p>
        </p:txBody>
      </p:sp>
      <p:sp>
        <p:nvSpPr>
          <p:cNvPr id="62" name="椭圆 61"/>
          <p:cNvSpPr/>
          <p:nvPr>
            <p:custDataLst>
              <p:tags r:id="rId8"/>
            </p:custDataLst>
          </p:nvPr>
        </p:nvSpPr>
        <p:spPr>
          <a:xfrm>
            <a:off x="7142888"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3" name="椭圆 62"/>
          <p:cNvSpPr/>
          <p:nvPr>
            <p:custDataLst>
              <p:tags r:id="rId9"/>
            </p:custDataLst>
          </p:nvPr>
        </p:nvSpPr>
        <p:spPr>
          <a:xfrm>
            <a:off x="71795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4" name="文本框 63"/>
          <p:cNvSpPr txBox="1"/>
          <p:nvPr>
            <p:custDataLst>
              <p:tags r:id="rId10"/>
            </p:custDataLst>
          </p:nvPr>
        </p:nvSpPr>
        <p:spPr>
          <a:xfrm>
            <a:off x="71795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C</a:t>
            </a:r>
            <a:endParaRPr lang="en-US" altLang="zh-CN" sz="1600">
              <a:solidFill>
                <a:schemeClr val="lt1">
                  <a:lumMod val="100000"/>
                </a:schemeClr>
              </a:solidFill>
              <a:latin typeface="+mj-lt"/>
              <a:cs typeface="+mj-lt"/>
            </a:endParaRPr>
          </a:p>
        </p:txBody>
      </p:sp>
      <p:sp>
        <p:nvSpPr>
          <p:cNvPr id="67" name="椭圆 66"/>
          <p:cNvSpPr/>
          <p:nvPr>
            <p:custDataLst>
              <p:tags r:id="rId11"/>
            </p:custDataLst>
          </p:nvPr>
        </p:nvSpPr>
        <p:spPr>
          <a:xfrm>
            <a:off x="10053288"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8" name="椭圆 67"/>
          <p:cNvSpPr/>
          <p:nvPr>
            <p:custDataLst>
              <p:tags r:id="rId12"/>
            </p:custDataLst>
          </p:nvPr>
        </p:nvSpPr>
        <p:spPr>
          <a:xfrm>
            <a:off x="100899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9" name="文本框 68"/>
          <p:cNvSpPr txBox="1"/>
          <p:nvPr>
            <p:custDataLst>
              <p:tags r:id="rId13"/>
            </p:custDataLst>
          </p:nvPr>
        </p:nvSpPr>
        <p:spPr>
          <a:xfrm>
            <a:off x="100899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D</a:t>
            </a:r>
            <a:endParaRPr lang="en-US" altLang="zh-CN" sz="1600">
              <a:solidFill>
                <a:schemeClr val="lt1">
                  <a:lumMod val="100000"/>
                </a:schemeClr>
              </a:solidFill>
              <a:latin typeface="+mj-lt"/>
              <a:cs typeface="+mj-lt"/>
            </a:endParaRPr>
          </a:p>
        </p:txBody>
      </p:sp>
      <p:sp>
        <p:nvSpPr>
          <p:cNvPr id="9" name="矩形 8"/>
          <p:cNvSpPr/>
          <p:nvPr>
            <p:custDataLst>
              <p:tags r:id="rId14"/>
            </p:custDataLst>
          </p:nvPr>
        </p:nvSpPr>
        <p:spPr>
          <a:xfrm>
            <a:off x="608330"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5" name="任意多边形 4"/>
          <p:cNvSpPr/>
          <p:nvPr>
            <p:custDataLst>
              <p:tags r:id="rId15"/>
            </p:custDataLst>
          </p:nvPr>
        </p:nvSpPr>
        <p:spPr>
          <a:xfrm>
            <a:off x="745994"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 name="任意多边形 7"/>
          <p:cNvSpPr/>
          <p:nvPr>
            <p:custDataLst>
              <p:tags r:id="rId16"/>
            </p:custDataLst>
          </p:nvPr>
        </p:nvSpPr>
        <p:spPr>
          <a:xfrm flipH="1">
            <a:off x="608330"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0" name="矩形 9"/>
          <p:cNvSpPr/>
          <p:nvPr>
            <p:custDataLst>
              <p:tags r:id="rId17"/>
            </p:custDataLst>
          </p:nvPr>
        </p:nvSpPr>
        <p:spPr>
          <a:xfrm>
            <a:off x="608330"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1" name="矩形 20"/>
          <p:cNvSpPr/>
          <p:nvPr>
            <p:custDataLst>
              <p:tags r:id="rId18"/>
            </p:custDataLst>
          </p:nvPr>
        </p:nvSpPr>
        <p:spPr>
          <a:xfrm>
            <a:off x="3507507"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2" name="任意多边形 21"/>
          <p:cNvSpPr/>
          <p:nvPr>
            <p:custDataLst>
              <p:tags r:id="rId19"/>
            </p:custDataLst>
          </p:nvPr>
        </p:nvSpPr>
        <p:spPr>
          <a:xfrm>
            <a:off x="3645171"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3" name="任意多边形 22"/>
          <p:cNvSpPr/>
          <p:nvPr>
            <p:custDataLst>
              <p:tags r:id="rId20"/>
            </p:custDataLst>
          </p:nvPr>
        </p:nvSpPr>
        <p:spPr>
          <a:xfrm flipH="1">
            <a:off x="3507507"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4" name="矩形 23"/>
          <p:cNvSpPr/>
          <p:nvPr>
            <p:custDataLst>
              <p:tags r:id="rId21"/>
            </p:custDataLst>
          </p:nvPr>
        </p:nvSpPr>
        <p:spPr>
          <a:xfrm>
            <a:off x="3507507"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8" name="矩形 27"/>
          <p:cNvSpPr/>
          <p:nvPr>
            <p:custDataLst>
              <p:tags r:id="rId22"/>
            </p:custDataLst>
          </p:nvPr>
        </p:nvSpPr>
        <p:spPr>
          <a:xfrm>
            <a:off x="6406684"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9" name="任意多边形 28"/>
          <p:cNvSpPr/>
          <p:nvPr>
            <p:custDataLst>
              <p:tags r:id="rId23"/>
            </p:custDataLst>
          </p:nvPr>
        </p:nvSpPr>
        <p:spPr>
          <a:xfrm>
            <a:off x="6544349"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0" name="任意多边形 29"/>
          <p:cNvSpPr/>
          <p:nvPr>
            <p:custDataLst>
              <p:tags r:id="rId24"/>
            </p:custDataLst>
          </p:nvPr>
        </p:nvSpPr>
        <p:spPr>
          <a:xfrm flipH="1">
            <a:off x="6406684"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1" name="矩形 30"/>
          <p:cNvSpPr/>
          <p:nvPr>
            <p:custDataLst>
              <p:tags r:id="rId25"/>
            </p:custDataLst>
          </p:nvPr>
        </p:nvSpPr>
        <p:spPr>
          <a:xfrm>
            <a:off x="6406684"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5" name="矩形 34"/>
          <p:cNvSpPr/>
          <p:nvPr>
            <p:custDataLst>
              <p:tags r:id="rId26"/>
            </p:custDataLst>
          </p:nvPr>
        </p:nvSpPr>
        <p:spPr>
          <a:xfrm>
            <a:off x="9305862"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36" name="任意多边形 35"/>
          <p:cNvSpPr/>
          <p:nvPr>
            <p:custDataLst>
              <p:tags r:id="rId27"/>
            </p:custDataLst>
          </p:nvPr>
        </p:nvSpPr>
        <p:spPr>
          <a:xfrm>
            <a:off x="9443526"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7" name="任意多边形 36"/>
          <p:cNvSpPr/>
          <p:nvPr>
            <p:custDataLst>
              <p:tags r:id="rId28"/>
            </p:custDataLst>
          </p:nvPr>
        </p:nvSpPr>
        <p:spPr>
          <a:xfrm flipH="1">
            <a:off x="9305862"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8" name="矩形 37"/>
          <p:cNvSpPr/>
          <p:nvPr>
            <p:custDataLst>
              <p:tags r:id="rId29"/>
            </p:custDataLst>
          </p:nvPr>
        </p:nvSpPr>
        <p:spPr>
          <a:xfrm>
            <a:off x="9305862"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3" name="文本框 32"/>
          <p:cNvSpPr txBox="1"/>
          <p:nvPr>
            <p:custDataLst>
              <p:tags r:id="rId30"/>
            </p:custDataLst>
          </p:nvPr>
        </p:nvSpPr>
        <p:spPr>
          <a:xfrm>
            <a:off x="609078"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患者基本信息：年龄、性别、病史等</a:t>
            </a:r>
            <a:endParaRPr lang="zh-CN" altLang="en-US" sz="1400" spc="150">
              <a:solidFill>
                <a:schemeClr val="dk1">
                  <a:lumMod val="100000"/>
                </a:schemeClr>
              </a:solidFill>
              <a:latin typeface="+mn-ea"/>
            </a:endParaRPr>
          </a:p>
        </p:txBody>
      </p:sp>
      <p:sp>
        <p:nvSpPr>
          <p:cNvPr id="4" name="文本框 3"/>
          <p:cNvSpPr txBox="1"/>
          <p:nvPr>
            <p:custDataLst>
              <p:tags r:id="rId31"/>
            </p:custDataLst>
          </p:nvPr>
        </p:nvSpPr>
        <p:spPr>
          <a:xfrm>
            <a:off x="3507507"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主诉：患者就诊时的主要症状和体征</a:t>
            </a:r>
            <a:endParaRPr lang="zh-CN" altLang="en-US" sz="1400" spc="150">
              <a:solidFill>
                <a:schemeClr val="dk1">
                  <a:lumMod val="100000"/>
                </a:schemeClr>
              </a:solidFill>
              <a:latin typeface="+mn-ea"/>
            </a:endParaRPr>
          </a:p>
        </p:txBody>
      </p:sp>
      <p:sp>
        <p:nvSpPr>
          <p:cNvPr id="6" name="文本框 5"/>
          <p:cNvSpPr txBox="1"/>
          <p:nvPr>
            <p:custDataLst>
              <p:tags r:id="rId32"/>
            </p:custDataLst>
          </p:nvPr>
        </p:nvSpPr>
        <p:spPr>
          <a:xfrm>
            <a:off x="6406684"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初步诊断：根据主诉和检查结果，对病情的初步判断</a:t>
            </a:r>
            <a:endParaRPr lang="zh-CN" altLang="en-US" sz="1400" spc="150">
              <a:solidFill>
                <a:schemeClr val="dk1">
                  <a:lumMod val="100000"/>
                </a:schemeClr>
              </a:solidFill>
              <a:latin typeface="+mn-ea"/>
            </a:endParaRPr>
          </a:p>
        </p:txBody>
      </p:sp>
      <p:sp>
        <p:nvSpPr>
          <p:cNvPr id="7" name="文本框 6"/>
          <p:cNvSpPr txBox="1"/>
          <p:nvPr>
            <p:custDataLst>
              <p:tags r:id="rId33"/>
            </p:custDataLst>
          </p:nvPr>
        </p:nvSpPr>
        <p:spPr>
          <a:xfrm>
            <a:off x="9306610"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进一步检查：根据初步诊断，需要进一步进行的检查项目和目的</a:t>
            </a:r>
            <a:endParaRPr lang="zh-CN" altLang="en-US" sz="1400" spc="150">
              <a:solidFill>
                <a:schemeClr val="dk1">
                  <a:lumMod val="100000"/>
                </a:schemeClr>
              </a:solidFill>
              <a:latin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治疗方案及护理计划</a:t>
            </a:r>
            <a:endParaRPr lang="zh-CN" altLang="en-US"/>
          </a:p>
        </p:txBody>
      </p:sp>
      <p:sp>
        <p:nvSpPr>
          <p:cNvPr id="21" name="矩形: 圆角 4"/>
          <p:cNvSpPr/>
          <p:nvPr>
            <p:custDataLst>
              <p:tags r:id="rId2"/>
            </p:custDataLst>
          </p:nvPr>
        </p:nvSpPr>
        <p:spPr>
          <a:xfrm>
            <a:off x="60833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3" name="矩形: 圆角 4"/>
          <p:cNvSpPr/>
          <p:nvPr>
            <p:custDataLst>
              <p:tags r:id="rId3"/>
            </p:custDataLst>
          </p:nvPr>
        </p:nvSpPr>
        <p:spPr>
          <a:xfrm>
            <a:off x="3408213"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5" name="文本框 24"/>
          <p:cNvSpPr txBox="1"/>
          <p:nvPr>
            <p:custDataLst>
              <p:tags r:id="rId4"/>
            </p:custDataLst>
          </p:nvPr>
        </p:nvSpPr>
        <p:spPr>
          <a:xfrm>
            <a:off x="82345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治疗方案：药物治疗、手术治疗、介入治疗等</a:t>
            </a:r>
            <a:endParaRPr lang="zh-CN" altLang="en-US" spc="150">
              <a:latin typeface="+mn-ea"/>
              <a:sym typeface="Arial" pitchFamily="34" charset="0"/>
            </a:endParaRPr>
          </a:p>
        </p:txBody>
      </p:sp>
      <p:sp>
        <p:nvSpPr>
          <p:cNvPr id="27" name="文本框 26"/>
          <p:cNvSpPr txBox="1"/>
          <p:nvPr>
            <p:custDataLst>
              <p:tags r:id="rId5"/>
            </p:custDataLst>
          </p:nvPr>
        </p:nvSpPr>
        <p:spPr>
          <a:xfrm>
            <a:off x="3623341"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护理计划：监测生命体征、观察病情变化、预防并发症等</a:t>
            </a:r>
            <a:endParaRPr lang="zh-CN" altLang="en-US" spc="150">
              <a:latin typeface="+mn-ea"/>
              <a:sym typeface="Arial" pitchFamily="34" charset="0"/>
            </a:endParaRPr>
          </a:p>
        </p:txBody>
      </p:sp>
      <p:sp>
        <p:nvSpPr>
          <p:cNvPr id="28" name="文本框 27"/>
          <p:cNvSpPr txBox="1"/>
          <p:nvPr>
            <p:custDataLst>
              <p:tags r:id="rId6"/>
            </p:custDataLst>
          </p:nvPr>
        </p:nvSpPr>
        <p:spPr>
          <a:xfrm>
            <a:off x="1024459"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01</a:t>
            </a:r>
            <a:endParaRPr lang="en-US" altLang="zh-CN" sz="6000" b="1">
              <a:solidFill>
                <a:schemeClr val="accent1"/>
              </a:solidFill>
              <a:latin typeface="+mn-ea"/>
            </a:endParaRPr>
          </a:p>
        </p:txBody>
      </p:sp>
      <p:sp>
        <p:nvSpPr>
          <p:cNvPr id="29" name="文本框 28"/>
          <p:cNvSpPr txBox="1"/>
          <p:nvPr>
            <p:custDataLst>
              <p:tags r:id="rId7"/>
            </p:custDataLst>
          </p:nvPr>
        </p:nvSpPr>
        <p:spPr>
          <a:xfrm>
            <a:off x="3824342"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4"/>
                </a:solidFill>
                <a:latin typeface="+mn-ea"/>
              </a:rPr>
              <a:t>02</a:t>
            </a:r>
            <a:endParaRPr lang="en-US" altLang="zh-CN" sz="6000" b="1">
              <a:solidFill>
                <a:schemeClr val="accent4"/>
              </a:solidFill>
              <a:latin typeface="+mn-ea"/>
            </a:endParaRPr>
          </a:p>
        </p:txBody>
      </p:sp>
      <p:sp>
        <p:nvSpPr>
          <p:cNvPr id="30" name="矩形: 圆角 4"/>
          <p:cNvSpPr/>
          <p:nvPr>
            <p:custDataLst>
              <p:tags r:id="rId8"/>
            </p:custDataLst>
          </p:nvPr>
        </p:nvSpPr>
        <p:spPr>
          <a:xfrm>
            <a:off x="6208738"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31" name="文本框 30"/>
          <p:cNvSpPr txBox="1"/>
          <p:nvPr>
            <p:custDataLst>
              <p:tags r:id="rId9"/>
            </p:custDataLst>
          </p:nvPr>
        </p:nvSpPr>
        <p:spPr>
          <a:xfrm>
            <a:off x="6423866"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护理措施：保持呼吸道通畅、维持水电解质平衡、预防感染等</a:t>
            </a:r>
            <a:endParaRPr lang="zh-CN" altLang="en-US" spc="150">
              <a:latin typeface="+mn-ea"/>
              <a:sym typeface="Arial" pitchFamily="34" charset="0"/>
            </a:endParaRPr>
          </a:p>
        </p:txBody>
      </p:sp>
      <p:sp>
        <p:nvSpPr>
          <p:cNvPr id="32" name="文本框 31"/>
          <p:cNvSpPr txBox="1"/>
          <p:nvPr>
            <p:custDataLst>
              <p:tags r:id="rId10"/>
            </p:custDataLst>
          </p:nvPr>
        </p:nvSpPr>
        <p:spPr>
          <a:xfrm>
            <a:off x="6624867"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03</a:t>
            </a:r>
            <a:endParaRPr lang="en-US" altLang="zh-CN" sz="6000" b="1">
              <a:solidFill>
                <a:schemeClr val="accent1"/>
              </a:solidFill>
              <a:latin typeface="+mn-ea"/>
            </a:endParaRPr>
          </a:p>
        </p:txBody>
      </p:sp>
      <p:sp>
        <p:nvSpPr>
          <p:cNvPr id="7" name="矩形: 圆角 4"/>
          <p:cNvSpPr/>
          <p:nvPr>
            <p:custDataLst>
              <p:tags r:id="rId11"/>
            </p:custDataLst>
          </p:nvPr>
        </p:nvSpPr>
        <p:spPr>
          <a:xfrm>
            <a:off x="900862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11" name="文本框 10"/>
          <p:cNvSpPr txBox="1"/>
          <p:nvPr>
            <p:custDataLst>
              <p:tags r:id="rId12"/>
            </p:custDataLst>
          </p:nvPr>
        </p:nvSpPr>
        <p:spPr>
          <a:xfrm>
            <a:off x="922374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150">
                <a:latin typeface="+mn-ea"/>
                <a:sym typeface="Arial" pitchFamily="34" charset="0"/>
              </a:rPr>
              <a:t>健康教育：指导家长正确喂养、观察病情、预防意外等</a:t>
            </a:r>
            <a:endParaRPr lang="zh-CN" altLang="en-US" spc="150">
              <a:latin typeface="+mn-ea"/>
              <a:sym typeface="Arial" pitchFamily="34" charset="0"/>
            </a:endParaRPr>
          </a:p>
        </p:txBody>
      </p:sp>
      <p:sp>
        <p:nvSpPr>
          <p:cNvPr id="12" name="文本框 11"/>
          <p:cNvSpPr txBox="1"/>
          <p:nvPr>
            <p:custDataLst>
              <p:tags r:id="rId13"/>
            </p:custDataLst>
          </p:nvPr>
        </p:nvSpPr>
        <p:spPr>
          <a:xfrm>
            <a:off x="9424750"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04</a:t>
            </a:r>
            <a:endParaRPr lang="en-US" altLang="zh-CN" sz="6000" b="1">
              <a:solidFill>
                <a:schemeClr val="accent1"/>
              </a:solidFill>
              <a:latin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治疗效果及护理效果评估</a:t>
            </a:r>
            <a:endParaRPr lang="zh-CN" altLang="en-US"/>
          </a:p>
        </p:txBody>
      </p:sp>
      <p:sp>
        <p:nvSpPr>
          <p:cNvPr id="80" name="矩形: 单圆角 79"/>
          <p:cNvSpPr/>
          <p:nvPr>
            <p:custDataLst>
              <p:tags r:id="rId2"/>
            </p:custDataLst>
          </p:nvPr>
        </p:nvSpPr>
        <p:spPr>
          <a:xfrm flipV="1">
            <a:off x="608330" y="1336418"/>
            <a:ext cx="5327338" cy="2248211"/>
          </a:xfrm>
          <a:prstGeom prst="round1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1" name="矩形 80"/>
          <p:cNvSpPr/>
          <p:nvPr>
            <p:custDataLst>
              <p:tags r:id="rId3"/>
            </p:custDataLst>
          </p:nvPr>
        </p:nvSpPr>
        <p:spPr>
          <a:xfrm>
            <a:off x="2398833" y="1336418"/>
            <a:ext cx="1746973" cy="662556"/>
          </a:xfrm>
          <a:prstGeom prst="rect">
            <a:avLst/>
          </a:prstGeom>
          <a:gradFill>
            <a:gsLst>
              <a:gs pos="0">
                <a:schemeClr val="accent1">
                  <a:lumMod val="60000"/>
                  <a:lumOff val="40000"/>
                </a:schemeClr>
              </a:gs>
              <a:gs pos="85000">
                <a:schemeClr val="accent1"/>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t>01</a:t>
            </a:r>
            <a:endParaRPr lang="en-US" altLang="zh-CN" sz="3600" b="1"/>
          </a:p>
        </p:txBody>
      </p:sp>
      <p:sp>
        <p:nvSpPr>
          <p:cNvPr id="82" name="文本框 178"/>
          <p:cNvSpPr txBox="1"/>
          <p:nvPr>
            <p:custDataLst>
              <p:tags r:id="rId4"/>
            </p:custDataLst>
          </p:nvPr>
        </p:nvSpPr>
        <p:spPr>
          <a:xfrm>
            <a:off x="673625" y="2245433"/>
            <a:ext cx="5198668" cy="1190041"/>
          </a:xfrm>
          <a:prstGeom prst="rect">
            <a:avLst/>
          </a:prstGeom>
          <a:noFill/>
        </p:spPr>
        <p:txBody>
          <a:bodyPr vert="horz" wrap="square" lIns="91440" tIns="45720" rIns="91440" bIns="45720" rtlCol="0" anchor="t" anchorCtr="0">
            <a:normAutofit/>
          </a:bodyPr>
          <a:lstStyle>
            <a:defPPr>
              <a:defRPr lang="zh-CN"/>
            </a:defPPr>
            <a:lvl1pPr marL="0" algn="ctr" defTabSz="914400" rtl="0" eaLnBrk="1" fontAlgn="auto" latinLnBrk="0" hangingPunct="1">
              <a:lnSpc>
                <a:spcPct val="130000"/>
              </a:lnSpc>
              <a:defRPr sz="4400" b="1" kern="1200" spc="150">
                <a:gradFill>
                  <a:gsLst>
                    <a:gs pos="0">
                      <a:schemeClr val="accent1">
                        <a:alpha val="70000"/>
                      </a:schemeClr>
                    </a:gs>
                    <a:gs pos="100000">
                      <a:schemeClr val="accent1"/>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a:latin typeface="+mn-ea"/>
                <a:ea typeface="+mn-ea"/>
                <a:sym typeface="+mn-ea"/>
              </a:rPr>
              <a:t>治疗效果：药物治疗、手术治疗等方法的效果评估</a:t>
            </a:r>
            <a:endParaRPr lang="zh-CN" altLang="en-US" sz="2500">
              <a:latin typeface="+mn-ea"/>
              <a:ea typeface="+mn-ea"/>
              <a:sym typeface="+mn-ea"/>
            </a:endParaRPr>
          </a:p>
        </p:txBody>
      </p:sp>
      <p:sp>
        <p:nvSpPr>
          <p:cNvPr id="6" name="矩形: 单圆角 79"/>
          <p:cNvSpPr/>
          <p:nvPr>
            <p:custDataLst>
              <p:tags r:id="rId5"/>
            </p:custDataLst>
          </p:nvPr>
        </p:nvSpPr>
        <p:spPr>
          <a:xfrm flipV="1">
            <a:off x="608330" y="3886781"/>
            <a:ext cx="5327338" cy="2248211"/>
          </a:xfrm>
          <a:prstGeom prst="round1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 name="矩形 6"/>
          <p:cNvSpPr/>
          <p:nvPr>
            <p:custDataLst>
              <p:tags r:id="rId6"/>
            </p:custDataLst>
          </p:nvPr>
        </p:nvSpPr>
        <p:spPr>
          <a:xfrm>
            <a:off x="2398833" y="3886781"/>
            <a:ext cx="1746973" cy="662556"/>
          </a:xfrm>
          <a:prstGeom prst="rect">
            <a:avLst/>
          </a:prstGeom>
          <a:gradFill>
            <a:gsLst>
              <a:gs pos="0">
                <a:schemeClr val="accent1">
                  <a:lumMod val="60000"/>
                  <a:lumOff val="40000"/>
                </a:schemeClr>
              </a:gs>
              <a:gs pos="85000">
                <a:schemeClr val="accent1"/>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t>03</a:t>
            </a:r>
            <a:endParaRPr lang="en-US" altLang="zh-CN" sz="3600" b="1"/>
          </a:p>
        </p:txBody>
      </p:sp>
      <p:sp>
        <p:nvSpPr>
          <p:cNvPr id="8" name="文本框 178"/>
          <p:cNvSpPr txBox="1"/>
          <p:nvPr>
            <p:custDataLst>
              <p:tags r:id="rId7"/>
            </p:custDataLst>
          </p:nvPr>
        </p:nvSpPr>
        <p:spPr>
          <a:xfrm>
            <a:off x="673625" y="4795795"/>
            <a:ext cx="5198668" cy="1190041"/>
          </a:xfrm>
          <a:prstGeom prst="rect">
            <a:avLst/>
          </a:prstGeom>
          <a:noFill/>
        </p:spPr>
        <p:txBody>
          <a:bodyPr vert="horz" wrap="square" lIns="91440" tIns="45720" rIns="91440" bIns="45720" rtlCol="0" anchor="t" anchorCtr="0">
            <a:normAutofit/>
          </a:bodyPr>
          <a:lstStyle>
            <a:defPPr>
              <a:defRPr lang="zh-CN"/>
            </a:defPPr>
            <a:lvl1pPr marL="0" algn="ctr" defTabSz="914400" rtl="0" eaLnBrk="1" fontAlgn="auto" latinLnBrk="0" hangingPunct="1">
              <a:lnSpc>
                <a:spcPct val="130000"/>
              </a:lnSpc>
              <a:defRPr sz="4400" b="1" kern="1200" spc="150">
                <a:gradFill>
                  <a:gsLst>
                    <a:gs pos="0">
                      <a:schemeClr val="accent1">
                        <a:alpha val="70000"/>
                      </a:schemeClr>
                    </a:gs>
                    <a:gs pos="100000">
                      <a:schemeClr val="accent1"/>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a:latin typeface="+mn-ea"/>
                <a:ea typeface="+mn-ea"/>
                <a:sym typeface="+mn-ea"/>
              </a:rPr>
              <a:t>患者满意度：患者对治疗和护理服务的满意程度</a:t>
            </a:r>
            <a:endParaRPr lang="zh-CN" altLang="en-US" sz="2500">
              <a:latin typeface="+mn-ea"/>
              <a:ea typeface="+mn-ea"/>
              <a:sym typeface="+mn-ea"/>
            </a:endParaRPr>
          </a:p>
        </p:txBody>
      </p:sp>
      <p:sp>
        <p:nvSpPr>
          <p:cNvPr id="13" name="矩形: 单圆角 79"/>
          <p:cNvSpPr/>
          <p:nvPr>
            <p:custDataLst>
              <p:tags r:id="rId8"/>
            </p:custDataLst>
          </p:nvPr>
        </p:nvSpPr>
        <p:spPr>
          <a:xfrm flipV="1">
            <a:off x="6249982" y="1336418"/>
            <a:ext cx="5327338" cy="2248211"/>
          </a:xfrm>
          <a:prstGeom prst="round1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4" name="矩形 13"/>
          <p:cNvSpPr/>
          <p:nvPr>
            <p:custDataLst>
              <p:tags r:id="rId9"/>
            </p:custDataLst>
          </p:nvPr>
        </p:nvSpPr>
        <p:spPr>
          <a:xfrm>
            <a:off x="8040485" y="1336418"/>
            <a:ext cx="1746973" cy="661916"/>
          </a:xfrm>
          <a:prstGeom prst="rect">
            <a:avLst/>
          </a:prstGeom>
          <a:gradFill>
            <a:gsLst>
              <a:gs pos="0">
                <a:schemeClr val="accent6">
                  <a:lumMod val="60000"/>
                  <a:lumOff val="40000"/>
                </a:schemeClr>
              </a:gs>
              <a:gs pos="85000">
                <a:schemeClr val="accent6"/>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t>02</a:t>
            </a:r>
            <a:endParaRPr lang="en-US" altLang="zh-CN" sz="3600" b="1"/>
          </a:p>
        </p:txBody>
      </p:sp>
      <p:sp>
        <p:nvSpPr>
          <p:cNvPr id="15" name="文本框 178"/>
          <p:cNvSpPr txBox="1"/>
          <p:nvPr>
            <p:custDataLst>
              <p:tags r:id="rId10"/>
            </p:custDataLst>
          </p:nvPr>
        </p:nvSpPr>
        <p:spPr>
          <a:xfrm>
            <a:off x="6315278" y="2245433"/>
            <a:ext cx="5198668" cy="1189112"/>
          </a:xfrm>
          <a:prstGeom prst="rect">
            <a:avLst/>
          </a:prstGeom>
          <a:noFill/>
        </p:spPr>
        <p:txBody>
          <a:bodyPr vert="horz" wrap="square" lIns="91440" tIns="45720" rIns="91440" bIns="45720" rtlCol="0" anchor="t" anchorCtr="0">
            <a:normAutofit fontScale="70000"/>
          </a:bodyPr>
          <a:lstStyle>
            <a:defPPr>
              <a:defRPr lang="zh-CN"/>
            </a:defPPr>
            <a:lvl1pPr marL="0" algn="ctr" defTabSz="914400" rtl="0" eaLnBrk="1" fontAlgn="auto" latinLnBrk="0" hangingPunct="1">
              <a:lnSpc>
                <a:spcPct val="130000"/>
              </a:lnSpc>
              <a:defRPr sz="4400" b="1" kern="1200" spc="150">
                <a:gradFill>
                  <a:gsLst>
                    <a:gs pos="0">
                      <a:schemeClr val="accent6">
                        <a:alpha val="70000"/>
                      </a:schemeClr>
                    </a:gs>
                    <a:gs pos="100000">
                      <a:schemeClr val="accent6"/>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latin typeface="+mn-ea"/>
                <a:ea typeface="+mn-ea"/>
                <a:sym typeface="+mn-ea"/>
              </a:rPr>
              <a:t>护理效果：护理措施、护理质量等对患者康复的影响评估</a:t>
            </a:r>
            <a:endParaRPr lang="zh-CN" altLang="en-US" sz="3600">
              <a:latin typeface="+mn-ea"/>
              <a:ea typeface="+mn-ea"/>
              <a:sym typeface="+mn-ea"/>
            </a:endParaRPr>
          </a:p>
        </p:txBody>
      </p:sp>
      <p:sp>
        <p:nvSpPr>
          <p:cNvPr id="17" name="矩形: 单圆角 79"/>
          <p:cNvSpPr/>
          <p:nvPr>
            <p:custDataLst>
              <p:tags r:id="rId11"/>
            </p:custDataLst>
          </p:nvPr>
        </p:nvSpPr>
        <p:spPr>
          <a:xfrm flipV="1">
            <a:off x="6249982" y="3886781"/>
            <a:ext cx="5327338" cy="2248211"/>
          </a:xfrm>
          <a:prstGeom prst="round1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8" name="矩形 17"/>
          <p:cNvSpPr/>
          <p:nvPr>
            <p:custDataLst>
              <p:tags r:id="rId12"/>
            </p:custDataLst>
          </p:nvPr>
        </p:nvSpPr>
        <p:spPr>
          <a:xfrm>
            <a:off x="8040485" y="3886781"/>
            <a:ext cx="1746973" cy="661916"/>
          </a:xfrm>
          <a:prstGeom prst="rect">
            <a:avLst/>
          </a:prstGeom>
          <a:gradFill>
            <a:gsLst>
              <a:gs pos="0">
                <a:schemeClr val="accent6">
                  <a:lumMod val="60000"/>
                  <a:lumOff val="40000"/>
                </a:schemeClr>
              </a:gs>
              <a:gs pos="85000">
                <a:schemeClr val="accent6"/>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t>04</a:t>
            </a:r>
            <a:endParaRPr lang="en-US" altLang="zh-CN" sz="3600" b="1"/>
          </a:p>
        </p:txBody>
      </p:sp>
      <p:sp>
        <p:nvSpPr>
          <p:cNvPr id="19" name="文本框 178"/>
          <p:cNvSpPr txBox="1"/>
          <p:nvPr>
            <p:custDataLst>
              <p:tags r:id="rId13"/>
            </p:custDataLst>
          </p:nvPr>
        </p:nvSpPr>
        <p:spPr>
          <a:xfrm>
            <a:off x="6315278" y="4795795"/>
            <a:ext cx="5198668" cy="1189112"/>
          </a:xfrm>
          <a:prstGeom prst="rect">
            <a:avLst/>
          </a:prstGeom>
          <a:noFill/>
        </p:spPr>
        <p:txBody>
          <a:bodyPr vert="horz" wrap="square" lIns="91440" tIns="45720" rIns="91440" bIns="45720" rtlCol="0" anchor="t" anchorCtr="0">
            <a:normAutofit fontScale="70000"/>
          </a:bodyPr>
          <a:lstStyle>
            <a:defPPr>
              <a:defRPr lang="zh-CN"/>
            </a:defPPr>
            <a:lvl1pPr marL="0" algn="ctr" defTabSz="914400" rtl="0" eaLnBrk="1" fontAlgn="auto" latinLnBrk="0" hangingPunct="1">
              <a:lnSpc>
                <a:spcPct val="130000"/>
              </a:lnSpc>
              <a:defRPr sz="4400" b="1" kern="1200" spc="150">
                <a:gradFill>
                  <a:gsLst>
                    <a:gs pos="0">
                      <a:schemeClr val="accent6">
                        <a:alpha val="70000"/>
                      </a:schemeClr>
                    </a:gs>
                    <a:gs pos="100000">
                      <a:schemeClr val="accent6"/>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latin typeface="+mn-ea"/>
                <a:ea typeface="+mn-ea"/>
                <a:sym typeface="+mn-ea"/>
              </a:rPr>
              <a:t>并发症发生率：治疗和护理过程中出现并发症的概率评估</a:t>
            </a:r>
            <a:endParaRPr lang="zh-CN" altLang="en-US" sz="3600">
              <a:latin typeface="+mn-ea"/>
              <a:ea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护理诊断</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https://d.book118.com/418030052064006041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23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4*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4*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4*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4*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4*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4*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20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20_4*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32.xml><?xml version="1.0" encoding="utf-8"?>
<p:tagLst xmlns:p="http://schemas.openxmlformats.org/presentationml/2006/main">
  <p:tag name="KSO_WM_TEMPLATE_CATEGORY" val="custom"/>
  <p:tag name="KSO_WM_TEMPLATE_INDEX" val="20230230"/>
</p:tagLst>
</file>

<file path=ppt/tags/tag133.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2"/>
  <p:tag name="KSO_WM_UNIT_INDEX" val="1_1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34.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2"/>
  <p:tag name="KSO_WM_UNIT_INDEX" val="1_2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35.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36.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1"/>
  <p:tag name="KSO_WM_UNIT_INDEX" val="1_2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139.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2"/>
  <p:tag name="KSO_WM_UNIT_INDEX" val="1_3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40.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1"/>
  <p:tag name="KSO_WM_UNIT_INDEX" val="1_3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42.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2"/>
  <p:tag name="KSO_WM_UNIT_INDEX" val="1_4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43.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1"/>
  <p:tag name="KSO_WM_UNIT_INDEX" val="1_4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1_6"/>
  <p:tag name="KSO_WM_UNIT_INDEX" val="1_1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7"/>
  <p:tag name="KSO_WM_UNIT_INDEX" val="1_1_7"/>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1_1"/>
  <p:tag name="KSO_WM_UNIT_INDEX" val="1_1_1"/>
  <p:tag name="KSO_WM_UNIT_LAYERLEVEL" val="1_1_1"/>
  <p:tag name="KSO_WM_UNIT_PRESET_TEXT" val="A"/>
  <p:tag name="KSO_WM_UNIT_SUBTYPE" val="d"/>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2_6"/>
  <p:tag name="KSO_WM_UNIT_INDEX" val="1_2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7"/>
  <p:tag name="KSO_WM_UNIT_INDEX" val="1_2_7"/>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2_1"/>
  <p:tag name="KSO_WM_UNIT_INDEX" val="1_2_1"/>
  <p:tag name="KSO_WM_UNIT_LAYERLEVEL" val="1_1_1"/>
  <p:tag name="KSO_WM_UNIT_PRESET_TEXT" val="B"/>
  <p:tag name="KSO_WM_UNIT_SUBTYPE" val="d"/>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3_6"/>
  <p:tag name="KSO_WM_UNIT_INDEX" val="1_3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7"/>
  <p:tag name="KSO_WM_UNIT_INDEX" val="1_3_7"/>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3_1"/>
  <p:tag name="KSO_WM_UNIT_INDEX" val="1_3_1"/>
  <p:tag name="KSO_WM_UNIT_LAYERLEVEL" val="1_1_1"/>
  <p:tag name="KSO_WM_UNIT_PRESET_TEXT" val="C"/>
  <p:tag name="KSO_WM_UNIT_SUBTYPE" val="d"/>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4_6"/>
  <p:tag name="KSO_WM_UNIT_INDEX" val="1_4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7"/>
  <p:tag name="KSO_WM_UNIT_INDEX" val="1_4_7"/>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4_1"/>
  <p:tag name="KSO_WM_UNIT_INDEX" val="1_4_1"/>
  <p:tag name="KSO_WM_UNIT_LAYERLEVEL" val="1_1_1"/>
  <p:tag name="KSO_WM_UNIT_PRESET_TEXT" val="D"/>
  <p:tag name="KSO_WM_UNIT_SUBTYPE" val="d"/>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2"/>
  <p:tag name="KSO_WM_UNIT_INDEX" val="1_1_2"/>
  <p:tag name="KSO_WM_UNIT_LAYERLEVEL" val="1_1_1"/>
  <p:tag name="KSO_WM_UNIT_TEXT_FILL_FORE_SCHEMECOLOR_INDEX" val="5"/>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2"/>
  <p:tag name="KSO_WM_UNIT_INDEX" val="1_2_2"/>
  <p:tag name="KSO_WM_UNIT_LAYERLEVEL" val="1_1_1"/>
  <p:tag name="KSO_WM_UNIT_TEXT_FILL_FORE_SCHEMECOLOR_INDEX" val="5"/>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2"/>
  <p:tag name="KSO_WM_UNIT_INDEX" val="1_3_2"/>
  <p:tag name="KSO_WM_UNIT_LAYERLEVEL" val="1_1_1"/>
  <p:tag name="KSO_WM_UNIT_TEXT_FILL_FORE_SCHEMECOLOR_INDEX" val="5"/>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2"/>
  <p:tag name="KSO_WM_UNIT_INDEX" val="1_4_2"/>
  <p:tag name="KSO_WM_UNIT_LAYERLEVEL" val="1_1_1"/>
  <p:tag name="KSO_WM_UNIT_TEXT_FILL_FORE_SCHEMECOLOR_INDEX" val="5"/>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19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19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19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4_1"/>
  <p:tag name="KSO_WM_UNIT_INDEX" val="1_4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193.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9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5.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9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9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1.xml><?xml version="1.0" encoding="utf-8"?>
<p:tagLst xmlns:p="http://schemas.openxmlformats.org/presentationml/2006/main">
  <p:tag name="KSO_WM_TEMPLATE_CATEGORY" val="custom"/>
  <p:tag name="KSO_WM_TEMPLATE_INDEX" val="20230230"/>
</p:tagLst>
</file>

<file path=ppt/tags/tag22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1_6"/>
  <p:tag name="KSO_WM_UNIT_INDEX" val="1_1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7"/>
  <p:tag name="KSO_WM_UNIT_INDEX" val="1_1_7"/>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1_1"/>
  <p:tag name="KSO_WM_UNIT_INDEX" val="1_1_1"/>
  <p:tag name="KSO_WM_UNIT_LAYERLEVEL" val="1_1_1"/>
  <p:tag name="KSO_WM_UNIT_PRESET_TEXT" val="A"/>
  <p:tag name="KSO_WM_UNIT_SUBTYPE" val="d"/>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2_6"/>
  <p:tag name="KSO_WM_UNIT_INDEX" val="1_2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7"/>
  <p:tag name="KSO_WM_UNIT_INDEX" val="1_2_7"/>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2_1"/>
  <p:tag name="KSO_WM_UNIT_INDEX" val="1_2_1"/>
  <p:tag name="KSO_WM_UNIT_LAYERLEVEL" val="1_1_1"/>
  <p:tag name="KSO_WM_UNIT_PRESET_TEXT" val="B"/>
  <p:tag name="KSO_WM_UNIT_SUBTYPE" val="d"/>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3_6"/>
  <p:tag name="KSO_WM_UNIT_INDEX" val="1_3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7"/>
  <p:tag name="KSO_WM_UNIT_INDEX" val="1_3_7"/>
  <p:tag name="KSO_WM_UNIT_LAYERLEVEL" val="1_1_1"/>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3_1"/>
  <p:tag name="KSO_WM_UNIT_INDEX" val="1_3_1"/>
  <p:tag name="KSO_WM_UNIT_LAYERLEVEL" val="1_1_1"/>
  <p:tag name="KSO_WM_UNIT_PRESET_TEXT" val="C"/>
  <p:tag name="KSO_WM_UNIT_SUBTYPE" val="d"/>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4_6"/>
  <p:tag name="KSO_WM_UNIT_INDEX" val="1_4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7"/>
  <p:tag name="KSO_WM_UNIT_INDEX" val="1_4_7"/>
  <p:tag name="KSO_WM_UNIT_LAYERLEVEL" val="1_1_1"/>
  <p:tag name="KSO_WM_UNIT_TEXT_FILL_FORE_SCHEMECOLOR_INDEX" val="2"/>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4_1"/>
  <p:tag name="KSO_WM_UNIT_INDEX" val="1_4_1"/>
  <p:tag name="KSO_WM_UNIT_LAYERLEVEL" val="1_1_1"/>
  <p:tag name="KSO_WM_UNIT_PRESET_TEXT" val="D"/>
  <p:tag name="KSO_WM_UNIT_SUBTYPE" val="d"/>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2"/>
  <p:tag name="KSO_WM_UNIT_INDEX" val="1_1_2"/>
  <p:tag name="KSO_WM_UNIT_LAYERLEVEL" val="1_1_1"/>
  <p:tag name="KSO_WM_UNIT_TEXT_FILL_FORE_SCHEMECOLOR_INDEX" val="5"/>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2"/>
  <p:tag name="KSO_WM_UNIT_INDEX" val="1_2_2"/>
  <p:tag name="KSO_WM_UNIT_LAYERLEVEL" val="1_1_1"/>
  <p:tag name="KSO_WM_UNIT_TEXT_FILL_FORE_SCHEMECOLOR_INDEX" val="5"/>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2"/>
  <p:tag name="KSO_WM_UNIT_INDEX" val="1_3_2"/>
  <p:tag name="KSO_WM_UNIT_LAYERLEVEL" val="1_1_1"/>
  <p:tag name="KSO_WM_UNIT_TEXT_FILL_FORE_SCHEMECOLOR_INDEX" val="5"/>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2"/>
  <p:tag name="KSO_WM_UNIT_INDEX" val="1_4_2"/>
  <p:tag name="KSO_WM_UNIT_LAYERLEVEL" val="1_1_1"/>
  <p:tag name="KSO_WM_UNIT_TEXT_FILL_FORE_SCHEMECOLOR_INDEX" val="5"/>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5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5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5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4_1"/>
  <p:tag name="KSO_WM_UNIT_INDEX" val="1_4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54.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2"/>
  <p:tag name="KSO_WM_UNIT_INDEX" val="1_1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55.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2"/>
  <p:tag name="KSO_WM_UNIT_INDEX" val="1_2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56.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57.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1"/>
  <p:tag name="KSO_WM_UNIT_INDEX" val="1_2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260.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2"/>
  <p:tag name="KSO_WM_UNIT_INDEX" val="1_3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61.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1"/>
  <p:tag name="KSO_WM_UNIT_INDEX" val="1_3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63.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2"/>
  <p:tag name="KSO_WM_UNIT_INDEX" val="1_4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64.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1"/>
  <p:tag name="KSO_WM_UNIT_INDEX" val="1_4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66.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 name="KSO_WM_UNIT_VALUE" val="91"/>
</p:tagLst>
</file>

<file path=ppt/tags/tag267.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68.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1_1"/>
  <p:tag name="KSO_WM_UNIT_INDEX" val="1_1_1"/>
  <p:tag name="KSO_WM_UNIT_ISCONTENTSTITLE" val="0"/>
  <p:tag name="KSO_WM_UNIT_ISNUMDGMTITLE" val="0"/>
  <p:tag name="KSO_WM_UNIT_LAYERLEVEL" val="1_1_1"/>
  <p:tag name="KSO_WM_UNIT_NOCLEAR" val="0"/>
  <p:tag name="KSO_WM_UNIT_PRESET_TEXT" val="在此输入标题"/>
  <p:tag name="KSO_WM_UNIT_TEXT_FILL_FORE_SCHEMECOLOR_INDEX" val="5"/>
  <p:tag name="KSO_WM_UNIT_TEXT_FILL_TYPE" val="1"/>
  <p:tag name="KSO_WM_UNIT_TYPE" val="l_h_a"/>
  <p:tag name="KSO_WM_UNIT_USESOURCEFORMAT_APPLY" val="0"/>
  <p:tag name="KSO_WM_UNIT_VALUE" val="8"/>
</p:tagLst>
</file>

<file path=ppt/tags/tag269.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 name="KSO_WM_UNIT_VALUE" val="91"/>
</p:tagLst>
</file>

<file path=ppt/tags/tag270.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71.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3_1"/>
  <p:tag name="KSO_WM_UNIT_INDEX" val="1_3_1"/>
  <p:tag name="KSO_WM_UNIT_ISCONTENTSTITLE" val="0"/>
  <p:tag name="KSO_WM_UNIT_ISNUMDGMTITLE" val="0"/>
  <p:tag name="KSO_WM_UNIT_LAYERLEVEL" val="1_1_1"/>
  <p:tag name="KSO_WM_UNIT_NOCLEAR" val="0"/>
  <p:tag name="KSO_WM_UNIT_PRESET_TEXT" val="在此输入标题"/>
  <p:tag name="KSO_WM_UNIT_TEXT_FILL_FORE_SCHEMECOLOR_INDEX" val="5"/>
  <p:tag name="KSO_WM_UNIT_TEXT_FILL_TYPE" val="1"/>
  <p:tag name="KSO_WM_UNIT_TYPE" val="l_h_a"/>
  <p:tag name="KSO_WM_UNIT_USESOURCEFORMAT_APPLY" val="0"/>
  <p:tag name="KSO_WM_UNIT_VALUE" val="8"/>
</p:tagLst>
</file>

<file path=ppt/tags/tag272.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2_2"/>
  <p:tag name="KSO_WM_UNIT_INDEX" val="1_2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 name="KSO_WM_UNIT_VALUE" val="91"/>
</p:tagLst>
</file>

<file path=ppt/tags/tag273.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6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74.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2_1"/>
  <p:tag name="KSO_WM_UNIT_INDEX" val="1_2_1"/>
  <p:tag name="KSO_WM_UNIT_ISCONTENTSTITLE" val="0"/>
  <p:tag name="KSO_WM_UNIT_ISNUMDGMTITLE" val="0"/>
  <p:tag name="KSO_WM_UNIT_LAYERLEVEL" val="1_1_1"/>
  <p:tag name="KSO_WM_UNIT_NOCLEAR" val="0"/>
  <p:tag name="KSO_WM_UNIT_PRESET_TEXT" val="在此输入标题"/>
  <p:tag name="KSO_WM_UNIT_TEXT_FILL_FORE_SCHEMECOLOR_INDEX" val="10"/>
  <p:tag name="KSO_WM_UNIT_TEXT_FILL_TYPE" val="1"/>
  <p:tag name="KSO_WM_UNIT_TYPE" val="l_h_a"/>
  <p:tag name="KSO_WM_UNIT_USESOURCEFORMAT_APPLY" val="0"/>
  <p:tag name="KSO_WM_UNIT_VALUE" val="8"/>
</p:tagLst>
</file>

<file path=ppt/tags/tag275.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4_2"/>
  <p:tag name="KSO_WM_UNIT_INDEX" val="1_4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 name="KSO_WM_UNIT_VALUE" val="91"/>
</p:tagLst>
</file>

<file path=ppt/tags/tag276.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6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77.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4_1"/>
  <p:tag name="KSO_WM_UNIT_INDEX" val="1_4_1"/>
  <p:tag name="KSO_WM_UNIT_ISCONTENTSTITLE" val="0"/>
  <p:tag name="KSO_WM_UNIT_ISNUMDGMTITLE" val="0"/>
  <p:tag name="KSO_WM_UNIT_LAYERLEVEL" val="1_1_1"/>
  <p:tag name="KSO_WM_UNIT_NOCLEAR" val="0"/>
  <p:tag name="KSO_WM_UNIT_PRESET_TEXT" val="在此输入标题"/>
  <p:tag name="KSO_WM_UNIT_TEXT_FILL_FORE_SCHEMECOLOR_INDEX" val="10"/>
  <p:tag name="KSO_WM_UNIT_TEXT_FILL_TYPE" val="1"/>
  <p:tag name="KSO_WM_UNIT_TYPE" val="l_h_a"/>
  <p:tag name="KSO_WM_UNIT_USESOURCEFORMAT_APPLY" val="0"/>
  <p:tag name="KSO_WM_UNIT_VALUE" val="8"/>
</p:tagLst>
</file>

<file path=ppt/tags/tag27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7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0.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8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Heavy</vt:lpstr>
      <vt:lpstr>MiSans Light</vt:lpstr>
      <vt:lpstr>Wingdings</vt:lpstr>
      <vt:lpstr>Calibri Light</vt:lpstr>
      <vt:lpstr>微软雅黑</vt:lpstr>
      <vt:lpstr>Office Theme</vt:lpstr>
      <vt:lpstr>新生儿心律失常护理查房</vt:lpstr>
      <vt:lpstr>目录</vt:lpstr>
      <vt:lpstr>新生儿心律失常基础知识</vt:lpstr>
      <vt:lpstr>定义及概述</vt:lpstr>
      <vt:lpstr>病因及分类</vt:lpstr>
      <vt:lpstr>临床表现及诊断</vt:lpstr>
      <vt:lpstr>治疗及预后</vt:lpstr>
      <vt:lpstr>病例汇报</vt:lpstr>
      <vt:lpstr>新生儿基本信息</vt:lpstr>
      <vt:lpstr>就诊原因及初步诊断</vt:lpstr>
      <vt:lpstr>治疗方案及护理计划</vt:lpstr>
      <vt:lpstr>治疗效果及护理效果评估</vt:lpstr>
      <vt:lpstr>护理诊断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2024-09-20T07:07:07.582</cp:lastPrinted>
  <dcterms:created xsi:type="dcterms:W3CDTF">2024-09-19T23:07:07Z</dcterms:created>
  <dcterms:modified xsi:type="dcterms:W3CDTF">2024-09-19T23:07:10Z</dcterms:modified>
</cp:coreProperties>
</file>