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65C044B-2155-484E-8A19-C1EA013414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A28C90-5773-4348-BCAC-E9B2F9811A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197172F-B524-4B52-8C7D-CBEFBCC531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B5F075C-8D0C-4C06-92FB-B6D1527989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15463C6-6C72-4E8F-B44A-C6F9630DD46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82765FD-7464-4FF8-BED5-30BAD36DBCA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D4A42BD-43B6-42F7-BEC2-EBD04932F7A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6B95ACA-3DB7-4622-950D-10AEF32D8D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EDC537-D8B1-42D6-8F0C-0FFAC0081EA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94053B-1428-4ECF-BCA9-6558CB492E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DCB22C-8F78-4BF1-A36E-B0E51E2B89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标题 1"/>
          <p:cNvSpPr>
            <a:spLocks noGrp="1"/>
          </p:cNvSpPr>
          <p:nvPr>
            <p:ph type="ctrTitle" idx="2147483647" hasCustomPrompt="1"/>
          </p:nvPr>
        </p:nvSpPr>
        <p:spPr>
          <a:xfrm>
            <a:off x="571500" y="2658731"/>
            <a:ext cx="4608954" cy="1006429"/>
          </a:xfrm>
        </p:spPr>
        <p:txBody>
          <a:bodyPr wrap="none" anchor="t">
            <a:spAutoFit/>
          </a:bodyPr>
          <a:lstStyle>
            <a:lvl1pPr algn="l">
              <a:defRPr sz="6600" b="1" i="0" spc="300">
                <a:solidFill>
                  <a:schemeClr val="tx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4" name="副标题 2"/>
          <p:cNvSpPr>
            <a:spLocks noGrp="1"/>
          </p:cNvSpPr>
          <p:nvPr>
            <p:ph type="subTitle" idx="1" hasCustomPrompt="1"/>
          </p:nvPr>
        </p:nvSpPr>
        <p:spPr>
          <a:xfrm>
            <a:off x="571500" y="3908901"/>
            <a:ext cx="2377574" cy="313932"/>
          </a:xfrm>
        </p:spPr>
        <p:txBody>
          <a:bodyPr vert="horz" wrap="none" lIns="91440" tIns="45720" rIns="91440" bIns="45720" rtlCol="0">
            <a:spAutoFit/>
          </a:bodyPr>
          <a:lstStyle>
            <a:lvl1pPr>
              <a:defRPr kumimoji="1" lang="zh-CN" altLang="en-US" sz="1600" spc="300">
                <a:solidFill>
                  <a:schemeClr val="tx1">
                    <a:alpha val="60000"/>
                  </a:schemeClr>
                </a:solidFill>
              </a:defRPr>
            </a:lvl1pPr>
          </a:lstStyle>
          <a:p>
            <a:pPr marL="0" lvl="0" indent="0">
              <a:buNone/>
            </a:pPr>
            <a:r>
              <a:rPr kumimoji="1" lang="zh-CN" altLang="en-US"/>
              <a:t>点击编辑副标题样式</a:t>
            </a:r>
            <a:endParaRPr/>
          </a:p>
        </p:txBody>
      </p:sp>
      <p:sp>
        <p:nvSpPr>
          <p:cNvPr id="5" name="文本占位符 17"/>
          <p:cNvSpPr>
            <a:spLocks noGrp="1"/>
          </p:cNvSpPr>
          <p:nvPr>
            <p:ph type="body" sz="quarter" idx="10" hasCustomPrompt="1"/>
          </p:nvPr>
        </p:nvSpPr>
        <p:spPr>
          <a:xfrm>
            <a:off x="571500" y="1849635"/>
            <a:ext cx="3454792" cy="757130"/>
          </a:xfrm>
        </p:spPr>
        <p:txBody>
          <a:bodyPr wrap="none" anchor="b">
            <a:spAutoFit/>
          </a:bodyPr>
          <a:lstStyle>
            <a:lvl1pPr marL="0" indent="0">
              <a:buNone/>
              <a:defRPr sz="4800" b="0" i="0" spc="300">
                <a:solidFill>
                  <a:schemeClr val="tx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6"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2" name=""/>
        <p:cNvGrpSpPr/>
        <p:nvPr/>
      </p:nvGrpSpPr>
      <p:grpSpPr>
        <a:xfrm>
          <a:off x="0" y="0"/>
          <a:ext cx="0" cy="0"/>
        </a:xfrm>
      </p:grpSpPr>
      <p:pic>
        <p:nvPicPr>
          <p:cNvPr id="13" name="图片 12"/>
          <p:cNvPicPr>
            <a:picLocks noChangeAspect="1"/>
          </p:cNvPicPr>
          <p:nvPr userDrawn="1"/>
        </p:nvPicPr>
        <p:blipFill>
          <a:blip r:embed="rId1"/>
          <a:stretch>
            <a:fillRect/>
          </a:stretch>
        </p:blipFill>
        <p:spPr>
          <a:xfrm>
            <a:off x="0" y="-1"/>
            <a:ext cx="12192000" cy="6858000"/>
          </a:xfrm>
          <a:prstGeom prst="rect">
            <a:avLst/>
          </a:prstGeom>
        </p:spPr>
      </p:pic>
      <p:sp>
        <p:nvSpPr>
          <p:cNvPr id="14"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15"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5000">
              <a:schemeClr val="bg1"/>
            </a:gs>
            <a:gs pos="100000">
              <a:schemeClr val="accent1">
                <a:lumMod val="20000"/>
                <a:lumOff val="80000"/>
              </a:schemeClr>
            </a:gs>
          </a:gsLst>
          <a:lin ang="16200000" scaled="1"/>
        </a:gradFill>
        <a:effectLst/>
      </p:bgPr>
    </p:bg>
    <p:spTree>
      <p:nvGrpSpPr>
        <p:cNvPr id="17" name=""/>
        <p:cNvGrpSpPr/>
        <p:nvPr/>
      </p:nvGrpSpPr>
      <p:grpSpPr>
        <a:xfrm>
          <a:off x="0" y="0"/>
          <a:ext cx="0" cy="0"/>
        </a:xfrm>
      </p:grpSpPr>
      <p:pic>
        <p:nvPicPr>
          <p:cNvPr id="18"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9" name="矩形 6"/>
          <p:cNvSpPr/>
          <p:nvPr userDrawn="1"/>
        </p:nvSpPr>
        <p:spPr>
          <a:xfrm>
            <a:off x="0" y="1"/>
            <a:ext cx="12192000" cy="6857999"/>
          </a:xfrm>
          <a:prstGeom prst="rect">
            <a:avLst/>
          </a:prstGeom>
          <a:gradFill>
            <a:gsLst>
              <a:gs pos="0">
                <a:schemeClr val="bg1"/>
              </a:gs>
              <a:gs pos="79000">
                <a:schemeClr val="bg1"/>
              </a:gs>
              <a:gs pos="100000">
                <a:schemeClr val="bg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0"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21"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2"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3" name=""/>
        <p:cNvGrpSpPr/>
        <p:nvPr/>
      </p:nvGrpSpPr>
      <p:grpSpPr>
        <a:xfrm>
          <a:off x="0" y="0"/>
          <a:ext cx="0" cy="0"/>
        </a:xfrm>
      </p:grpSpPr>
      <p:sp>
        <p:nvSpPr>
          <p:cNvPr id="24"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25"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6"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7" name=""/>
        <p:cNvGrpSpPr/>
        <p:nvPr/>
      </p:nvGrpSpPr>
      <p:grpSpPr>
        <a:xfrm>
          <a:off x="0" y="0"/>
          <a:ext cx="0" cy="0"/>
        </a:xfrm>
      </p:grpSpPr>
      <p:pic>
        <p:nvPicPr>
          <p:cNvPr id="28" name="图片 5"/>
          <p:cNvPicPr>
            <a:picLocks noChangeAspect="1"/>
          </p:cNvPicPr>
          <p:nvPr userDrawn="1"/>
        </p:nvPicPr>
        <p:blipFill>
          <a:blip r:embed="rId1"/>
          <a:stretch>
            <a:fillRect/>
          </a:stretch>
        </p:blipFill>
        <p:spPr>
          <a:xfrm>
            <a:off x="0" y="-1"/>
            <a:ext cx="12192000" cy="6858000"/>
          </a:xfrm>
          <a:prstGeom prst="rect">
            <a:avLst/>
          </a:prstGeom>
        </p:spPr>
      </p:pic>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cSld name="1_仅标题">
    <p:spTree>
      <p:nvGrpSpPr>
        <p:cNvPr id="29" name=""/>
        <p:cNvGrpSpPr/>
        <p:nvPr/>
      </p:nvGrpSpPr>
      <p:grpSpPr>
        <a:xfrm>
          <a:off x="0" y="0"/>
          <a:ext cx="0" cy="0"/>
        </a:xfrm>
      </p:grpSpPr>
      <p:sp>
        <p:nvSpPr>
          <p:cNvPr id="30" name="标题 1"/>
          <p:cNvSpPr>
            <a:spLocks noGrp="1"/>
          </p:cNvSpPr>
          <p:nvPr>
            <p:ph type="title" idx="2147483647"/>
          </p:nvPr>
        </p:nvSpPr>
        <p:spPr/>
        <p:txBody>
          <a:bodyPr/>
          <a:lstStyle/>
          <a:p>
            <a:r>
              <a:rPr kumimoji="1" lang="zh-CN" altLang="en-US"/>
              <a:t>单击此处编辑母版标题样式</a:t>
            </a:r>
            <a:endParaRPr/>
          </a:p>
        </p:txBody>
      </p:sp>
      <p:sp>
        <p:nvSpPr>
          <p:cNvPr id="31" name="日期占位符 2"/>
          <p:cNvSpPr>
            <a:spLocks noGrp="1"/>
          </p:cNvSpPr>
          <p:nvPr>
            <p:ph type="dt" sz="half" idx="10"/>
          </p:nvPr>
        </p:nvSpPr>
        <p:spPr/>
        <p:txBody>
          <a:bodyPr/>
          <a:lstStyle/>
          <a:p>
            <a:fld id="{6D4D8950-B778-354B-9DD9-533C0A0C7F06}" type="datetimeFigureOut">
              <a:rPr/>
              <a:t>2024/1/3</a:t>
            </a:fld>
            <a:endParaRPr kumimoji="1" lang="zh-CN" altLang="en-US"/>
          </a:p>
        </p:txBody>
      </p:sp>
      <p:sp>
        <p:nvSpPr>
          <p:cNvPr id="32" name="页脚占位符 3"/>
          <p:cNvSpPr>
            <a:spLocks noGrp="1"/>
          </p:cNvSpPr>
          <p:nvPr>
            <p:ph type="ftr" sz="quarter" idx="11"/>
          </p:nvPr>
        </p:nvSpPr>
        <p:spPr/>
        <p:txBody>
          <a:bodyPr/>
          <a:lstStyle/>
          <a:p>
            <a:endParaRPr kumimoji="1" lang="zh-CN" altLang="en-US"/>
          </a:p>
        </p:txBody>
      </p:sp>
      <p:sp>
        <p:nvSpPr>
          <p:cNvPr id="33" name="灯片编号占位符 4"/>
          <p:cNvSpPr>
            <a:spLocks noGrp="1"/>
          </p:cNvSpPr>
          <p:nvPr>
            <p:ph type="sldNum" sz="quarter" idx="12"/>
          </p:nvPr>
        </p:nvSpPr>
        <p:spPr/>
        <p:txBody>
          <a:bodyPr/>
          <a:lstStyle/>
          <a:p>
            <a:fld id="{616F5F5A-ED15-1745-BDEC-B6FFB76270A8}" type="slidenum">
              <a:rPr/>
              <a:t>‹#›</a:t>
            </a:fld>
            <a:endParaRPr kumimoji="1"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2024/1/3</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emf" /><Relationship Id="rId3" Type="http://schemas.openxmlformats.org/officeDocument/2006/relationships/image" Target="../media/image5.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8034007033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电气设备检修工艺第24讲学习教案\n## 1.电气设备检修工艺的基本概念与重要性\n### 1.1电气设备检修工艺的定义及目的\n### 1.2电气设备检修工艺的重要性及影响\n### 1.3电气设备检修工艺的发展历程\n## 2.电气设备检修工艺的分类与特点\n### 2.1电气设备检修工艺的分类及适用范围\n### 2.2各类电气设备检修工艺的特点及优势\n### 2.3电气设备检修工艺的选择原则\n## 3.电气设备检修工艺的实施步骤与方法\n### 3.1电气设备检修工艺的一般实施步骤\n### 3.2电气设备检修工艺的具体操作方法\n### 3.3电气设备检修工艺的质量控制与检验\n## 4.电气设备检修工艺的案例分析\n### 4.1电气设备检修工艺的成功案例分析\n### 4.2电气设备检修工艺的失败案例分析\n### 4.3电气设备检修工艺的案例分析总结\n## 5.电气设备检修工艺的未来发展趋势\n### 5.1电气设备检修工艺的技术创新与发展\n### 5.2电气设备检修工艺的管理创新与发展\n### 5.3电气设备检修工艺的未来发展趋势展望\n&quot;,&quot;templateId&quot;:&quot;rmag5z4xstrt3qh7pqi4i7zhzr&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571500" y="2658731"/>
            <a:ext cx="11055350" cy="996950"/>
          </a:xfrm>
        </p:spPr>
        <p:txBody>
          <a:bodyPr vert="horz" wrap="square" lIns="91440" tIns="45720" rIns="91440" bIns="45720" anchor="b">
            <a:spAutoFit/>
          </a:bodyPr>
          <a:lstStyle/>
          <a:p>
            <a:pPr>
              <a:buNone/>
            </a:pPr>
            <a:r>
              <a:rPr lang="zh-CN" sz="5200"/>
              <a:t>电气设备检修工艺第24讲学习教案</a:t>
            </a:r>
            <a:endParaRPr/>
          </a:p>
        </p:txBody>
      </p:sp>
      <p:sp>
        <p:nvSpPr>
          <p:cNvPr id="3" name="副标题 2"/>
          <p:cNvSpPr>
            <a:spLocks noGrp="1"/>
          </p:cNvSpPr>
          <p:nvPr>
            <p:ph type="subTitle" idx="1"/>
          </p:nvPr>
        </p:nvSpPr>
        <p:spPr>
          <a:xfrm>
            <a:off x="571500" y="3908901"/>
            <a:ext cx="4368800" cy="311150"/>
          </a:xfrm>
        </p:spPr>
        <p:txBody>
          <a:bodyPr wrap="none">
            <a:spAutoFit/>
          </a:bodyPr>
          <a:lstStyle/>
          <a:p>
            <a:pPr marL="0" indent="0">
              <a:buNone/>
            </a:pPr>
            <a:r>
              <a:rPr lang="en-US"/>
              <a:t> </a:t>
            </a:r>
            <a:endParaRPr lang="zh-CN" sz="1600">
              <a:solidFill>
                <a:schemeClr val="tx1">
                  <a:alpha val="40000"/>
                </a:schemeClr>
              </a:solidFill>
            </a:endParaRPr>
          </a:p>
        </p:txBody>
      </p:sp>
      <p:sp>
        <p:nvSpPr>
          <p:cNvPr id="4" name="文本占位符 20"/>
          <p:cNvSpPr txBox="1"/>
          <p:nvPr/>
        </p:nvSpPr>
        <p:spPr>
          <a:xfrm>
            <a:off x="571499" y="6170237"/>
            <a:ext cx="1758815" cy="336695"/>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a:p>
        </p:txBody>
      </p:sp>
      <p:sp>
        <p:nvSpPr>
          <p:cNvPr id="5" name="文本占位符 20"/>
          <p:cNvSpPr txBox="1"/>
          <p:nvPr/>
        </p:nvSpPr>
        <p:spPr>
          <a:xfrm>
            <a:off x="10136120" y="6170237"/>
            <a:ext cx="1484381" cy="336695"/>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tx1">
                    <a:lumMod val="50000"/>
                    <a:lumOff val="50000"/>
                  </a:schemeClr>
                </a:solidFill>
                <a:effectLst/>
              </a:rPr>
              <a:t> </a:t>
            </a:r>
            <a:endParaRPr kumimoji="1" lang="en-US" altLang="zh-CN" spc="80">
              <a:solidFill>
                <a:schemeClr val="tx1">
                  <a:lumMod val="50000"/>
                  <a:lumOff val="50000"/>
                </a:schemeClr>
              </a:solidFill>
            </a:endParaRPr>
          </a:p>
        </p:txBody>
      </p:sp>
      <p:cxnSp>
        <p:nvCxnSpPr>
          <p:cNvPr id="6" name="直线连接符 7"/>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9" name="" descr="{&quot;isTemplate&quot;:true,&quot;type&quot;:2}"/>
        <p:cNvGrpSpPr/>
        <p:nvPr/>
      </p:nvGrpSpPr>
      <p:grpSpPr>
        <a:xfrm>
          <a:off x="0" y="0"/>
          <a:ext cx="0" cy="0"/>
        </a:xfrm>
      </p:grpSpPr>
      <p:sp>
        <p:nvSpPr>
          <p:cNvPr id="110" name="Tencent" descr="{&quot;isTemplate&quot;:true,&quot;type&quot;:&quot;title&quot;,&quot;canOmit&quot;:false,&quot;range&quot;:0}"/>
          <p:cNvSpPr txBox="1"/>
          <p:nvPr/>
        </p:nvSpPr>
        <p:spPr>
          <a:xfrm>
            <a:off x="660400" y="3200400"/>
            <a:ext cx="10909300" cy="749300"/>
          </a:xfrm>
          <a:prstGeom prst="rect">
            <a:avLst/>
          </a:prstGeom>
        </p:spPr>
        <p:txBody>
          <a:bodyPr wrap="square"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zh-CN" sz="4800" b="1">
                <a:latin typeface="微软雅黑"/>
                <a:ea typeface="微软雅黑"/>
              </a:rPr>
              <a:t>电气设备检修工艺的基本概念与重要性</a:t>
            </a:r>
            <a:endParaRPr/>
          </a:p>
        </p:txBody>
      </p:sp>
      <p:sp>
        <p:nvSpPr>
          <p:cNvPr id="111" name="Tencent"/>
          <p:cNvSpPr txBox="1"/>
          <p:nvPr/>
        </p:nvSpPr>
        <p:spPr>
          <a:xfrm>
            <a:off x="660400" y="2110871"/>
            <a:ext cx="1268296"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mj-ea"/>
                <a:cs typeface="+mn-cs"/>
              </a:rPr>
              <a:t>01</a:t>
            </a:r>
            <a:endParaRPr lang="en-GB" sz="7200" b="0">
              <a:solidFill>
                <a:schemeClr val="accent1"/>
              </a:solidFill>
              <a:latin typeface="+mj-ea"/>
            </a:endParaRPr>
          </a:p>
        </p:txBody>
      </p:sp>
      <p:cxnSp>
        <p:nvCxnSpPr>
          <p:cNvPr id="112" name="直线连接符 8"/>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6" name="" descr="{&quot;isTemplate&quot;:true,&quot;type&quot;:3}"/>
        <p:cNvGrpSpPr/>
        <p:nvPr/>
      </p:nvGrpSpPr>
      <p:grpSpPr>
        <a:xfrm>
          <a:off x="0" y="0"/>
          <a:ext cx="0" cy="0"/>
        </a:xfrm>
      </p:grpSpPr>
      <p:grpSp>
        <p:nvGrpSpPr>
          <p:cNvPr id="137"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38" name=""/>
            <p:cNvGrpSpPr/>
            <p:nvPr/>
          </p:nvGrpSpPr>
          <p:grpSpPr>
            <a:xfrm>
              <a:off x="685801" y="3146904"/>
              <a:ext cx="4207178" cy="3287791"/>
              <a:chOff x="685801" y="3146904"/>
              <a:chExt cx="4207178" cy="3287791"/>
            </a:xfrm>
          </p:grpSpPr>
          <p:sp>
            <p:nvSpPr>
              <p:cNvPr id="139"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电气设备检修工艺是指对电气设备进行定期或不定期的检查、维修、保养和调整，以保证设备的正常运行和安全可靠性的技术活动。</a:t>
                </a:r>
                <a:endParaRPr kumimoji="1" lang="en-US" altLang="zh-CN" sz="1800" b="1">
                  <a:solidFill>
                    <a:schemeClr val="bg1"/>
                  </a:solidFill>
                  <a:latin typeface="+mj-ea"/>
                  <a:ea typeface="+mj-ea"/>
                </a:endParaRPr>
              </a:p>
            </p:txBody>
          </p:sp>
          <p:sp>
            <p:nvSpPr>
              <p:cNvPr id="140"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电气设备检修工艺包括拆卸、检查、修理、更换零部件、调试、检验等过程。</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电气设备检修工艺的目的是延长设备的使用寿命，降低故障率，提高设备的运行效率和经济性。</a:t>
                </a:r>
                <a:endParaRPr/>
              </a:p>
            </p:txBody>
          </p:sp>
        </p:grpSp>
        <p:grpSp>
          <p:nvGrpSpPr>
            <p:cNvPr id="141" name=""/>
            <p:cNvGrpSpPr/>
            <p:nvPr/>
          </p:nvGrpSpPr>
          <p:grpSpPr>
            <a:xfrm>
              <a:off x="4408278" y="3146904"/>
              <a:ext cx="3798485" cy="3287791"/>
              <a:chOff x="4408278" y="3146904"/>
              <a:chExt cx="3798485" cy="3287791"/>
            </a:xfrm>
          </p:grpSpPr>
          <p:sp>
            <p:nvSpPr>
              <p:cNvPr id="142"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电气设备检修工艺的分类</a:t>
                </a:r>
                <a:endParaRPr kumimoji="1" lang="en-US" altLang="zh-CN" sz="1800" b="1">
                  <a:solidFill>
                    <a:schemeClr val="bg1"/>
                  </a:solidFill>
                  <a:latin typeface="+mj-ea"/>
                  <a:ea typeface="+mj-ea"/>
                </a:endParaRPr>
              </a:p>
            </p:txBody>
          </p:sp>
          <p:sp>
            <p:nvSpPr>
              <p:cNvPr id="143"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按检修周期分：定期检修、不定期检修和应急检修。</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按检修内容分：整体检修、部分检修和状态检修。</a:t>
                </a:r>
                <a:endParaRPr/>
              </a:p>
            </p:txBody>
          </p:sp>
        </p:grpSp>
        <p:grpSp>
          <p:nvGrpSpPr>
            <p:cNvPr id="144" name=""/>
            <p:cNvGrpSpPr/>
            <p:nvPr/>
          </p:nvGrpSpPr>
          <p:grpSpPr>
            <a:xfrm>
              <a:off x="7707715" y="3146904"/>
              <a:ext cx="3798485" cy="3287791"/>
              <a:chOff x="7707715" y="3146904"/>
              <a:chExt cx="3798485" cy="3287791"/>
            </a:xfrm>
          </p:grpSpPr>
          <p:sp>
            <p:nvSpPr>
              <p:cNvPr id="145"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电气设备检修工艺的实施原则</a:t>
                </a:r>
                <a:endParaRPr kumimoji="1" lang="en-US" altLang="zh-CN" sz="1800" b="1">
                  <a:solidFill>
                    <a:schemeClr val="bg1"/>
                  </a:solidFill>
                  <a:latin typeface="+mj-ea"/>
                  <a:ea typeface="+mj-ea"/>
                </a:endParaRPr>
              </a:p>
            </p:txBody>
          </p:sp>
          <p:sp>
            <p:nvSpPr>
              <p:cNvPr id="146"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确保安全：检修过程中应严格遵守安全操作规程，确保人员和设备的安全。</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保证质量：检修过程应严格按照工艺要求进行，确保检修质量。</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降低费用：在保证质量和安全的前提下，尽量降低检修成本。</a:t>
                </a:r>
                <a:endParaRPr/>
              </a:p>
            </p:txBody>
          </p:sp>
        </p:grpSp>
      </p:grpSp>
      <p:sp>
        <p:nvSpPr>
          <p:cNvPr id="147"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电气设备检修工艺的定义及目的</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8" name="" descr="{&quot;isTemplate&quot;:true,&quot;type&quot;:3}"/>
        <p:cNvGrpSpPr/>
        <p:nvPr/>
      </p:nvGrpSpPr>
      <p:grpSpPr>
        <a:xfrm>
          <a:off x="0" y="0"/>
          <a:ext cx="0" cy="0"/>
        </a:xfrm>
      </p:grpSpPr>
      <p:grpSp>
        <p:nvGrpSpPr>
          <p:cNvPr id="149"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150" name="Group 686"/>
            <p:cNvGrpSpPr/>
            <p:nvPr/>
          </p:nvGrpSpPr>
          <p:grpSpPr>
            <a:xfrm>
              <a:off x="1075314" y="1520189"/>
              <a:ext cx="9868911" cy="2072418"/>
              <a:chOff x="1075314" y="1520189"/>
              <a:chExt cx="9868911" cy="2072418"/>
            </a:xfrm>
          </p:grpSpPr>
          <p:sp>
            <p:nvSpPr>
              <p:cNvPr id="151"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设备的安全运行：电气设备检修工艺可以及时发现并处理设备隐患，降低设备故障率，确保设备的安全运行。</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降低生产成本：通过电气设备检修工艺，可以降低设备的能耗、减少故障停机时间，从而降低生产成本。</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提高设备使用寿命：电气设备检修工艺可以延长设备的使用寿命，减少设备的更换和维修次数，降低设备投资成本。</a:t>
                </a:r>
                <a:endParaRPr/>
              </a:p>
            </p:txBody>
          </p:sp>
          <p:sp>
            <p:nvSpPr>
              <p:cNvPr id="152"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电气设备检修工艺的重要性</a:t>
                </a:r>
                <a:endParaRPr/>
              </a:p>
            </p:txBody>
          </p:sp>
          <p:sp>
            <p:nvSpPr>
              <p:cNvPr id="153"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4"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55" name="Group 691"/>
            <p:cNvGrpSpPr/>
            <p:nvPr/>
          </p:nvGrpSpPr>
          <p:grpSpPr>
            <a:xfrm>
              <a:off x="1075314" y="3881882"/>
              <a:ext cx="9868911" cy="2072418"/>
              <a:chOff x="1075314" y="3881882"/>
              <a:chExt cx="9868911" cy="2072418"/>
            </a:xfrm>
          </p:grpSpPr>
          <p:sp>
            <p:nvSpPr>
              <p:cNvPr id="156"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设备性能：电气设备检修工艺的质量直接影响设备的性能和使用效果。</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生产效率：电气设备检修工艺的及时性和有效性影响生产线的运行效率。</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生产成本：电气设备检修工艺的质量和成本直接影响生产成本和企业的经济效益。</a:t>
                </a:r>
                <a:endParaRPr/>
              </a:p>
            </p:txBody>
          </p:sp>
          <p:sp>
            <p:nvSpPr>
              <p:cNvPr id="157"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电气设备检修工艺的影响</a:t>
                </a:r>
                <a:endParaRPr/>
              </a:p>
            </p:txBody>
          </p:sp>
          <p:sp>
            <p:nvSpPr>
              <p:cNvPr id="158"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9"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160"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电气设备检修工艺的重要性及影响</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 name="" descr="{&quot;isTemplate&quot;:true,&quot;type&quot;:3}"/>
        <p:cNvGrpSpPr/>
        <p:nvPr/>
      </p:nvGrpSpPr>
      <p:grpSpPr>
        <a:xfrm>
          <a:off x="0" y="0"/>
          <a:ext cx="0" cy="0"/>
        </a:xfrm>
      </p:grpSpPr>
      <p:grpSp>
        <p:nvGrpSpPr>
          <p:cNvPr id="162"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163" name="Group 628"/>
            <p:cNvGrpSpPr/>
            <p:nvPr/>
          </p:nvGrpSpPr>
          <p:grpSpPr>
            <a:xfrm>
              <a:off x="1197254" y="3971227"/>
              <a:ext cx="11008530" cy="2106887"/>
              <a:chOff x="1197254" y="3971227"/>
              <a:chExt cx="11008530" cy="2106887"/>
            </a:xfrm>
          </p:grpSpPr>
          <p:sp>
            <p:nvSpPr>
              <p:cNvPr id="164"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5"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6"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67"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68"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电气设备检修工艺的早期阶段</a:t>
                </a:r>
                <a:endParaRPr/>
              </a:p>
            </p:txBody>
          </p:sp>
          <p:sp>
            <p:nvSpPr>
              <p:cNvPr id="169"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主要依靠经验进行检修，没有统一的工艺标准和操作规程。</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检修工艺和质量控制手段较为简单，设备故障率较高。</a:t>
                </a:r>
                <a:endParaRPr/>
              </a:p>
            </p:txBody>
          </p:sp>
        </p:grpSp>
        <p:grpSp>
          <p:nvGrpSpPr>
            <p:cNvPr id="170" name="Group 635"/>
            <p:cNvGrpSpPr/>
            <p:nvPr/>
          </p:nvGrpSpPr>
          <p:grpSpPr>
            <a:xfrm>
              <a:off x="3499345" y="1423099"/>
              <a:ext cx="11008530" cy="2005901"/>
              <a:chOff x="3499345" y="1423099"/>
              <a:chExt cx="11008530" cy="2005901"/>
            </a:xfrm>
          </p:grpSpPr>
          <p:sp>
            <p:nvSpPr>
              <p:cNvPr id="171"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电气设备检修工艺的现代阶段</a:t>
                </a:r>
                <a:endParaRPr/>
              </a:p>
            </p:txBody>
          </p:sp>
          <p:sp>
            <p:nvSpPr>
              <p:cNvPr id="172"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随着科学技术的发展，电气设备检修工艺逐渐形成了一套完整的理论体系、工艺标准和操作规程。</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采用了先进的检修技术和设备，如红外热成像、超声检测等，提高了检修效率和准确性。</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建立了完善的设备管理体系，实现了设备的全生命周期管理，降低了设备故障率。</a:t>
                </a:r>
                <a:endParaRPr/>
              </a:p>
            </p:txBody>
          </p:sp>
          <p:sp>
            <p:nvSpPr>
              <p:cNvPr id="173"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4"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5"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76"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77"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电气设备检修工艺的发展历程</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8" name="" descr="{&quot;isTemplate&quot;:true,&quot;type&quot;:2}"/>
        <p:cNvGrpSpPr/>
        <p:nvPr/>
      </p:nvGrpSpPr>
      <p:grpSpPr>
        <a:xfrm>
          <a:off x="0" y="0"/>
          <a:ext cx="0" cy="0"/>
        </a:xfrm>
      </p:grpSpPr>
      <p:sp>
        <p:nvSpPr>
          <p:cNvPr id="179" name="Tencent" descr="{&quot;isTemplate&quot;:true,&quot;type&quot;:&quot;title&quot;,&quot;canOmit&quot;:false,&quot;range&quot;:0}"/>
          <p:cNvSpPr txBox="1"/>
          <p:nvPr/>
        </p:nvSpPr>
        <p:spPr>
          <a:xfrm>
            <a:off x="660400" y="3200400"/>
            <a:ext cx="10909300" cy="749300"/>
          </a:xfrm>
          <a:prstGeom prst="rect">
            <a:avLst/>
          </a:prstGeom>
        </p:spPr>
        <p:txBody>
          <a:bodyPr wrap="square"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zh-CN" sz="4800" b="1">
                <a:latin typeface="微软雅黑"/>
                <a:ea typeface="微软雅黑"/>
              </a:rPr>
              <a:t>电气设备检修工艺的分类与特点</a:t>
            </a:r>
            <a:endParaRPr/>
          </a:p>
        </p:txBody>
      </p:sp>
      <p:sp>
        <p:nvSpPr>
          <p:cNvPr id="180" name="Tencent"/>
          <p:cNvSpPr txBox="1"/>
          <p:nvPr/>
        </p:nvSpPr>
        <p:spPr>
          <a:xfrm>
            <a:off x="660400" y="2110871"/>
            <a:ext cx="1268296"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mj-ea"/>
                <a:cs typeface="+mn-cs"/>
              </a:rPr>
              <a:t>02</a:t>
            </a:r>
            <a:endParaRPr lang="en-GB" sz="7200" b="0">
              <a:solidFill>
                <a:schemeClr val="accent1"/>
              </a:solidFill>
              <a:latin typeface="+mj-ea"/>
            </a:endParaRPr>
          </a:p>
        </p:txBody>
      </p:sp>
      <p:cxnSp>
        <p:nvCxnSpPr>
          <p:cNvPr id="181" name="直线连接符 8"/>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2" name="" descr="{&quot;isTemplate&quot;:true,&quot;type&quot;:3}"/>
        <p:cNvGrpSpPr/>
        <p:nvPr/>
      </p:nvGrpSpPr>
      <p:grpSpPr>
        <a:xfrm>
          <a:off x="0" y="0"/>
          <a:ext cx="0" cy="0"/>
        </a:xfrm>
      </p:grpSpPr>
      <p:pic>
        <p:nvPicPr>
          <p:cNvPr id="183" name="Picture 10" descr="{&quot;isTemplate&quot;:true,&quot;type&quot;:&quot;image&quot;,&quot;canOmit&quot;:false,&quot;range&quot;:0}"/>
          <p:cNvPicPr>
            <a:picLocks noChangeAspect="1"/>
          </p:cNvPicPr>
          <p:nvPr/>
        </p:nvPicPr>
        <p:blipFill>
          <a:blip r:embed="rId2"/>
          <a:srcRect l="21875" r="21875"/>
          <a:stretch>
            <a:fillRect/>
          </a:stretch>
        </p:blipFill>
        <p:spPr>
          <a:xfrm>
            <a:off x="869006" y="1293634"/>
            <a:ext cx="4563024" cy="4563025"/>
          </a:xfrm>
          <a:prstGeom prst="diamond">
            <a:avLst/>
          </a:prstGeom>
        </p:spPr>
      </p:pic>
      <p:grpSp>
        <p:nvGrpSpPr>
          <p:cNvPr id="184" name="Group 400" descr="{&quot;isTemplate&quot;:true,&quot;type&quot;:&quot;list&quot;,&quot;alignment&quot;:&quot;left&quot;,&quot;alignmentVertical&quot;:&quot;top&quot;,&quot;canOmit&quot;:false,&quot;scalable&quot;:false,&quot;minItemsCount&quot;:-1}"/>
          <p:cNvGrpSpPr/>
          <p:nvPr/>
        </p:nvGrpSpPr>
        <p:grpSpPr>
          <a:xfrm>
            <a:off x="5982796" y="1468163"/>
            <a:ext cx="5783287" cy="4912094"/>
            <a:chOff x="5982796" y="1468163"/>
            <a:chExt cx="5783287" cy="4912094"/>
          </a:xfrm>
        </p:grpSpPr>
        <p:grpSp>
          <p:nvGrpSpPr>
            <p:cNvPr id="185" name="Group 2"/>
            <p:cNvGrpSpPr/>
            <p:nvPr/>
          </p:nvGrpSpPr>
          <p:grpSpPr>
            <a:xfrm>
              <a:off x="5982796" y="3116804"/>
              <a:ext cx="5783287" cy="1610798"/>
              <a:chOff x="5982796" y="3116804"/>
              <a:chExt cx="5783287" cy="1610798"/>
            </a:xfrm>
          </p:grpSpPr>
          <p:sp>
            <p:nvSpPr>
              <p:cNvPr id="186" name="TextBox 3" descr="{&quot;isTemplate&quot;:true,&quot;type&quot;:&quot;title&quot;,&quot;canOmit&quot;:false,&quot;range&quot;:0}"/>
              <p:cNvSpPr txBox="1"/>
              <p:nvPr/>
            </p:nvSpPr>
            <p:spPr>
              <a:xfrm>
                <a:off x="5982796" y="3116804"/>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定期检修工艺</a:t>
                </a:r>
                <a:endParaRPr/>
              </a:p>
            </p:txBody>
          </p:sp>
          <p:sp>
            <p:nvSpPr>
              <p:cNvPr id="187" name="TextBox 4" descr="{&quot;isTemplate&quot;:true,&quot;type&quot;:&quot;content&quot;,&quot;canOmit&quot;:false,&quot;range&quot;:0}"/>
              <p:cNvSpPr txBox="1"/>
              <p:nvPr/>
            </p:nvSpPr>
            <p:spPr>
              <a:xfrm>
                <a:off x="5982796" y="3575147"/>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适用于设备运行周期较长、设备状况较为稳定的场合。</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定期检修工艺包括设备的拆卸、检查、修理、更换零部件、调试、检验等过程。</a:t>
                </a:r>
                <a:endParaRPr/>
              </a:p>
            </p:txBody>
          </p:sp>
        </p:grpSp>
        <p:grpSp>
          <p:nvGrpSpPr>
            <p:cNvPr id="188" name="Group 5"/>
            <p:cNvGrpSpPr/>
            <p:nvPr/>
          </p:nvGrpSpPr>
          <p:grpSpPr>
            <a:xfrm>
              <a:off x="5982796" y="4769459"/>
              <a:ext cx="5783287" cy="1610798"/>
              <a:chOff x="5982796" y="4769459"/>
              <a:chExt cx="5783287" cy="1610798"/>
            </a:xfrm>
          </p:grpSpPr>
          <p:sp>
            <p:nvSpPr>
              <p:cNvPr id="189" name="TextBox 6" descr="{&quot;isTemplate&quot;:true,&quot;type&quot;:&quot;title&quot;,&quot;canOmit&quot;:false,&quot;range&quot;:0}"/>
              <p:cNvSpPr txBox="1"/>
              <p:nvPr/>
            </p:nvSpPr>
            <p:spPr>
              <a:xfrm>
                <a:off x="5982796" y="4769459"/>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不定期检修工艺</a:t>
                </a:r>
                <a:endParaRPr/>
              </a:p>
            </p:txBody>
          </p:sp>
          <p:sp>
            <p:nvSpPr>
              <p:cNvPr id="190" name="TextBox 7" descr="{&quot;isTemplate&quot;:true,&quot;type&quot;:&quot;content&quot;,&quot;canOmit&quot;:false,&quot;range&quot;:0}"/>
              <p:cNvSpPr txBox="1"/>
              <p:nvPr/>
            </p:nvSpPr>
            <p:spPr>
              <a:xfrm>
                <a:off x="5982796" y="5227802"/>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适用于设备运行周期较短、设备状况不稳定的场合。</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不定期检修工艺包括设备的应急检修、故障检修等过程。</a:t>
                </a:r>
                <a:endParaRPr/>
              </a:p>
            </p:txBody>
          </p:sp>
        </p:grpSp>
        <p:grpSp>
          <p:nvGrpSpPr>
            <p:cNvPr id="191" name="Group 407"/>
            <p:cNvGrpSpPr/>
            <p:nvPr/>
          </p:nvGrpSpPr>
          <p:grpSpPr>
            <a:xfrm>
              <a:off x="5982796" y="1468163"/>
              <a:ext cx="5700871" cy="1610798"/>
              <a:chOff x="5982796" y="1468163"/>
              <a:chExt cx="5700871" cy="1610798"/>
            </a:xfrm>
          </p:grpSpPr>
          <p:sp>
            <p:nvSpPr>
              <p:cNvPr id="192" name="TextBox 8" descr="{&quot;isTemplate&quot;:true,&quot;type&quot;:&quot;title&quot;,&quot;canOmit&quot;:false,&quot;range&quot;:0}"/>
              <p:cNvSpPr txBox="1"/>
              <p:nvPr/>
            </p:nvSpPr>
            <p:spPr>
              <a:xfrm>
                <a:off x="5982796" y="1468163"/>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状态检修工艺</a:t>
                </a:r>
                <a:endParaRPr/>
              </a:p>
            </p:txBody>
          </p:sp>
          <p:sp>
            <p:nvSpPr>
              <p:cNvPr id="193" name="TextBox 9" descr="{&quot;isTemplate&quot;:true,&quot;type&quot;:&quot;content&quot;,&quot;canOmit&quot;:false,&quot;range&quot;:0}"/>
              <p:cNvSpPr txBox="1"/>
              <p:nvPr/>
            </p:nvSpPr>
            <p:spPr>
              <a:xfrm>
                <a:off x="5982796" y="1926506"/>
                <a:ext cx="5700871"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适用于设备运行状态较好、设备状况较为稳定的场合。</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状态检修工艺通过对设备的状态监测和数据分析，实现对设备的预知性检修和故障预防。</a:t>
                </a:r>
                <a:endParaRPr/>
              </a:p>
            </p:txBody>
          </p:sp>
        </p:grpSp>
      </p:grpSp>
      <p:sp>
        <p:nvSpPr>
          <p:cNvPr id="194"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电气设备检修工艺的分类及适用范围</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5" name="" descr="{&quot;isTemplate&quot;:true,&quot;type&quot;:3}"/>
        <p:cNvGrpSpPr/>
        <p:nvPr/>
      </p:nvGrpSpPr>
      <p:grpSpPr>
        <a:xfrm>
          <a:off x="0" y="0"/>
          <a:ext cx="0" cy="0"/>
        </a:xfrm>
      </p:grpSpPr>
      <p:pic>
        <p:nvPicPr>
          <p:cNvPr id="196" name="Picture 3" descr="{&quot;isTemplate&quot;:true,&quot;type&quot;:&quot;image&quot;,&quot;canOmit&quot;:false,&quot;range&quot;:0}"/>
          <p:cNvPicPr>
            <a:picLocks noChangeAspect="1"/>
          </p:cNvPicPr>
          <p:nvPr/>
        </p:nvPicPr>
        <p:blipFill>
          <a:blip r:embed="rId2"/>
          <a:srcRect l="21875" r="21875"/>
          <a:stretch>
            <a:fillRect/>
          </a:stretch>
        </p:blipFill>
        <p:spPr>
          <a:xfrm>
            <a:off x="315750" y="1584357"/>
            <a:ext cx="4575952" cy="4575952"/>
          </a:xfrm>
          <a:prstGeom prst="ellipse">
            <a:avLst/>
          </a:prstGeom>
        </p:spPr>
      </p:pic>
      <p:grpSp>
        <p:nvGrpSpPr>
          <p:cNvPr id="197" name="" descr="{&quot;isTemplate&quot;:true,&quot;type&quot;:&quot;list&quot;,&quot;canOmit&quot;:false,&quot;minItemsCount&quot;:-1,&quot;scalable&quot;:false,&quot;alignment&quot;:&quot;left&quot;,&quot;alignmentVertical&quot;:&quot;top&quot;}"/>
          <p:cNvGrpSpPr/>
          <p:nvPr/>
        </p:nvGrpSpPr>
        <p:grpSpPr>
          <a:xfrm>
            <a:off x="5582412" y="1807048"/>
            <a:ext cx="5629118" cy="4659814"/>
            <a:chOff x="5582412" y="1807048"/>
            <a:chExt cx="5629118" cy="4659814"/>
          </a:xfrm>
        </p:grpSpPr>
        <p:grpSp>
          <p:nvGrpSpPr>
            <p:cNvPr id="198" name="组合 3"/>
            <p:cNvGrpSpPr/>
            <p:nvPr/>
          </p:nvGrpSpPr>
          <p:grpSpPr>
            <a:xfrm>
              <a:off x="5582412" y="1807048"/>
              <a:ext cx="5629117" cy="1487888"/>
              <a:chOff x="571500" y="1815543"/>
              <a:chExt cx="5629117" cy="1487888"/>
            </a:xfrm>
          </p:grpSpPr>
          <p:sp>
            <p:nvSpPr>
              <p:cNvPr id="199"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定期检修工艺的特点及优势</a:t>
                </a:r>
                <a:endParaRPr lang="en-US" b="1">
                  <a:solidFill>
                    <a:schemeClr val="accent1">
                      <a:alpha val="100000"/>
                    </a:schemeClr>
                  </a:solidFill>
                  <a:latin typeface="微软雅黑"/>
                  <a:ea typeface="微软雅黑"/>
                </a:endParaRPr>
              </a:p>
            </p:txBody>
          </p:sp>
          <p:sp>
            <p:nvSpPr>
              <p:cNvPr id="200" name="Tencent" descr="{&quot;isTemplate&quot;:true,&quot;type&quot;:&quot;content&quot;,&quot;canOmit&quot;:false,&quot;range&quot;:0}"/>
              <p:cNvSpPr/>
              <p:nvPr/>
            </p:nvSpPr>
            <p:spPr>
              <a:xfrm>
                <a:off x="1406367"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特点：定期进行，计划性强，适用于设备运行周期较长、设备状况较为稳定的场合。</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优势：可以预防设备故障，延长设备使用寿命，降低维修成本。</a:t>
                </a:r>
                <a:endParaRPr/>
              </a:p>
            </p:txBody>
          </p:sp>
          <p:sp>
            <p:nvSpPr>
              <p:cNvPr id="201" name="椭圆 6"/>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202" name="组合 7"/>
            <p:cNvGrpSpPr/>
            <p:nvPr/>
          </p:nvGrpSpPr>
          <p:grpSpPr>
            <a:xfrm>
              <a:off x="5582412" y="3393011"/>
              <a:ext cx="5629118" cy="1487888"/>
              <a:chOff x="571500" y="1815543"/>
              <a:chExt cx="5629118" cy="1487888"/>
            </a:xfrm>
          </p:grpSpPr>
          <p:sp>
            <p:nvSpPr>
              <p:cNvPr id="203"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不定期检修工艺的特点及优势</a:t>
                </a:r>
                <a:endParaRPr lang="en-US" b="1">
                  <a:solidFill>
                    <a:schemeClr val="accent1">
                      <a:alpha val="100000"/>
                    </a:schemeClr>
                  </a:solidFill>
                  <a:latin typeface="微软雅黑"/>
                  <a:ea typeface="微软雅黑"/>
                </a:endParaRPr>
              </a:p>
            </p:txBody>
          </p:sp>
          <p:sp>
            <p:nvSpPr>
              <p:cNvPr id="204"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特点：根据设备状况和生产需要灵活安排，适用于设备运行周期较短、设备状况不稳定的场合。</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优势：可以及时处理设备故障，减少设备停机时间，提高生产效率。</a:t>
                </a:r>
                <a:endParaRPr/>
              </a:p>
            </p:txBody>
          </p:sp>
          <p:sp>
            <p:nvSpPr>
              <p:cNvPr id="205" name="椭圆 10"/>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206" name="组合 11"/>
            <p:cNvGrpSpPr/>
            <p:nvPr/>
          </p:nvGrpSpPr>
          <p:grpSpPr>
            <a:xfrm>
              <a:off x="5582412" y="4978974"/>
              <a:ext cx="5629118" cy="1487888"/>
              <a:chOff x="571500" y="1815543"/>
              <a:chExt cx="5629118" cy="1487888"/>
            </a:xfrm>
          </p:grpSpPr>
          <p:sp>
            <p:nvSpPr>
              <p:cNvPr id="207" name="Tencent" descr="{&quot;isTemplate&quot;:true,&quot;type&quot;:&quot;title&quot;,&quot;canOmit&quot;:false,&quot;range&quot;:0}"/>
              <p:cNvSpPr/>
              <p:nvPr/>
            </p:nvSpPr>
            <p:spPr>
              <a:xfrm>
                <a:off x="1406368" y="1822082"/>
                <a:ext cx="463434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状态检修工艺的特点及优势</a:t>
                </a:r>
                <a:endParaRPr lang="en-US" b="1">
                  <a:solidFill>
                    <a:schemeClr val="accent1">
                      <a:alpha val="100000"/>
                    </a:schemeClr>
                  </a:solidFill>
                  <a:latin typeface="微软雅黑"/>
                  <a:ea typeface="微软雅黑"/>
                </a:endParaRPr>
              </a:p>
            </p:txBody>
          </p:sp>
          <p:sp>
            <p:nvSpPr>
              <p:cNvPr id="208"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特点：通过对设备的状态监测和数据分析，实现对设备的预知性检修和故障预防。</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优势：可以降低设备故障率，减少维修次数，降低维修成本，提高设备运行效率。</a:t>
                </a:r>
                <a:endParaRPr/>
              </a:p>
            </p:txBody>
          </p:sp>
          <p:sp>
            <p:nvSpPr>
              <p:cNvPr id="209" name="椭圆 14"/>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210"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各类电气设备检修工艺的特点及优势</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1" name="" descr="{&quot;isTemplate&quot;:true,&quot;type&quot;:3}"/>
        <p:cNvGrpSpPr/>
        <p:nvPr/>
      </p:nvGrpSpPr>
      <p:grpSpPr>
        <a:xfrm>
          <a:off x="0" y="0"/>
          <a:ext cx="0" cy="0"/>
        </a:xfrm>
      </p:grpSpPr>
      <p:sp>
        <p:nvSpPr>
          <p:cNvPr id="212" name="Tencent" descr="{&quot;isTemplate&quot;:true,&quot;type&quot;:&quot;title&quot;,&quot;canOmit&quot;:false,&quot;range&quot;:0}"/>
          <p:cNvSpPr txBox="1"/>
          <p:nvPr/>
        </p:nvSpPr>
        <p:spPr>
          <a:xfrm>
            <a:off x="660396" y="418039"/>
            <a:ext cx="10790199"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电气设备检修工艺的选择原则</a:t>
            </a:r>
            <a:endParaRPr lang="en-US" altLang="zh-CN" sz="2800" b="1">
              <a:latin typeface="+mj-ea"/>
              <a:ea typeface="+mj-ea"/>
            </a:endParaRPr>
          </a:p>
        </p:txBody>
      </p:sp>
      <p:grpSp>
        <p:nvGrpSpPr>
          <p:cNvPr id="213" name="" descr="{&quot;isTemplate&quot;:true,&quot;type&quot;:&quot;list&quot;,&quot;alignment&quot;:&quot;left&quot;,&quot;alignmentVertical&quot;:&quot;top&quot;,&quot;canOmit&quot;:false,&quot;scalable&quot;:false,&quot;minItemsCount&quot;:-1}"/>
          <p:cNvGrpSpPr/>
          <p:nvPr/>
        </p:nvGrpSpPr>
        <p:grpSpPr>
          <a:xfrm>
            <a:off x="660396" y="1998403"/>
            <a:ext cx="10790199" cy="3908001"/>
            <a:chOff x="660396" y="1998403"/>
            <a:chExt cx="10790199" cy="3908001"/>
          </a:xfrm>
        </p:grpSpPr>
        <p:grpSp>
          <p:nvGrpSpPr>
            <p:cNvPr id="214" name="Group 19"/>
            <p:cNvGrpSpPr/>
            <p:nvPr/>
          </p:nvGrpSpPr>
          <p:grpSpPr>
            <a:xfrm>
              <a:off x="660396" y="1998403"/>
              <a:ext cx="10790199" cy="1225768"/>
              <a:chOff x="660395" y="1262089"/>
              <a:chExt cx="10790199" cy="1044000"/>
            </a:xfrm>
          </p:grpSpPr>
          <p:sp>
            <p:nvSpPr>
              <p:cNvPr id="215" name="Tencent"/>
              <p:cNvSpPr/>
              <p:nvPr/>
            </p:nvSpPr>
            <p:spPr>
              <a:xfrm>
                <a:off x="660395" y="1262089"/>
                <a:ext cx="10790199" cy="104400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16" name="Tencent"/>
              <p:cNvSpPr txBox="1"/>
              <p:nvPr/>
            </p:nvSpPr>
            <p:spPr>
              <a:xfrm>
                <a:off x="815343" y="1272202"/>
                <a:ext cx="798327" cy="1033886"/>
              </a:xfrm>
              <a:prstGeom prst="rect">
                <a:avLst/>
              </a:prstGeom>
              <a:noFill/>
            </p:spPr>
            <p:txBody>
              <a:bodyPr wrap="square"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000">
                    <a:solidFill>
                      <a:schemeClr val="accent1"/>
                    </a:solidFill>
                    <a:latin typeface="Microsoft YaHei" panose="020b0503020204020204" pitchFamily="34" charset="-122"/>
                    <a:ea typeface="Microsoft YaHei" panose="020b0503020204020204" pitchFamily="34" charset="-122"/>
                  </a:rPr>
                  <a:t>01</a:t>
                </a:r>
                <a:endParaRPr/>
              </a:p>
            </p:txBody>
          </p:sp>
          <p:sp>
            <p:nvSpPr>
              <p:cNvPr id="217" name="Tencent" descr="{&quot;isTemplate&quot;:true,&quot;type&quot;:&quot;title&quot;,&quot;canOmit&quot;:false,&quot;range&quot;:0}"/>
              <p:cNvSpPr txBox="1"/>
              <p:nvPr/>
            </p:nvSpPr>
            <p:spPr>
              <a:xfrm>
                <a:off x="1728483" y="1272202"/>
                <a:ext cx="9722111" cy="1023774"/>
              </a:xfrm>
              <a:prstGeom prst="rect">
                <a:avLst/>
              </a:prstGeom>
              <a:noFill/>
            </p:spPr>
            <p:txBody>
              <a:bodyPr wrap="square"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Low">
                  <a:lnSpc>
                    <a:spcPct val="130000"/>
                  </a:lnSpc>
                  <a:buClrTx/>
                  <a:buSzPct val="25000"/>
                  <a:buFontTx/>
                  <a:buNone/>
                  <a:defRPr sz="1400">
                    <a:solidFill>
                      <a:schemeClr val="tx1">
                        <a:alpha val="100000"/>
                      </a:schemeClr>
                    </a:solidFill>
                    <a:latin typeface="Arial"/>
                    <a:ea typeface="黑体"/>
                  </a:defRPr>
                </a:pPr>
                <a:r>
                  <a:rPr lang="zh-CN" sz="1400">
                    <a:solidFill>
                      <a:schemeClr val="tx1">
                        <a:alpha val="100000"/>
                      </a:schemeClr>
                    </a:solidFill>
                    <a:latin typeface="微软雅黑"/>
                    <a:ea typeface="微软雅黑"/>
                  </a:rPr>
                  <a:t>根据设备的使用情况和运行周期选择合适的检修工艺。</a:t>
                </a:r>
                <a:endParaRPr/>
              </a:p>
            </p:txBody>
          </p:sp>
          <p:cxnSp>
            <p:nvCxnSpPr>
              <p:cNvPr id="218" name="直线连接符 31"/>
              <p:cNvCxnSpPr/>
              <p:nvPr/>
            </p:nvCxnSpPr>
            <p:spPr>
              <a:xfrm>
                <a:off x="660395" y="1262089"/>
                <a:ext cx="1079019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19" name="Group 18"/>
            <p:cNvGrpSpPr/>
            <p:nvPr/>
          </p:nvGrpSpPr>
          <p:grpSpPr>
            <a:xfrm>
              <a:off x="660396" y="3335232"/>
              <a:ext cx="10790199" cy="1235837"/>
              <a:chOff x="660395" y="2380713"/>
              <a:chExt cx="10790199" cy="1052575"/>
            </a:xfrm>
          </p:grpSpPr>
          <p:sp>
            <p:nvSpPr>
              <p:cNvPr id="220" name="Tencent"/>
              <p:cNvSpPr/>
              <p:nvPr/>
            </p:nvSpPr>
            <p:spPr>
              <a:xfrm>
                <a:off x="660395" y="2380713"/>
                <a:ext cx="10790199" cy="1044000"/>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21" name="Tencent"/>
              <p:cNvSpPr txBox="1"/>
              <p:nvPr/>
            </p:nvSpPr>
            <p:spPr>
              <a:xfrm>
                <a:off x="815343" y="2389202"/>
                <a:ext cx="792001" cy="1044086"/>
              </a:xfrm>
              <a:prstGeom prst="rect">
                <a:avLst/>
              </a:prstGeom>
              <a:noFill/>
            </p:spPr>
            <p:txBody>
              <a:bodyPr wrap="none"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a:solidFill>
                      <a:schemeClr val="accent2"/>
                    </a:solidFill>
                    <a:latin typeface="Microsoft YaHei" panose="020b0503020204020204" pitchFamily="34" charset="-122"/>
                    <a:ea typeface="Microsoft YaHei" panose="020b0503020204020204" pitchFamily="34" charset="-122"/>
                  </a:rPr>
                  <a:t>02</a:t>
                </a:r>
                <a:endParaRPr lang="en-GB" sz="4000">
                  <a:solidFill>
                    <a:schemeClr val="accent2"/>
                  </a:solidFill>
                  <a:latin typeface="Microsoft YaHei" panose="020b0503020204020204" pitchFamily="34" charset="-122"/>
                  <a:ea typeface="Microsoft YaHei" panose="020b0503020204020204" pitchFamily="34" charset="-122"/>
                </a:endParaRPr>
              </a:p>
            </p:txBody>
          </p:sp>
          <p:cxnSp>
            <p:nvCxnSpPr>
              <p:cNvPr id="222" name="直线连接符 39"/>
              <p:cNvCxnSpPr/>
              <p:nvPr/>
            </p:nvCxnSpPr>
            <p:spPr>
              <a:xfrm>
                <a:off x="660395" y="2380713"/>
                <a:ext cx="1079019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3" name="Tencent" descr="{&quot;isTemplate&quot;:true,&quot;type&quot;:&quot;title&quot;,&quot;canOmit&quot;:false,&quot;range&quot;:0}"/>
              <p:cNvSpPr txBox="1"/>
              <p:nvPr/>
            </p:nvSpPr>
            <p:spPr>
              <a:xfrm>
                <a:off x="1728482" y="2389202"/>
                <a:ext cx="9722111" cy="1023774"/>
              </a:xfrm>
              <a:prstGeom prst="rect">
                <a:avLst/>
              </a:prstGeom>
              <a:noFill/>
            </p:spPr>
            <p:txBody>
              <a:bodyPr wrap="square"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Low">
                  <a:lnSpc>
                    <a:spcPct val="130000"/>
                  </a:lnSpc>
                  <a:buClrTx/>
                  <a:buSzPct val="25000"/>
                  <a:buFontTx/>
                  <a:buNone/>
                  <a:defRPr sz="1400">
                    <a:solidFill>
                      <a:schemeClr val="tx1">
                        <a:alpha val="100000"/>
                      </a:schemeClr>
                    </a:solidFill>
                    <a:latin typeface="Arial"/>
                    <a:ea typeface="黑体"/>
                  </a:defRPr>
                </a:pPr>
                <a:r>
                  <a:rPr lang="zh-CN" sz="1400">
                    <a:solidFill>
                      <a:schemeClr val="tx1">
                        <a:alpha val="100000"/>
                      </a:schemeClr>
                    </a:solidFill>
                    <a:latin typeface="微软雅黑"/>
                    <a:ea typeface="微软雅黑"/>
                  </a:rPr>
                  <a:t>结合设备的性能、结构和工艺特点选择合适的检修工艺。</a:t>
                </a:r>
                <a:endParaRPr/>
              </a:p>
            </p:txBody>
          </p:sp>
        </p:grpSp>
        <p:grpSp>
          <p:nvGrpSpPr>
            <p:cNvPr id="224" name="Group 17"/>
            <p:cNvGrpSpPr/>
            <p:nvPr/>
          </p:nvGrpSpPr>
          <p:grpSpPr>
            <a:xfrm>
              <a:off x="660396" y="4680636"/>
              <a:ext cx="10790199" cy="1225768"/>
              <a:chOff x="660395" y="3499337"/>
              <a:chExt cx="10790199" cy="1044000"/>
            </a:xfrm>
          </p:grpSpPr>
          <p:sp>
            <p:nvSpPr>
              <p:cNvPr id="225" name="Tencent"/>
              <p:cNvSpPr/>
              <p:nvPr/>
            </p:nvSpPr>
            <p:spPr>
              <a:xfrm>
                <a:off x="660395" y="3499337"/>
                <a:ext cx="10790199" cy="1044000"/>
              </a:xfrm>
              <a:prstGeom prst="rect">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26" name="Tencent"/>
              <p:cNvSpPr txBox="1"/>
              <p:nvPr/>
            </p:nvSpPr>
            <p:spPr>
              <a:xfrm>
                <a:off x="815343" y="3504153"/>
                <a:ext cx="787395" cy="1023770"/>
              </a:xfrm>
              <a:prstGeom prst="rect">
                <a:avLst/>
              </a:prstGeom>
              <a:noFill/>
            </p:spPr>
            <p:txBody>
              <a:bodyPr wrap="none"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a:solidFill>
                      <a:schemeClr val="accent3"/>
                    </a:solidFill>
                    <a:latin typeface="Microsoft YaHei" panose="020b0503020204020204" pitchFamily="34" charset="-122"/>
                    <a:ea typeface="Microsoft YaHei" panose="020b0503020204020204" pitchFamily="34" charset="-122"/>
                  </a:rPr>
                  <a:t>03</a:t>
                </a:r>
                <a:endParaRPr lang="en-GB" sz="4000">
                  <a:solidFill>
                    <a:schemeClr val="accent3"/>
                  </a:solidFill>
                  <a:latin typeface="Microsoft YaHei" panose="020b0503020204020204" pitchFamily="34" charset="-122"/>
                  <a:ea typeface="Microsoft YaHei" panose="020b0503020204020204" pitchFamily="34" charset="-122"/>
                </a:endParaRPr>
              </a:p>
            </p:txBody>
          </p:sp>
          <p:cxnSp>
            <p:nvCxnSpPr>
              <p:cNvPr id="227" name="直线连接符 45"/>
              <p:cNvCxnSpPr/>
              <p:nvPr/>
            </p:nvCxnSpPr>
            <p:spPr>
              <a:xfrm>
                <a:off x="660395" y="3499337"/>
                <a:ext cx="1079019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28" name="Tencent" descr="{&quot;isTemplate&quot;:true,&quot;type&quot;:&quot;title&quot;,&quot;canOmit&quot;:false,&quot;range&quot;:0}"/>
              <p:cNvSpPr txBox="1"/>
              <p:nvPr/>
            </p:nvSpPr>
            <p:spPr>
              <a:xfrm>
                <a:off x="1729110" y="3507806"/>
                <a:ext cx="9721481" cy="1023774"/>
              </a:xfrm>
              <a:prstGeom prst="rect">
                <a:avLst/>
              </a:prstGeom>
              <a:noFill/>
            </p:spPr>
            <p:txBody>
              <a:bodyPr wrap="square"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Low">
                  <a:lnSpc>
                    <a:spcPct val="130000"/>
                  </a:lnSpc>
                  <a:buClrTx/>
                  <a:buSzPct val="25000"/>
                  <a:buFontTx/>
                  <a:buNone/>
                  <a:defRPr sz="1400">
                    <a:solidFill>
                      <a:schemeClr val="tx1">
                        <a:alpha val="100000"/>
                      </a:schemeClr>
                    </a:solidFill>
                    <a:latin typeface="Arial"/>
                    <a:ea typeface="黑体"/>
                  </a:defRPr>
                </a:pPr>
                <a:r>
                  <a:rPr lang="zh-CN" sz="1400">
                    <a:solidFill>
                      <a:schemeClr val="tx1">
                        <a:alpha val="100000"/>
                      </a:schemeClr>
                    </a:solidFill>
                    <a:latin typeface="微软雅黑"/>
                    <a:ea typeface="微软雅黑"/>
                  </a:rPr>
                  <a:t>考虑检修工艺的经济性和可行性，选择成本效益最佳的检修工艺。</a:t>
                </a:r>
                <a:endParaRPr/>
              </a:p>
            </p:txBody>
          </p:sp>
        </p:gr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Tencent" descr="{&quot;isTemplate&quot;:true,&quot;type&quot;:&quot;title&quot;,&quot;canOmit&quot;:false,&quot;range&quot;:0}"/>
          <p:cNvSpPr txBox="1"/>
          <p:nvPr/>
        </p:nvSpPr>
        <p:spPr>
          <a:xfrm>
            <a:off x="660400" y="3200400"/>
            <a:ext cx="10909300" cy="749300"/>
          </a:xfrm>
          <a:prstGeom prst="rect">
            <a:avLst/>
          </a:prstGeom>
        </p:spPr>
        <p:txBody>
          <a:bodyPr wrap="square"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zh-CN" sz="4800" b="1">
                <a:latin typeface="微软雅黑"/>
                <a:ea typeface="微软雅黑"/>
              </a:rPr>
              <a:t>电气设备检修工艺的实施步骤与方法</a:t>
            </a:r>
            <a:endParaRPr/>
          </a:p>
        </p:txBody>
      </p:sp>
      <p:sp>
        <p:nvSpPr>
          <p:cNvPr id="9" name="Tencent"/>
          <p:cNvSpPr txBox="1"/>
          <p:nvPr/>
        </p:nvSpPr>
        <p:spPr>
          <a:xfrm>
            <a:off x="660400" y="2110871"/>
            <a:ext cx="1268296"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mj-ea"/>
                <a:cs typeface="+mn-cs"/>
              </a:rPr>
              <a:t>03</a:t>
            </a:r>
            <a:endParaRPr lang="en-GB" sz="7200" b="0">
              <a:solidFill>
                <a:schemeClr val="accent1"/>
              </a:solidFill>
              <a:latin typeface="+mj-ea"/>
            </a:endParaRPr>
          </a:p>
        </p:txBody>
      </p:sp>
      <p:cxnSp>
        <p:nvCxnSpPr>
          <p:cNvPr id="10" name="直线连接符 8"/>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 name="" descr="{&quot;isTemplate&quot;:true,&quot;type&quot;:3}"/>
        <p:cNvGrpSpPr/>
        <p:nvPr/>
      </p:nvGrpSpPr>
      <p:grpSpPr>
        <a:xfrm>
          <a:off x="0" y="0"/>
          <a:ext cx="0" cy="0"/>
        </a:xfrm>
      </p:grpSpPr>
      <p:sp>
        <p:nvSpPr>
          <p:cNvPr id="12" name="矩形 6"/>
          <p:cNvSpPr/>
          <p:nvPr/>
        </p:nvSpPr>
        <p:spPr>
          <a:xfrm>
            <a:off x="0" y="0"/>
            <a:ext cx="4680000" cy="6858000"/>
          </a:xfrm>
          <a:prstGeom prst="rect">
            <a:avLst/>
          </a:prstGeom>
          <a:blipFill dpi="0" rotWithShape="1">
            <a:blip r:embed="rId2"/>
            <a:tile tx="0" ty="0" sx="100000" sy="100000" flip="none" algn="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kumimoji="1" lang="zh-CN" altLang="en-US"/>
          </a:p>
        </p:txBody>
      </p:sp>
      <p:sp>
        <p:nvSpPr>
          <p:cNvPr id="13" name="Tencent" descr="{&quot;isTemplate&quot;:true,&quot;type&quot;:&quot;title&quot;,&quot;canOmit&quot;:false,&quot;range&quot;:0}"/>
          <p:cNvSpPr txBox="1"/>
          <p:nvPr/>
        </p:nvSpPr>
        <p:spPr>
          <a:xfrm>
            <a:off x="5192268"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电气设备检修工艺的一般实施步骤</a:t>
            </a:r>
            <a:endParaRPr lang="en-US" sz="3600" b="1">
              <a:latin typeface="微软雅黑"/>
              <a:ea typeface="微软雅黑"/>
            </a:endParaRPr>
          </a:p>
        </p:txBody>
      </p:sp>
      <p:sp>
        <p:nvSpPr>
          <p:cNvPr id="14" name="Tencent" descr="{&quot;isTemplate&quot;:true,&quot;type&quot;:&quot;content&quot;,&quot;canOmit&quot;:true,&quot;range&quot;:0}"/>
          <p:cNvSpPr txBox="1"/>
          <p:nvPr/>
        </p:nvSpPr>
        <p:spPr>
          <a:xfrm>
            <a:off x="5192268" y="3429000"/>
            <a:ext cx="6480000" cy="3147007"/>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设备的停车和隔离：将需要检修的设备停车，并进行安全隔离。</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设备的拆卸：拆卸设备的外壳、零部件等，以便进行检查和修理。</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设备的检查：对设备的零部件、电路、控制系统等进行详细检查，找出故障原因。</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设备的修理：根据检查结果，对设备的故障部分进行修理或更换。</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设备的调试：修理或更换零部件后，对设备进行调试，确保设备的正常运行。</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设备的检验：对设备进行全面检验，确保设备性能达到工艺要求。</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设备的重新运行：检验合格后，将设备重新投入运行。</a:t>
            </a:r>
            <a:endParaRPr/>
          </a:p>
        </p:txBody>
      </p:sp>
      <p:cxnSp>
        <p:nvCxnSpPr>
          <p:cNvPr id="15" name="直线连接符 9"/>
          <p:cNvCxnSpPr/>
          <p:nvPr/>
        </p:nvCxnSpPr>
        <p:spPr>
          <a:xfrm>
            <a:off x="5281168"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图片 1" descr="{&quot;isTemplate&quot;:true,&quot;type&quot;:&quot;image&quot;,&quot;canOmit&quot;:false,&quot;range&quot;:0}"/>
          <p:cNvPicPr>
            <a:picLocks noChangeAspect="1"/>
          </p:cNvPicPr>
          <p:nvPr/>
        </p:nvPicPr>
        <p:blipFill>
          <a:blip r:embed="rId3"/>
          <a:srcRect l="30807" r="30807"/>
          <a:stretch>
            <a:fillRect/>
          </a:stretch>
        </p:blipFill>
        <p:spPr>
          <a:xfrm>
            <a:off x="0" y="0"/>
            <a:ext cx="4679999" cy="6858000"/>
          </a:xfrm>
          <a:prstGeom prst="rect">
            <a:avLst/>
          </a:prstGeom>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https://d.book118.com/418034007033006041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simple_geometry_blue">
      <a:dk1>
        <a:srgbClr val="000000"/>
      </a:dk1>
      <a:lt1>
        <a:srgbClr val="FFFFFF"/>
      </a:lt1>
      <a:dk2>
        <a:srgbClr val="262C32"/>
      </a:dk2>
      <a:lt2>
        <a:srgbClr val="EAF3FF"/>
      </a:lt2>
      <a:accent1>
        <a:srgbClr val="1D6EFC"/>
      </a:accent1>
      <a:accent2>
        <a:srgbClr val="7FADFE"/>
      </a:accent2>
      <a:accent3>
        <a:srgbClr val="4186FF"/>
      </a:accent3>
      <a:accent4>
        <a:srgbClr val="1555DB"/>
      </a:accent4>
      <a:accent5>
        <a:srgbClr val="3BBEFE"/>
      </a:accent5>
      <a:accent6>
        <a:srgbClr val="536DFE"/>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电气设备检修工艺第24讲学习教案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2024-09-19T22:29:38.007</cp:lastPrinted>
  <dcterms:created xsi:type="dcterms:W3CDTF">2024-09-19T14:29:38Z</dcterms:created>
  <dcterms:modified xsi:type="dcterms:W3CDTF">2024-09-19T14:29:39Z</dcterms:modified>
</cp:coreProperties>
</file>