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E78A6D-5121-4A07-A6F3-23806505B4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A291A1-15D0-47B9-9053-A690E0FBE9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849A16-06DF-4931-ACD4-5610E8A65D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9153B0-BAF9-40E9-BAC4-D238408B86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FFFC1F-A44B-4E9A-AA10-BE7EDE5AA8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F96BCA-130B-4FAA-8472-E39162FF60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97563E-D8EC-4150-9BD0-31BD18F77A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4C6C3C-EC0A-42CD-B93A-BF79D93B83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B56DD7-C555-4846-86F1-36DD085E61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96A650-ADCC-42F9-A79B-C4DF26EF18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88B649-B3DE-4394-B9AE-2BFFE34630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34064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脑性瘫痪儿童肌肉骨骼系统并发症研究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脑性瘫痪儿童肌肉骨骼系统并发症分类
 肌肉骨骼系统并发症的发病机制
 肌肉骨骼系统并发症的临床表现
 肌肉骨骼系统并发症的诊断评估
 肌肉骨骼系统并发症的治疗策略
 肌肉骨骼系统并发症的康复训练
 肌肉骨骼系统并发症的预防措施
 肌肉骨骼系统并发症的预后与转归</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脑性瘫痪儿童肌肉骨骼系统并发症分类</a:t>
            </a:r>
          </a:p>
        </p:txBody>
      </p:sp>
      <p:sp>
        <p:nvSpPr>
          <p:cNvPr id="3" name="Subtitle 2"/>
          <p:cNvSpPr>
            <a:spLocks noGrp="1"/>
          </p:cNvSpPr>
          <p:nvPr>
            <p:ph type="subTitle" idx="1"/>
          </p:nvPr>
        </p:nvSpPr>
        <p:spPr/>
        <p:txBody>
          <a:bodyPr/>
          <a:lstStyle/>
          <a:p>
            <a:r>
              <a:t>脑性瘫痪儿童肌肉骨骼系统并发症研究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脑性瘫痪儿童肌肉骨骼系统并发症分类</a:t>
            </a:r>
          </a:p>
        </p:txBody>
      </p:sp>
      <p:sp>
        <p:nvSpPr>
          <p:cNvPr id="3" name="Text Placeholder 2"/>
          <p:cNvSpPr>
            <a:spLocks noGrp="1"/>
          </p:cNvSpPr>
          <p:nvPr>
            <p:ph type="body" idx="1"/>
          </p:nvPr>
        </p:nvSpPr>
        <p:spPr/>
        <p:txBody>
          <a:bodyPr/>
          <a:lstStyle/>
          <a:p>
            <a:r>
              <a:t>肌肉骨骼系统并发症分类</a:t>
            </a:r>
          </a:p>
        </p:txBody>
      </p:sp>
      <p:sp>
        <p:nvSpPr>
          <p:cNvPr id="4" name="Content Placeholder 3"/>
          <p:cNvSpPr>
            <a:spLocks noGrp="1"/>
          </p:cNvSpPr>
          <p:nvPr>
            <p:ph sz="half" idx="2"/>
          </p:nvPr>
        </p:nvSpPr>
        <p:spPr/>
        <p:txBody>
          <a:bodyPr/>
          <a:lstStyle/>
          <a:p>
            <a:r>
              <a:t>1. 肌张力障碍：包括痉挛性、强直性和手足徐动症。痉挛性表现为肌肉持续收缩，导致关节僵硬和运动困难；强直性表现为肌肉持续收缩，导致关节固定不动；手足徐动症表现为不自主的、不规律的肌肉收缩，导致手脚不自主的运动。</a:t>
            </a:r>
          </a:p>
          <a:p>
            <a:r>
              <a:t>2. 关节挛缩：是指关节活动范围受限，导致关节无法正常活动。关节挛缩可发生在任何关节，但最常见于髋关节、膝关节和踝关节。</a:t>
            </a:r>
          </a:p>
          <a:p>
            <a:r>
              <a:t>3. 骨骼畸形：是指骨骼形状或位置异常，导致肢体畸形。骨骼畸形可发生在任何骨骼，但最常见于长骨，如股骨、胫骨和腓骨。</a:t>
            </a:r>
          </a:p>
          <a:p>
            <a:r>
              <a:t>4. 脊柱侧凸：是指脊柱向一侧弯曲，导致脊柱畸形。脊柱侧凸可发生在任何年龄，但最常见于儿童和青少年。</a:t>
            </a:r>
          </a:p>
          <a:p>
            <a:r>
              <a:t>5. 髋关节脱位：是指髋关节股骨头从髋臼中脱出，导致髋关节畸形。髋关节脱位可发生在出生时或出生后，最常见于脑瘫儿童。</a:t>
            </a:r>
          </a:p>
          <a:p>
            <a:r>
              <a:t>6. 足部畸形：包括马蹄内翻足、高弓足和内翻足等。足部畸形可导致行走困难和疼痛。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肌肉骨骼系统并发症的发病机制</a:t>
            </a:r>
          </a:p>
        </p:txBody>
      </p:sp>
      <p:sp>
        <p:nvSpPr>
          <p:cNvPr id="3" name="Subtitle 2"/>
          <p:cNvSpPr>
            <a:spLocks noGrp="1"/>
          </p:cNvSpPr>
          <p:nvPr>
            <p:ph type="subTitle" idx="1"/>
          </p:nvPr>
        </p:nvSpPr>
        <p:spPr/>
        <p:txBody>
          <a:bodyPr/>
          <a:lstStyle/>
          <a:p>
            <a:r>
              <a:t>脑性瘫痪儿童肌肉骨骼系统并发症研究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肌肉骨骼系统并发症的发病机制</a:t>
            </a:r>
          </a:p>
        </p:txBody>
      </p:sp>
      <p:sp>
        <p:nvSpPr>
          <p:cNvPr id="3" name="Content Placeholder 2"/>
          <p:cNvSpPr>
            <a:spLocks noGrp="1"/>
          </p:cNvSpPr>
          <p:nvPr>
            <p:ph sz="half" idx="2"/>
          </p:nvPr>
        </p:nvSpPr>
        <p:spPr/>
        <p:txBody>
          <a:bodyPr/>
          <a:lstStyle/>
          <a:p>
            <a:r>
              <a:t>1. 发育异常：脑性瘫痪儿童中枢神经系统损伤导致肌肉骨骼系统发育异常，包括肌肉张力异常、骨骼变形和关节畸形等。</a:t>
            </a:r>
          </a:p>
          <a:p>
            <a:r>
              <a:t>2. 运动和姿势异常：脑性瘫痪儿童运动和姿势异常，会导致肌肉不平衡和关节过度使用，从而引起肌肉骨骼系统并发症。</a:t>
            </a:r>
          </a:p>
          <a:p>
            <a:r>
              <a:t>3. 代谢异常：脑性瘫痪儿童常伴有代谢异常，如钙磷代谢异常和维生素D缺乏，这些代谢异常会导致骨质疏松和肌肉无力，加重肌肉骨骼系统并发症。</a:t>
            </a:r>
          </a:p>
        </p:txBody>
      </p:sp>
      <p:sp>
        <p:nvSpPr>
          <p:cNvPr id="4" name="Text Placeholder 3"/>
          <p:cNvSpPr>
            <a:spLocks noGrp="1"/>
          </p:cNvSpPr>
          <p:nvPr>
            <p:ph type="body" idx="3"/>
          </p:nvPr>
        </p:nvSpPr>
        <p:spPr/>
        <p:txBody>
          <a:bodyPr/>
          <a:lstStyle/>
          <a:p>
            <a:r>
              <a:t>神经肌肉因素：</a:t>
            </a:r>
          </a:p>
        </p:txBody>
      </p:sp>
      <p:sp>
        <p:nvSpPr>
          <p:cNvPr id="5" name="Content Placeholder 4"/>
          <p:cNvSpPr>
            <a:spLocks noGrp="1"/>
          </p:cNvSpPr>
          <p:nvPr>
            <p:ph sz="half" idx="4"/>
          </p:nvPr>
        </p:nvSpPr>
        <p:spPr/>
        <p:txBody>
          <a:bodyPr/>
          <a:lstStyle/>
          <a:p>
            <a:r>
              <a:t>1. 肌肉张力异常：脑性瘫痪儿童肌肉张力异常，导致肌肉过度收缩或松弛，使关节运动受限，从而引起肌肉骨骼系统并发症。</a:t>
            </a:r>
          </a:p>
          <a:p>
            <a:r>
              <a:t>2. 肌力减弱：脑性瘫痪儿童肌力减弱，导致肌肉无力，无法维持正常的姿势和运动，加重肌肉骨骼系统并发症。</a:t>
            </a:r>
          </a:p>
          <a:p>
            <a:r>
              <a:t>3. 运动和姿势异常：脑性瘫痪儿童运动和姿势异常，导致肌肉不平衡和关节过度使用，从而引起肌肉骨骼系统并发症。</a:t>
            </a:r>
          </a:p>
        </p:txBody>
      </p:sp>
      <p:sp>
        <p:nvSpPr>
          <p:cNvPr id="6" name="Text Placeholder 5"/>
          <p:cNvSpPr>
            <a:spLocks noGrp="1"/>
          </p:cNvSpPr>
          <p:nvPr>
            <p:ph type="body" idx="1"/>
          </p:nvPr>
        </p:nvSpPr>
        <p:spPr/>
        <p:txBody>
          <a:bodyPr/>
          <a:lstStyle/>
          <a:p>
            <a:r>
              <a:t>肌肉骨骼系统并发症发病机制：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肌肉骨骼系统并发症的发病机制</a:t>
            </a:r>
          </a:p>
        </p:txBody>
      </p:sp>
      <p:sp>
        <p:nvSpPr>
          <p:cNvPr id="3" name="Content Placeholder 2"/>
          <p:cNvSpPr>
            <a:spLocks noGrp="1"/>
          </p:cNvSpPr>
          <p:nvPr>
            <p:ph sz="half" idx="2"/>
          </p:nvPr>
        </p:nvSpPr>
        <p:spPr/>
        <p:txBody>
          <a:bodyPr/>
          <a:lstStyle/>
          <a:p>
            <a:r>
              <a:t>1. 骨骼发育迟缓：脑性瘫痪儿童骨骼发育迟缓，导致骨骼生长缓慢或停止生长，从而引起骨骼变形和关节畸形。</a:t>
            </a:r>
          </a:p>
          <a:p>
            <a:r>
              <a:t>2. 骨骼畸形：脑性瘫痪儿童常伴有骨骼畸形，如膝内翻、膝外翻、足内翻、足外翻等，这些骨骼畸形会导致关节疼痛和活动受限。</a:t>
            </a:r>
          </a:p>
          <a:p>
            <a:r>
              <a:t>3. 骨质疏松：脑性瘫痪儿童常伴有骨质疏松，导致骨骼脆性增加，容易发生骨折。</a:t>
            </a:r>
          </a:p>
        </p:txBody>
      </p:sp>
      <p:sp>
        <p:nvSpPr>
          <p:cNvPr id="4" name="Text Placeholder 3"/>
          <p:cNvSpPr>
            <a:spLocks noGrp="1"/>
          </p:cNvSpPr>
          <p:nvPr>
            <p:ph type="body" idx="3"/>
          </p:nvPr>
        </p:nvSpPr>
        <p:spPr/>
        <p:txBody>
          <a:bodyPr/>
          <a:lstStyle/>
          <a:p>
            <a:r>
              <a:t>关节发育异常：</a:t>
            </a:r>
          </a:p>
        </p:txBody>
      </p:sp>
      <p:sp>
        <p:nvSpPr>
          <p:cNvPr id="5" name="Content Placeholder 4"/>
          <p:cNvSpPr>
            <a:spLocks noGrp="1"/>
          </p:cNvSpPr>
          <p:nvPr>
            <p:ph sz="half" idx="4"/>
          </p:nvPr>
        </p:nvSpPr>
        <p:spPr/>
        <p:txBody>
          <a:bodyPr/>
          <a:lstStyle/>
          <a:p>
            <a:r>
              <a:t>1. 关节发育迟缓：脑性瘫痪儿童关节发育迟缓，导致关节活动受限，从而引起肌肉骨骼系统并发症。</a:t>
            </a:r>
          </a:p>
          <a:p>
            <a:r>
              <a:t>2. 关节畸形：脑性瘫痪儿童常伴有关节畸形，如髋关节脱位、膝关节屈曲畸形、踝关节内翻畸形等，这些关节畸形会导致疼痛和活动受限。</a:t>
            </a:r>
          </a:p>
          <a:p>
            <a:r>
              <a:t>3. 关节炎：脑性瘫痪儿童常伴有关节炎，如膝关节炎、髋关节炎等，这些关节炎会导致疼痛和活动受限。</a:t>
            </a:r>
          </a:p>
        </p:txBody>
      </p:sp>
      <p:sp>
        <p:nvSpPr>
          <p:cNvPr id="6" name="Text Placeholder 5"/>
          <p:cNvSpPr>
            <a:spLocks noGrp="1"/>
          </p:cNvSpPr>
          <p:nvPr>
            <p:ph type="body" idx="1"/>
          </p:nvPr>
        </p:nvSpPr>
        <p:spPr/>
        <p:txBody>
          <a:bodyPr/>
          <a:lstStyle/>
          <a:p>
            <a:r>
              <a:t>骨骼发育异常：</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肌肉骨骼系统并发症的发病机制</a:t>
            </a:r>
          </a:p>
        </p:txBody>
      </p:sp>
      <p:sp>
        <p:nvSpPr>
          <p:cNvPr id="3" name="Text Placeholder 2"/>
          <p:cNvSpPr>
            <a:spLocks noGrp="1"/>
          </p:cNvSpPr>
          <p:nvPr>
            <p:ph type="body" idx="1"/>
          </p:nvPr>
        </p:nvSpPr>
        <p:spPr/>
        <p:txBody>
          <a:bodyPr/>
          <a:lstStyle/>
          <a:p>
            <a:r>
              <a:t>软组织挛缩：</a:t>
            </a:r>
          </a:p>
        </p:txBody>
      </p:sp>
      <p:sp>
        <p:nvSpPr>
          <p:cNvPr id="4" name="Content Placeholder 3"/>
          <p:cNvSpPr>
            <a:spLocks noGrp="1"/>
          </p:cNvSpPr>
          <p:nvPr>
            <p:ph sz="half" idx="2"/>
          </p:nvPr>
        </p:nvSpPr>
        <p:spPr/>
        <p:txBody>
          <a:bodyPr/>
          <a:lstStyle/>
          <a:p>
            <a:r>
              <a:t>1. 肌腱挛缩：脑性瘫痪儿童肌腱挛缩，导致肌肉无法正常收缩和舒张，从而引起肌肉骨骼系统并发症。</a:t>
            </a:r>
          </a:p>
          <a:p>
            <a:r>
              <a:t>2. 韧带挛缩：脑性瘫痪儿童韧带挛缩，导致关节活动受限，从而引起肌肉骨骼系统并发症。</a:t>
            </a:r>
          </a:p>
          <a:p>
            <a:r>
              <a:t>3. 肌肉挛缩：脑性瘫痪儿童肌肉挛缩，导致肌肉无法正常收缩和舒张，从而引起肌肉骨骼系统并发症。</a:t>
            </a:r>
          </a:p>
        </p:txBody>
      </p:sp>
      <p:sp>
        <p:nvSpPr>
          <p:cNvPr id="5" name="Text Placeholder 4"/>
          <p:cNvSpPr>
            <a:spLocks noGrp="1"/>
          </p:cNvSpPr>
          <p:nvPr>
            <p:ph type="body" idx="3"/>
          </p:nvPr>
        </p:nvSpPr>
        <p:spPr/>
        <p:txBody>
          <a:bodyPr/>
          <a:lstStyle/>
          <a:p>
            <a:r>
              <a:t>疼痛：</a:t>
            </a:r>
          </a:p>
        </p:txBody>
      </p:sp>
      <p:sp>
        <p:nvSpPr>
          <p:cNvPr id="6" name="Content Placeholder 5"/>
          <p:cNvSpPr>
            <a:spLocks noGrp="1"/>
          </p:cNvSpPr>
          <p:nvPr>
            <p:ph sz="half" idx="4"/>
          </p:nvPr>
        </p:nvSpPr>
        <p:spPr/>
        <p:txBody>
          <a:bodyPr/>
          <a:lstStyle/>
          <a:p>
            <a:r>
              <a:t>1. 肌肉骨骼系统并发症可引起疼痛，疼痛会影响儿童的活动和睡眠，并可能导致心理问题。</a:t>
            </a:r>
          </a:p>
          <a:p>
            <a:r>
              <a:t>2. 疼痛会导致肌肉紧张和痉挛，加重肌肉骨骼系统并发症。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肌肉骨骼系统并发症的临床表现</a:t>
            </a:r>
          </a:p>
        </p:txBody>
      </p:sp>
      <p:sp>
        <p:nvSpPr>
          <p:cNvPr id="3" name="Subtitle 2"/>
          <p:cNvSpPr>
            <a:spLocks noGrp="1"/>
          </p:cNvSpPr>
          <p:nvPr>
            <p:ph type="subTitle" idx="1"/>
          </p:nvPr>
        </p:nvSpPr>
        <p:spPr/>
        <p:txBody>
          <a:bodyPr/>
          <a:lstStyle/>
          <a:p>
            <a:r>
              <a:t>脑性瘫痪儿童肌肉骨骼系统并发症研究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肌肉骨骼系统并发症的临床表现</a:t>
            </a:r>
          </a:p>
        </p:txBody>
      </p:sp>
      <p:sp>
        <p:nvSpPr>
          <p:cNvPr id="3" name="Text Placeholder 2"/>
          <p:cNvSpPr>
            <a:spLocks noGrp="1"/>
          </p:cNvSpPr>
          <p:nvPr>
            <p:ph type="body" idx="1"/>
          </p:nvPr>
        </p:nvSpPr>
        <p:spPr/>
        <p:txBody>
          <a:bodyPr/>
          <a:lstStyle/>
          <a:p>
            <a:r>
              <a:t>临床表现：</a:t>
            </a:r>
          </a:p>
        </p:txBody>
      </p:sp>
      <p:sp>
        <p:nvSpPr>
          <p:cNvPr id="4" name="Content Placeholder 3"/>
          <p:cNvSpPr>
            <a:spLocks noGrp="1"/>
          </p:cNvSpPr>
          <p:nvPr>
            <p:ph sz="half" idx="2"/>
          </p:nvPr>
        </p:nvSpPr>
        <p:spPr/>
        <p:txBody>
          <a:bodyPr/>
          <a:lstStyle/>
          <a:p>
            <a:r>
              <a:t>肌肉骨骼系统并发症的临床表现复杂多样，表现为肢体畸形、肌肉萎缩、肌张力异常、关节活动受限等。</a:t>
            </a:r>
          </a:p>
          <a:p>
            <a:r>
              <a:t>1. 肢体畸形：常表现为肢体粗细不一、长短不齐、关节扭曲、足内翻或外翻、骨盆倾斜等。</a:t>
            </a:r>
          </a:p>
          <a:p>
            <a:r>
              <a:t>2. 肌肉萎缩：常表现为肌肉体积减少、肌力下降、肌张力低下等。</a:t>
            </a:r>
          </a:p>
          <a:p>
            <a:r>
              <a:t>3. 肌张力异常：常表现为肌张力减低或增高，肌张力减低表现为肌肉松软、无力；肌张力增高表现为肌肉僵硬、痉挛。</a:t>
            </a:r>
          </a:p>
          <a:p>
            <a:r>
              <a:t>4. 关节活动受限：常表现为关节活动范围受限，可导致步态异常、活动困难等。</a:t>
            </a:r>
          </a:p>
        </p:txBody>
      </p:sp>
      <p:sp>
        <p:nvSpPr>
          <p:cNvPr id="5" name="Text Placeholder 4"/>
          <p:cNvSpPr>
            <a:spLocks noGrp="1"/>
          </p:cNvSpPr>
          <p:nvPr>
            <p:ph type="body" idx="3"/>
          </p:nvPr>
        </p:nvSpPr>
        <p:spPr/>
        <p:txBody>
          <a:bodyPr/>
          <a:lstStyle/>
          <a:p>
            <a:r>
              <a:t>肌肉挛缩：</a:t>
            </a:r>
          </a:p>
        </p:txBody>
      </p:sp>
      <p:sp>
        <p:nvSpPr>
          <p:cNvPr id="6" name="Content Placeholder 5"/>
          <p:cNvSpPr>
            <a:spLocks noGrp="1"/>
          </p:cNvSpPr>
          <p:nvPr>
            <p:ph sz="half" idx="4"/>
          </p:nvPr>
        </p:nvSpPr>
        <p:spPr/>
        <p:txBody>
          <a:bodyPr/>
          <a:lstStyle/>
          <a:p>
            <a:r>
              <a:t>脑性瘫痪儿童常伴有肌肉挛缩，是指肌肉持续收缩，导致关节活动受限，影响正常活动能力。</a:t>
            </a:r>
          </a:p>
          <a:p>
            <a:r>
              <a:t>1. 肌肉挛缩的发生机制复杂，可能是由于中枢神经系统损伤导致肌肉张力失衡，也可能是由于肌纤维的不均衡生长或纤维化所致。</a:t>
            </a:r>
          </a:p>
          <a:p>
            <a:r>
              <a:t>2. 肌肉挛缩可导致关节畸形、活动受限、肌力下降，并影响儿童的步态和姿势发育。</a:t>
            </a:r>
          </a:p>
          <a:p>
            <a:r>
              <a:t>3. 肌肉挛缩的治疗方法包括物理治疗、药物治疗和手术治疗。</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肌肉骨骼系统并发症的临床表现</a:t>
            </a:r>
          </a:p>
        </p:txBody>
      </p:sp>
      <p:sp>
        <p:nvSpPr>
          <p:cNvPr id="3" name="Text Placeholder 2"/>
          <p:cNvSpPr>
            <a:spLocks noGrp="1"/>
          </p:cNvSpPr>
          <p:nvPr>
            <p:ph type="body" idx="1"/>
          </p:nvPr>
        </p:nvSpPr>
        <p:spPr/>
        <p:txBody>
          <a:bodyPr/>
          <a:lstStyle/>
          <a:p>
            <a:r>
              <a:t>关节脱位：</a:t>
            </a:r>
          </a:p>
        </p:txBody>
      </p:sp>
      <p:sp>
        <p:nvSpPr>
          <p:cNvPr id="4" name="Content Placeholder 3"/>
          <p:cNvSpPr>
            <a:spLocks noGrp="1"/>
          </p:cNvSpPr>
          <p:nvPr>
            <p:ph sz="half" idx="2"/>
          </p:nvPr>
        </p:nvSpPr>
        <p:spPr/>
        <p:txBody>
          <a:bodyPr/>
          <a:lstStyle/>
          <a:p>
            <a:r>
              <a:t>脑性瘫痪儿童常伴有关节脱位，是指关节面完全或部分丧失接触，导致关节功能异常。</a:t>
            </a:r>
          </a:p>
          <a:p>
            <a:r>
              <a:t>1. 关节脱位可发生在任何关节，但最常见于髋关节、膝关节和踝关节。</a:t>
            </a:r>
          </a:p>
          <a:p>
            <a:r>
              <a:t>2. 关节脱位可导致疼痛、畸形、活动受限，并影响儿童的步态和姿势发育。</a:t>
            </a:r>
          </a:p>
          <a:p>
            <a:r>
              <a:t>3. 关节脱位的治疗方法包括保守治疗和手术治疗。</a:t>
            </a:r>
          </a:p>
        </p:txBody>
      </p:sp>
      <p:sp>
        <p:nvSpPr>
          <p:cNvPr id="5" name="Text Placeholder 4"/>
          <p:cNvSpPr>
            <a:spLocks noGrp="1"/>
          </p:cNvSpPr>
          <p:nvPr>
            <p:ph type="body" idx="3"/>
          </p:nvPr>
        </p:nvSpPr>
        <p:spPr/>
        <p:txBody>
          <a:bodyPr/>
          <a:lstStyle/>
          <a:p>
            <a:r>
              <a:t>脊柱侧凸：</a:t>
            </a:r>
          </a:p>
        </p:txBody>
      </p:sp>
      <p:sp>
        <p:nvSpPr>
          <p:cNvPr id="6" name="Content Placeholder 5"/>
          <p:cNvSpPr>
            <a:spLocks noGrp="1"/>
          </p:cNvSpPr>
          <p:nvPr>
            <p:ph sz="half" idx="4"/>
          </p:nvPr>
        </p:nvSpPr>
        <p:spPr/>
        <p:txBody>
          <a:bodyPr/>
          <a:lstStyle/>
          <a:p>
            <a:r>
              <a:t>脑性瘫痪儿童常伴有脊柱侧凸，是指脊柱向一侧弯曲，导致脊柱畸形。</a:t>
            </a:r>
          </a:p>
          <a:p>
            <a:r>
              <a:t>1. 脊柱侧凸可导致疼痛、畸形、活动受限，并影响儿童的呼吸和心肺功能。</a:t>
            </a:r>
          </a:p>
          <a:p>
            <a:r>
              <a:t>2. 脊柱侧凸的治疗方法包括支具治疗、物理治疗和手术治疗。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肌肉骨骼系统并发症的临床表现</a:t>
            </a:r>
          </a:p>
        </p:txBody>
      </p:sp>
      <p:sp>
        <p:nvSpPr>
          <p:cNvPr id="3" name="Text Placeholder 2"/>
          <p:cNvSpPr>
            <a:spLocks noGrp="1"/>
          </p:cNvSpPr>
          <p:nvPr>
            <p:ph type="body" idx="1"/>
          </p:nvPr>
        </p:nvSpPr>
        <p:spPr/>
        <p:txBody>
          <a:bodyPr/>
          <a:lstStyle/>
          <a:p>
            <a:r>
              <a:t>骨质疏松：</a:t>
            </a:r>
          </a:p>
        </p:txBody>
      </p:sp>
      <p:sp>
        <p:nvSpPr>
          <p:cNvPr id="4" name="Content Placeholder 3"/>
          <p:cNvSpPr>
            <a:spLocks noGrp="1"/>
          </p:cNvSpPr>
          <p:nvPr>
            <p:ph sz="half" idx="2"/>
          </p:nvPr>
        </p:nvSpPr>
        <p:spPr/>
        <p:txBody>
          <a:bodyPr/>
          <a:lstStyle/>
          <a:p>
            <a:r>
              <a:t>脑性瘫痪儿童常伴有骨质疏松，是指骨骼中的矿物质含量减少，导致骨骼强度下降。</a:t>
            </a:r>
          </a:p>
          <a:p>
            <a:r>
              <a:t>1. 骨质疏松可导致骨折风险增加，影响儿童的活动能力和生活质量。</a:t>
            </a:r>
          </a:p>
          <a:p>
            <a:r>
              <a:t>2. 骨质疏松的治疗方法包括钙剂和维生素D补充、抗骨质疏松药物治疗和物理治疗。</a:t>
            </a:r>
          </a:p>
        </p:txBody>
      </p:sp>
      <p:sp>
        <p:nvSpPr>
          <p:cNvPr id="5" name="Text Placeholder 4"/>
          <p:cNvSpPr>
            <a:spLocks noGrp="1"/>
          </p:cNvSpPr>
          <p:nvPr>
            <p:ph type="body" idx="3"/>
          </p:nvPr>
        </p:nvSpPr>
        <p:spPr/>
        <p:txBody>
          <a:bodyPr/>
          <a:lstStyle/>
          <a:p>
            <a:r>
              <a:t>生长发育迟缓：</a:t>
            </a:r>
          </a:p>
        </p:txBody>
      </p:sp>
      <p:sp>
        <p:nvSpPr>
          <p:cNvPr id="6" name="Content Placeholder 5"/>
          <p:cNvSpPr>
            <a:spLocks noGrp="1"/>
          </p:cNvSpPr>
          <p:nvPr>
            <p:ph sz="half" idx="4"/>
          </p:nvPr>
        </p:nvSpPr>
        <p:spPr/>
        <p:txBody>
          <a:bodyPr/>
          <a:lstStyle/>
          <a:p>
            <a:r>
              <a:t>脑性瘫痪儿童常伴有生长发育迟缓，是指儿童的生长发育速度低于同龄儿童。</a:t>
            </a:r>
          </a:p>
          <a:p>
            <a:r>
              <a:t>1. 生长发育迟缓可能是由于中枢神经系统损伤、营养不良、活动受限等因素所致。</a:t>
            </a:r>
          </a:p>
          <a:p>
            <a:r>
              <a:t>2. 生长发育迟缓可导致儿童身材矮小、体重轻、骨骼发育不良等问题。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肌肉骨骼系统并发症的诊断评估</a:t>
            </a:r>
          </a:p>
        </p:txBody>
      </p:sp>
      <p:sp>
        <p:nvSpPr>
          <p:cNvPr id="3" name="Subtitle 2"/>
          <p:cNvSpPr>
            <a:spLocks noGrp="1"/>
          </p:cNvSpPr>
          <p:nvPr>
            <p:ph type="subTitle" idx="1"/>
          </p:nvPr>
        </p:nvSpPr>
        <p:spPr/>
        <p:txBody>
          <a:bodyPr/>
          <a:lstStyle/>
          <a:p>
            <a:r>
              <a:t>脑性瘫痪儿童肌肉骨骼系统并发症研究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肌肉骨骼系统并发症的诊断评估</a:t>
            </a:r>
          </a:p>
        </p:txBody>
      </p:sp>
      <p:sp>
        <p:nvSpPr>
          <p:cNvPr id="3" name="Text Placeholder 2"/>
          <p:cNvSpPr>
            <a:spLocks noGrp="1"/>
          </p:cNvSpPr>
          <p:nvPr>
            <p:ph type="body" idx="1"/>
          </p:nvPr>
        </p:nvSpPr>
        <p:spPr/>
        <p:txBody>
          <a:bodyPr/>
          <a:lstStyle/>
          <a:p>
            <a:r>
              <a:t>肌张力异常的体格检查：</a:t>
            </a:r>
          </a:p>
        </p:txBody>
      </p:sp>
      <p:sp>
        <p:nvSpPr>
          <p:cNvPr id="4" name="Content Placeholder 3"/>
          <p:cNvSpPr>
            <a:spLocks noGrp="1"/>
          </p:cNvSpPr>
          <p:nvPr>
            <p:ph sz="half" idx="2"/>
          </p:nvPr>
        </p:nvSpPr>
        <p:spPr/>
        <p:txBody>
          <a:bodyPr/>
          <a:lstStyle/>
          <a:p>
            <a:r>
              <a:t>1.肌张力异常的体格检查主要包括主动运动和被动运动检查。主动运动检查包括观察患儿主动运动的范围、速度和协调性，以及有无肌无力、肌萎缩等情况。被动运动检查包括检查患儿各关节的活动范围、阻力大小和肌张力高低。</a:t>
            </a:r>
          </a:p>
          <a:p>
            <a:r>
              <a:t>2.肌张力异常的体格检查还包括检查患儿的姿势和步态。患儿姿势异常可能包括侧弯、后凸、脊柱侧凸、髋关节屈曲挛缩、膝关节屈曲挛缩、足内翻畸形等。患儿步态异常可能包括剪刀步、马蹄内翻步、跨步步态等。</a:t>
            </a:r>
          </a:p>
          <a:p>
            <a:r>
              <a:t>3.肌张力异常的体格检查还包括检查患儿的反射。患儿反射异常可能包括腱反射亢进、阵挛、克隆斯征等。</a:t>
            </a:r>
          </a:p>
        </p:txBody>
      </p:sp>
      <p:sp>
        <p:nvSpPr>
          <p:cNvPr id="5" name="Text Placeholder 4"/>
          <p:cNvSpPr>
            <a:spLocks noGrp="1"/>
          </p:cNvSpPr>
          <p:nvPr>
            <p:ph type="body" idx="3"/>
          </p:nvPr>
        </p:nvSpPr>
        <p:spPr/>
        <p:txBody>
          <a:bodyPr/>
          <a:lstStyle/>
          <a:p>
            <a:r>
              <a:t>关节挛缩的体格检查：</a:t>
            </a:r>
          </a:p>
        </p:txBody>
      </p:sp>
      <p:sp>
        <p:nvSpPr>
          <p:cNvPr id="6" name="Content Placeholder 5"/>
          <p:cNvSpPr>
            <a:spLocks noGrp="1"/>
          </p:cNvSpPr>
          <p:nvPr>
            <p:ph sz="half" idx="4"/>
          </p:nvPr>
        </p:nvSpPr>
        <p:spPr/>
        <p:txBody>
          <a:bodyPr/>
          <a:lstStyle/>
          <a:p>
            <a:r>
              <a:t>1.关节挛缩的体格检查主要包括检查患儿的关节活动范围和阻力大小。患儿关节活动范围受限可能包括髋关节屈曲挛缩、膝关节屈曲挛缩、足内翻畸形等。患儿关节阻力增大可能包括肌张力高、肌痉挛等。</a:t>
            </a:r>
          </a:p>
          <a:p>
            <a:r>
              <a:t>2.关节挛缩的体格检查还包括检查患儿的姿势和步态。患儿姿势异常可能包括侧弯、后凸、脊柱侧凸、髋关节屈曲挛缩、膝关节屈曲挛缩、足内翻畸形等。患儿步态异常可能包括剪刀步、马蹄内翻步、跨步步态等。</a:t>
            </a:r>
          </a:p>
          <a:p>
            <a:r>
              <a:t>3.关节挛缩的体格检查还包括检查患儿的疼痛。患儿关节挛缩可能会引起疼痛，疼痛的部位可能包括关节、肌肉、肌腱等。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肌肉骨骼系统并发症的诊断评估</a:t>
            </a:r>
          </a:p>
        </p:txBody>
      </p:sp>
      <p:sp>
        <p:nvSpPr>
          <p:cNvPr id="3" name="Text Placeholder 2"/>
          <p:cNvSpPr>
            <a:spLocks noGrp="1"/>
          </p:cNvSpPr>
          <p:nvPr>
            <p:ph type="body" idx="1"/>
          </p:nvPr>
        </p:nvSpPr>
        <p:spPr/>
        <p:txBody>
          <a:bodyPr/>
          <a:lstStyle/>
          <a:p>
            <a:r>
              <a:t>骨骼畸形的体格检查：</a:t>
            </a:r>
          </a:p>
        </p:txBody>
      </p:sp>
      <p:sp>
        <p:nvSpPr>
          <p:cNvPr id="4" name="Content Placeholder 3"/>
          <p:cNvSpPr>
            <a:spLocks noGrp="1"/>
          </p:cNvSpPr>
          <p:nvPr>
            <p:ph sz="half" idx="2"/>
          </p:nvPr>
        </p:nvSpPr>
        <p:spPr/>
        <p:txBody>
          <a:bodyPr/>
          <a:lstStyle/>
          <a:p>
            <a:r>
              <a:t>1.骨骼畸形的体格检查主要包括检查患儿的骨骼发育情况和关节畸形情况。患儿骨骼发育异常可能包括骨发育不良、骨矿化不良等。患儿关节畸形可能包括髋关节脱位、膝关节脱位、足内翻畸形等。</a:t>
            </a:r>
          </a:p>
          <a:p>
            <a:r>
              <a:t>2.骨骼畸形的体格检查还包括检查患儿的姿势和步态。患儿姿势异常可能包括侧弯、后凸、脊柱侧凸、髋关节屈曲挛缩、膝关节屈曲挛缩、足内翻畸形等。患儿步态异常可能包括剪刀步、马蹄内翻步、跨步步态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肌肉骨骼系统并发症的治疗策略</a:t>
            </a:r>
          </a:p>
        </p:txBody>
      </p:sp>
      <p:sp>
        <p:nvSpPr>
          <p:cNvPr id="3" name="Subtitle 2"/>
          <p:cNvSpPr>
            <a:spLocks noGrp="1"/>
          </p:cNvSpPr>
          <p:nvPr>
            <p:ph type="subTitle" idx="1"/>
          </p:nvPr>
        </p:nvSpPr>
        <p:spPr/>
        <p:txBody>
          <a:bodyPr/>
          <a:lstStyle/>
          <a:p>
            <a:r>
              <a:t>脑性瘫痪儿童肌肉骨骼系统并发症研究</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https://d.book118.com/418034064113006047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脑性瘫痪儿童肌肉骨骼系统并发症分类</vt:lpstr>
      <vt:lpstr> 脑性瘫痪儿童肌肉骨骼系统并发症分类</vt:lpstr>
      <vt:lpstr> 肌肉骨骼系统并发症的发病机制</vt:lpstr>
      <vt:lpstr> 肌肉骨骼系统并发症的发病机制</vt:lpstr>
      <vt:lpstr> 肌肉骨骼系统并发症的发病机制</vt:lpstr>
      <vt:lpstr> 肌肉骨骼系统并发症的发病机制</vt:lpstr>
      <vt:lpstr> 肌肉骨骼系统并发症的临床表现</vt:lpstr>
      <vt:lpstr> 肌肉骨骼系统并发症的临床表现</vt:lpstr>
      <vt:lpstr> 肌肉骨骼系统并发症的临床表现</vt:lpstr>
      <vt:lpstr> 肌肉骨骼系统并发症的临床表现</vt:lpstr>
      <vt:lpstr> 肌肉骨骼系统并发症的诊断评估</vt:lpstr>
      <vt:lpstr> 肌肉骨骼系统并发症的诊断评估</vt:lpstr>
      <vt:lpstr> 肌肉骨骼系统并发症的诊断评估</vt:lpstr>
      <vt:lpstr> 肌肉骨骼系统并发症的治疗策略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2024-09-29T01:57:36.591</cp:lastPrinted>
  <dcterms:created xsi:type="dcterms:W3CDTF">2024-09-28T17:57:36Z</dcterms:created>
  <dcterms:modified xsi:type="dcterms:W3CDTF">2024-09-28T17:57:38Z</dcterms:modified>
</cp:coreProperties>
</file>