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6B65BB8-794F-404C-97CD-39C8E36E00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636FBD-F59F-471D-A2F8-4BC47F2FFC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E7CA0F7-8CF3-4025-A561-47DB66320F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91C07E0-E7B5-499C-89C3-10FD5FAA41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A43A34A-1A6A-4F50-B370-70E5751287A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DA8FE7D-D9B5-42A7-887D-89F4B87CD09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969812D-5C0F-445B-B3DF-E4AA37F0314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C60B3C-D304-41F8-8B97-E9EDB8B2FF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B31157D-D5A1-4AF5-9859-B00AD6A545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724001-B65E-4DD0-BB37-A50C4FB6A8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C5CBDF-D9F4-453E-B50A-6E09D6F1D4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8045124067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审计学_审计风险评估与应对</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汇报人：AA</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2024-01-21</a:t>
            </a: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审计风险评估概述</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审计风险识别与评估方法</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具体审计风险评估</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应对审计风险的策略与措施</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监督与改进机制在审计中应用</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总结与展望</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审计风险评估概述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审计风险定义</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审计风险是指财务报表存在重大错报而注册会计师发表不恰当审计意见的可能性。</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审计风险分类</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审计风险可以分为固有风险、控制风险和检查风险。固有风险是指在不考虑被审计单位相关的内部控制政策或程序的情况下，其会计报表上某项认定产生重大错报的可能性。控制风险是指被审计单位内部控制未能及时防止或发现其会计报表上某项错报或漏报的可能性。检查风险是指注册会计师通过预定的审计程序未能发现被审计单位会计报表上存在的某项重大错报或漏报的可能性。</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审计风险定义及分类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审计风险评估目的</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识别潜在的风险领域。</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评估风险的大小和重要性。</a:t>
              </a:r>
            </a:p>
          </p:txBody>
        </p:sp>
      </p:grpSp>
      <p:pic>
        <p:nvPicPr>
          <p:cNvPr id="14" name="Picture 14"/>
          <p:cNvPicPr>
            <a:picLocks noChangeAspect="1"/>
          </p:cNvPicPr>
          <p:nvPr/>
        </p:nvPicPr>
        <p:blipFill>
          <a:blip r:embed="rId2"/>
          <a:srcRect l="15250" r="15250"/>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6667" r="16667"/>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审计风险评估目的和意义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mt="70000"/>
          </a:blip>
          <a:srcRect l="16750" r="16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有助于提高审计效率和效果。</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为制定审计计划和程序提供依据。</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审计风险评估意义</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审计风险评估目的和意义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有助于降低审计成本。</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有助于提高审计质量。</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审计风险评估目的和意义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1251956" y="1859223"/>
            <a:ext cx="3680862" cy="368086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0" y="1859223"/>
            <a:ext cx="3004065" cy="368086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599244" y="2206511"/>
            <a:ext cx="2986286" cy="298628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5189774" y="1566054"/>
            <a:ext cx="6364820" cy="4815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了解被审计单位及其环境：包括了解被审计单位的行业状况、法律环境与监管环境以及其他外部因素，被审计单位的性质，被审计单位对会计政策的选择和运用，被审计单位的目标、战略以及相关经营风险，被审计单位财务业绩的衡量和评价，被审计单位的内部控制等。</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识别关键风险点：通过对被审计单位及其环境的了解，识别出可能导致财务报表发生重大错报的关键风险点。</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评估风险大小：根据识别的关键风险点，结合被审计单位的内部控制情况，对风险的大小进行评估。</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确定应对措施：根据评估的风险大小，制定相应的应对措施，如增加审计程序、扩大审计范围等。</a:t>
            </a:r>
          </a:p>
        </p:txBody>
      </p:sp>
      <p:pic>
        <p:nvPicPr>
          <p:cNvPr id="6" name="Picture 6"/>
          <p:cNvPicPr>
            <a:picLocks noChangeAspect="1"/>
          </p:cNvPicPr>
          <p:nvPr/>
        </p:nvPicPr>
        <p:blipFill>
          <a:blip r:embed="rId2">
            <a:alphaModFix/>
          </a:blip>
          <a:srcRect l="4625" r="4625"/>
          <a:stretch>
            <a:fillRect/>
          </a:stretch>
        </p:blipFill>
        <p:spPr>
          <a:xfrm>
            <a:off x="1644228" y="2251495"/>
            <a:ext cx="2896317" cy="2896317"/>
          </a:xfrm>
          <a:prstGeom prst="ellipse">
            <a:avLst/>
          </a:prstGeom>
        </p:spPr>
      </p:pic>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审计风险评估流程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审计风险识别与评估方法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通过集思广益的方式，让审计团队成员自由发表意见，识别和列举出可能存在的风险。</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头脑风暴法</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采用匿名方式，征求专家意见，经过反复征询、归纳、修改，最后汇总成专家基本一致的看法，作为识别的结果。</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德尔菲法</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通过绘制业务流程图，对每个环节进行逐一调查和分析，从中发现潜在风险。</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流程图分析法</a:t>
            </a:r>
          </a:p>
        </p:txBody>
      </p:sp>
      <p:pic>
        <p:nvPicPr>
          <p:cNvPr id="9" name="Picture 9"/>
          <p:cNvPicPr>
            <a:picLocks noChangeAspect="1"/>
          </p:cNvPicPr>
          <p:nvPr/>
        </p:nvPicPr>
        <p:blipFill>
          <a:blip r:embed="rId2"/>
          <a:srcRect l="21997" r="21997"/>
          <a:stretch>
            <a:fillRect/>
          </a:stretch>
        </p:blipFill>
        <p:spPr>
          <a:xfrm>
            <a:off x="7676035" y="2524948"/>
            <a:ext cx="2887742"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定量评估法</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运用数量方法描述和揭示风险的发生概率和损失程度，如敏感性分析、蒙特卡罗模拟等。</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定性与定量相结合评估法</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在定性评估的基础上，运用定量评估方法对风险进行更精确的度量，如风险矩阵法。</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定性评估法</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依靠审计人员的经验、知识和综合分析能力，对风险进行性质上的判断。</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8" name="Picture 18"/>
          <p:cNvPicPr>
            <a:picLocks noChangeAspect="1"/>
          </p:cNvPicPr>
          <p:nvPr/>
        </p:nvPicPr>
        <p:blipFill>
          <a:blip r:embed="rId2">
            <a:alphaModFix/>
          </a:blip>
          <a:srcRect l="16205" r="16205"/>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根据审计目标确定风险因素，将风险发生的可能性和影响程度分别划分为不同的等级，形成风险矩阵。</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风险矩阵构建</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根据风险矩阵中不同风险因素的风险值，确定各风险因素的风险等级。</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风险等级确定</a:t>
            </a:r>
          </a:p>
        </p:txBody>
      </p:sp>
      <p:pic>
        <p:nvPicPr>
          <p:cNvPr id="10" name="Picture 10"/>
          <p:cNvPicPr>
            <a:picLocks noChangeAspect="1"/>
          </p:cNvPicPr>
          <p:nvPr/>
        </p:nvPicPr>
        <p:blipFill>
          <a:blip r:embed="rId3"/>
          <a:srcRect l="4625" r="462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4966" r="14966"/>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针对不同风险等级的风险因素，制定相应的风险应对策略和措施，以降低审计风险。</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风险应对策略制定</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风险矩阵法在审计中应用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具体审计风险评估</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宏观经济环境</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评估国家宏观经济政策、市场环境等因素对企业财务报表的影响。</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行业状况</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分析企业所处行业的发展趋势、竞争格局等因素，判断对企业财务报表的影响。</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企业战略</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了解企业的战略规划、经营策略等，评估其对财务报表的潜在影响。</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财务报表层次风险评估</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https://d.book118.com/418045124067006035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2024-09-14T07:59:20.216</cp:lastPrinted>
  <dcterms:created xsi:type="dcterms:W3CDTF">2024-09-13T23:59:20Z</dcterms:created>
  <dcterms:modified xsi:type="dcterms:W3CDTF">2024-09-13T23:59:22Z</dcterms:modified>
</cp:coreProperties>
</file>