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embeddedFontLst>
    <p:embeddedFont>
      <p:font typeface="RQDFGS+MS-UIGothic"/>
      <p:regular r:id="rId20"/>
    </p:embeddedFont>
    <p:embeddedFont>
      <p:font typeface="TUCNQD+RBVUHH+MicrosoftYaHei-Bold"/>
      <p:regular r:id="rId21"/>
    </p:embeddedFont>
    <p:embeddedFont>
      <p:font typeface="PNLWWE+CBKQGU+ArialMT"/>
      <p:regular r:id="rId22"/>
    </p:embeddedFont>
  </p:embeddedFontLst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font" Target="fonts/font1.fntdata" /><Relationship Id="rId21" Type="http://schemas.openxmlformats.org/officeDocument/2006/relationships/font" Target="fonts/font2.fntdata" /><Relationship Id="rId22" Type="http://schemas.openxmlformats.org/officeDocument/2006/relationships/font" Target="fonts/font3.fntdata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053009-2AD6-481A-8C1C-8E343288BD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D391D9-D375-477D-9540-A081E99643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731068-B026-4477-BB6C-60435110AA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F3D0CD-BB20-4DF7-8DE9-F1D8296D6F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F92455-119F-4865-BE61-4B3EDB52AB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5788E2-AD9B-4749-9B5B-3C00CB968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B12019-B834-4563-A8DC-34952AE087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9F2DA7-AAB5-45DA-AA0C-B8462623CA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FDD86D-252C-4177-A0BC-53E9B817CA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6EB4B9-92C9-4333-BD9B-3B3AC3BC64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1D5BD6-7E5E-4191-8626-F8675FB1E4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04601407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47775" y="2735738"/>
            <a:ext cx="841248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RQDFGS+MS-UIGothic"/>
                <a:cs typeface="RQDFGS+MS-UIGothic"/>
              </a:rPr>
              <a:t>无公害食品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鹅饲</a:t>
            </a:r>
            <a:r>
              <a:rPr sz="3600">
                <a:solidFill>
                  <a:srgbClr val="FFFFFF"/>
                </a:solidFill>
                <a:latin typeface="RQDFGS+MS-UIGothic"/>
                <a:cs typeface="RQDFGS+MS-UIGothic"/>
              </a:rPr>
              <a:t>养管理技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术规</a:t>
            </a:r>
            <a:r>
              <a:rPr sz="3600">
                <a:solidFill>
                  <a:srgbClr val="FFFFFF"/>
                </a:solidFill>
                <a:latin typeface="RQDFGS+MS-UIGothic"/>
                <a:cs typeface="RQDFGS+MS-UIGothic"/>
              </a:rPr>
              <a:t>范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课</a:t>
            </a:r>
            <a:r>
              <a:rPr sz="3600">
                <a:solidFill>
                  <a:srgbClr val="FFFFFF"/>
                </a:solidFill>
                <a:latin typeface="RQDFGS+MS-UIGothic"/>
                <a:cs typeface="RQDFGS+MS-UIGothic"/>
              </a:rPr>
              <a:t>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5934" y="3473773"/>
            <a:ext cx="3120472" cy="192469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20"/>
              </a:lnSpc>
              <a:spcBef>
                <a:spcPct val="0"/>
              </a:spcBef>
              <a:spcAft>
                <a:spcPct val="0"/>
              </a:spcAft>
            </a:pPr>
            <a:r>
              <a:rPr sz="4050">
                <a:solidFill>
                  <a:srgbClr val="FFFFFF"/>
                </a:solidFill>
                <a:latin typeface="TUCNQD+RBVUHH+MicrosoftYaHei-Bold"/>
                <a:cs typeface="TUCNQD+RBVUHH+MicrosoftYaHei-Bold"/>
              </a:rPr>
              <a:t>$number</a:t>
            </a:r>
          </a:p>
          <a:p>
            <a:pPr marL="656590" marR="0">
              <a:lnSpc>
                <a:spcPts val="4220"/>
              </a:lnSpc>
              <a:spcBef>
                <a:spcPts val="689"/>
              </a:spcBef>
              <a:spcAft>
                <a:spcPct val="0"/>
              </a:spcAft>
            </a:pPr>
            <a:r>
              <a:rPr sz="4050">
                <a:solidFill>
                  <a:srgbClr val="FFFFFF"/>
                </a:solidFill>
                <a:latin typeface="TUCNQD+RBVUHH+MicrosoftYaHei-Bold"/>
                <a:cs typeface="TUCNQD+RBVUHH+MicrosoftYaHei-Bold"/>
              </a:rPr>
              <a:t>{01}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2444114" y="-42981"/>
            <a:ext cx="1809750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59AE93"/>
                </a:solidFill>
                <a:latin typeface="RQDFGS+MS-UIGothic"/>
                <a:cs typeface="RQDFGS+MS-UIGothic"/>
              </a:rPr>
              <a:t>目</a:t>
            </a:r>
          </a:p>
        </p:txBody>
      </p:sp>
      <p:sp>
        <p:nvSpPr>
          <p:cNvPr id="5" name="object 2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1224280" y="2512250"/>
            <a:ext cx="3404537" cy="190313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PNLWWE+CBKQGU+ArialMT"/>
                <a:cs typeface="PNLWWE+CBKQGU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RQDFGS+MS-UIGothic"/>
                <a:cs typeface="RQDFGS+MS-UIGothic"/>
              </a:rPr>
              <a:t>无公害食品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鹅</a:t>
            </a:r>
            <a:r>
              <a:rPr sz="2400">
                <a:solidFill>
                  <a:srgbClr val="000000"/>
                </a:solidFill>
                <a:latin typeface="RQDFGS+MS-UIGothic"/>
                <a:cs typeface="RQDFGS+MS-UIGothic"/>
              </a:rPr>
              <a:t>概述</a:t>
            </a:r>
          </a:p>
          <a:p>
            <a:pPr marL="0" marR="0">
              <a:lnSpc>
                <a:spcPts val="2552"/>
              </a:lnSpc>
              <a:spcBef>
                <a:spcPts val="180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PNLWWE+CBKQGU+ArialMT"/>
                <a:cs typeface="PNLWWE+CBKQGU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鹅</a:t>
            </a:r>
            <a:r>
              <a:rPr sz="2400">
                <a:solidFill>
                  <a:srgbClr val="000000"/>
                </a:solidFill>
                <a:latin typeface="RQDFGS+MS-UIGothic"/>
                <a:cs typeface="RQDFGS+MS-UIGothic"/>
              </a:rPr>
              <a:t>舍建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2400">
                <a:solidFill>
                  <a:srgbClr val="000000"/>
                </a:solidFill>
                <a:latin typeface="RQDFGS+MS-UIGothic"/>
                <a:cs typeface="RQDFGS+MS-UIGothic"/>
              </a:rPr>
              <a:t>与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2400">
                <a:solidFill>
                  <a:srgbClr val="000000"/>
                </a:solidFill>
                <a:latin typeface="RQDFGS+MS-UIGothic"/>
                <a:cs typeface="RQDFGS+MS-UIGothic"/>
              </a:rPr>
              <a:t>境控制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PNLWWE+CBKQGU+ArialMT"/>
                <a:cs typeface="PNLWWE+CBKQGU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饲</a:t>
            </a:r>
            <a:r>
              <a:rPr sz="2400">
                <a:solidFill>
                  <a:srgbClr val="000000"/>
                </a:solidFill>
                <a:latin typeface="RQDFGS+MS-UIGothic"/>
                <a:cs typeface="RQDFGS+MS-UIGothic"/>
              </a:rPr>
              <a:t>料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2400">
                <a:solidFill>
                  <a:srgbClr val="000000"/>
                </a:solidFill>
                <a:latin typeface="RQDFGS+MS-UIGothic"/>
                <a:cs typeface="RQDFGS+MS-UIGothic"/>
              </a:rPr>
              <a:t>与投喂策略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529080" y="2917281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FFFFFF"/>
                </a:solidFill>
                <a:latin typeface="TUCNQD+RBVUHH+MicrosoftYaHei-Bold"/>
                <a:cs typeface="TUCNQD+RBVUHH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482465" y="3171800"/>
            <a:ext cx="5429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59AE93"/>
                </a:solidFill>
                <a:latin typeface="RQDFGS+MS-UIGothic"/>
                <a:cs typeface="RQDFGS+MS-UIGothic"/>
              </a:rPr>
              <a:t>无公害食品</a:t>
            </a:r>
            <a:r>
              <a:rPr sz="4500">
                <a:solidFill>
                  <a:srgbClr val="59AE93"/>
                </a:solidFill>
                <a:latin typeface="SimSun"/>
                <a:cs typeface="SimSun"/>
              </a:rPr>
              <a:t>鹅</a:t>
            </a:r>
            <a:r>
              <a:rPr sz="4500">
                <a:solidFill>
                  <a:srgbClr val="59AE93"/>
                </a:solidFill>
                <a:latin typeface="RQDFGS+MS-UIGothic"/>
                <a:cs typeface="RQDFGS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RQDFGS+MS-UIGothic"/>
                <a:cs typeface="RQDFGS+MS-UIGothic"/>
              </a:rPr>
              <a:t>无公害食品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鹅</a:t>
            </a:r>
            <a:r>
              <a:rPr sz="3000">
                <a:solidFill>
                  <a:srgbClr val="59AE93"/>
                </a:solidFill>
                <a:latin typeface="RQDFGS+MS-UIGothic"/>
                <a:cs typeface="RQDFGS+MS-UIGothic"/>
              </a:rPr>
              <a:t>定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RQDFGS+MS-UIGothic"/>
                <a:cs typeface="RQDFGS+MS-UIGothic"/>
              </a:rPr>
              <a:t>无公害食品</a:t>
            </a:r>
            <a:r>
              <a:rPr sz="2300">
                <a:solidFill>
                  <a:srgbClr val="59AE93"/>
                </a:solidFill>
                <a:latin typeface="SimSun"/>
                <a:cs typeface="SimSun"/>
              </a:rPr>
              <a:t> 鹅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52043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QDFGS+MS-UIGothic"/>
                <a:cs typeface="RQDFGS+MS-UIGothic"/>
              </a:rPr>
              <a:t>指在无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污</a:t>
            </a:r>
            <a:r>
              <a:rPr sz="1500">
                <a:solidFill>
                  <a:srgbClr val="000000"/>
                </a:solidFill>
                <a:latin typeface="RQDFGS+MS-UIGothic"/>
                <a:cs typeface="RQDFGS+MS-UIGothic"/>
              </a:rPr>
              <a:t>染的生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态环</a:t>
            </a:r>
            <a:r>
              <a:rPr sz="1500">
                <a:solidFill>
                  <a:srgbClr val="000000"/>
                </a:solidFill>
                <a:latin typeface="RQDFGS+MS-UIGothic"/>
                <a:cs typeface="RQDFGS+MS-UIGothic"/>
              </a:rPr>
              <a:t>境中，按照无公害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农产</a:t>
            </a:r>
            <a:r>
              <a:rPr sz="1500">
                <a:solidFill>
                  <a:srgbClr val="000000"/>
                </a:solidFill>
                <a:latin typeface="RQDFGS+MS-UIGothic"/>
                <a:cs typeface="RQDFGS+MS-UIGothic"/>
              </a:rPr>
              <a:t>品生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产标</a:t>
            </a:r>
            <a:r>
              <a:rPr sz="1500">
                <a:solidFill>
                  <a:srgbClr val="000000"/>
                </a:solidFill>
                <a:latin typeface="RQDFGS+MS-UIGothic"/>
                <a:cs typeface="RQDFGS+MS-UIGothic"/>
              </a:rPr>
              <a:t>准和操作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RQDFGS+MS-UIGothic"/>
                <a:cs typeface="RQDFGS+MS-UIGothic"/>
              </a:rPr>
              <a:t>程生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RQDFGS+MS-UIGothic"/>
                <a:cs typeface="RQDFGS+MS-UIGothic"/>
              </a:rPr>
              <a:t>的，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农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000000"/>
                </a:solidFill>
                <a:latin typeface="RQDFGS+MS-UIGothic"/>
                <a:cs typeface="RQDFGS+MS-UIGothic"/>
              </a:rPr>
              <a:t>残留、重金属和有害微生物等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污</a:t>
            </a:r>
            <a:r>
              <a:rPr sz="1500">
                <a:solidFill>
                  <a:srgbClr val="000000"/>
                </a:solidFill>
                <a:latin typeface="RQDFGS+MS-UIGothic"/>
                <a:cs typeface="RQDFGS+MS-UIGothic"/>
              </a:rPr>
              <a:t>染物指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RQDFGS+MS-UIGothic"/>
                <a:cs typeface="RQDFGS+MS-UIGothic"/>
              </a:rPr>
              <a:t>符合国家相关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RQDFGS+MS-UIGothic"/>
                <a:cs typeface="RQDFGS+MS-UIGothic"/>
              </a:rPr>
              <a:t>准的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鹅</a:t>
            </a:r>
            <a:r>
              <a:rPr sz="1500">
                <a:solidFill>
                  <a:srgbClr val="000000"/>
                </a:solidFill>
                <a:latin typeface="RQDFGS+MS-UIGothic"/>
                <a:cs typeface="RQDFGS+MS-UIGothic"/>
              </a:rPr>
              <a:t>肉及其制品。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RQDFGS+MS-UIGothic"/>
                <a:cs typeface="RQDFGS+MS-UIGothic"/>
              </a:rPr>
              <a:t>生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产过</a:t>
            </a:r>
            <a:r>
              <a:rPr sz="2300">
                <a:solidFill>
                  <a:srgbClr val="59AE93"/>
                </a:solidFill>
                <a:latin typeface="RQDFGS+MS-UIGothic"/>
                <a:cs typeface="RQDFGS+MS-UIGothic"/>
              </a:rPr>
              <a:t>程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154167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强调</a:t>
            </a:r>
            <a:r>
              <a:rPr sz="1500">
                <a:solidFill>
                  <a:srgbClr val="000000"/>
                </a:solidFill>
                <a:latin typeface="RQDFGS+MS-UIGothic"/>
                <a:cs typeface="RQDFGS+MS-UIGothic"/>
              </a:rPr>
              <a:t>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鹅</a:t>
            </a:r>
            <a:r>
              <a:rPr sz="1500">
                <a:solidFill>
                  <a:srgbClr val="000000"/>
                </a:solidFill>
                <a:latin typeface="RQDFGS+MS-UIGothic"/>
                <a:cs typeface="RQDFGS+MS-UIGothic"/>
              </a:rPr>
              <a:t>的育种、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饲</a:t>
            </a:r>
            <a:r>
              <a:rPr sz="1500">
                <a:solidFill>
                  <a:srgbClr val="000000"/>
                </a:solidFill>
                <a:latin typeface="RQDFGS+MS-UIGothic"/>
                <a:cs typeface="RQDFGS+MS-UIGothic"/>
              </a:rPr>
              <a:t>养管理、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饲</a:t>
            </a:r>
            <a:r>
              <a:rPr sz="1500">
                <a:solidFill>
                  <a:srgbClr val="000000"/>
                </a:solidFill>
                <a:latin typeface="RQDFGS+MS-UIGothic"/>
                <a:cs typeface="RQDFGS+MS-UIGothic"/>
              </a:rPr>
              <a:t>料和水源、疾病防治等方面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000000"/>
                </a:solidFill>
                <a:latin typeface="RQDFGS+MS-UIGothic"/>
                <a:cs typeface="RQDFGS+MS-UIGothic"/>
              </a:rPr>
              <a:t>格控制，确保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QDFGS+MS-UIGothic"/>
                <a:cs typeface="RQDFGS+MS-UIGothic"/>
              </a:rPr>
              <a:t>品安全、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优质</a:t>
            </a:r>
            <a:r>
              <a:rPr sz="1500">
                <a:solidFill>
                  <a:srgbClr val="000000"/>
                </a:solidFill>
                <a:latin typeface="RQDFGS+MS-UIGothic"/>
                <a:cs typeface="RQDFGS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RQDFGS+MS-UIGothic"/>
                <a:cs typeface="RQDFGS+MS-UIGothic"/>
              </a:rPr>
              <a:t>无公害食品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鹅</a:t>
            </a:r>
            <a:r>
              <a:rPr sz="3000">
                <a:solidFill>
                  <a:srgbClr val="59AE93"/>
                </a:solidFill>
                <a:latin typeface="RQDFGS+MS-UIGothic"/>
                <a:cs typeface="RQDFGS+MS-UIGothic"/>
              </a:rPr>
              <a:t>养殖意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640830" y="1370326"/>
            <a:ext cx="18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RQDFGS+MS-UIGothic"/>
                <a:cs typeface="RQDFGS+MS-UIGothic"/>
              </a:rPr>
              <a:t>提高食品安全水平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640830" y="1723243"/>
            <a:ext cx="506011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QDFGS+MS-UIGothic"/>
                <a:cs typeface="RQDFGS+MS-UIGothic"/>
              </a:rPr>
              <a:t>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RQDFGS+MS-UIGothic"/>
                <a:cs typeface="RQDFGS+MS-UIGothic"/>
              </a:rPr>
              <a:t>无公害食品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鹅</a:t>
            </a:r>
            <a:r>
              <a:rPr sz="1350">
                <a:solidFill>
                  <a:srgbClr val="000000"/>
                </a:solidFill>
                <a:latin typeface="RQDFGS+MS-UIGothic"/>
                <a:cs typeface="RQDFGS+MS-UIGothic"/>
              </a:rPr>
              <a:t>有利于保障消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000000"/>
                </a:solidFill>
                <a:latin typeface="RQDFGS+MS-UIGothic"/>
                <a:cs typeface="RQDFGS+MS-UIGothic"/>
              </a:rPr>
              <a:t>者食品安全，提高人民群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QDFGS+MS-UIGothic"/>
                <a:cs typeface="RQDFGS+MS-UIGothic"/>
              </a:rPr>
              <a:t>众健康水平。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70025" y="2256329"/>
            <a:ext cx="3920963" cy="283809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67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TUCNQD+RBVUHH+MicrosoftYaHei-Bold"/>
                <a:cs typeface="TUCNQD+RBVUHH+MicrosoftYaHei-Bold"/>
              </a:rPr>
              <a:t>1</a:t>
            </a:r>
          </a:p>
          <a:p>
            <a:pPr marL="3284220" marR="0">
              <a:lnSpc>
                <a:spcPts val="1667"/>
              </a:lnSpc>
              <a:spcBef>
                <a:spcPts val="7512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TUCNQD+RBVUHH+MicrosoftYaHei-Bold"/>
                <a:cs typeface="TUCNQD+RBVUHH+MicrosoftYaHei-Bold"/>
              </a:rPr>
              <a:t>2</a:t>
            </a:r>
          </a:p>
          <a:p>
            <a:pPr marL="455294" marR="0">
              <a:lnSpc>
                <a:spcPts val="1667"/>
              </a:lnSpc>
              <a:spcBef>
                <a:spcPts val="7332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TUCNQD+RBVUHH+MicrosoftYaHei-Bold"/>
                <a:cs typeface="TUCNQD+RBVUHH+MicrosoftYaHei-Bold"/>
              </a:rPr>
              <a:t>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640830" y="3154676"/>
            <a:ext cx="18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RQDFGS+MS-UIGothic"/>
                <a:cs typeface="RQDFGS+MS-UIGothic"/>
              </a:rPr>
              <a:t>促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进农业结</a:t>
            </a:r>
            <a:r>
              <a:rPr sz="1550" spc="25">
                <a:solidFill>
                  <a:srgbClr val="59AE93"/>
                </a:solidFill>
                <a:latin typeface="RQDFGS+MS-UIGothic"/>
                <a:cs typeface="RQDFGS+MS-UIGothic"/>
              </a:rPr>
              <a:t>构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调</a:t>
            </a:r>
            <a:r>
              <a:rPr sz="1550">
                <a:solidFill>
                  <a:srgbClr val="59AE93"/>
                </a:solidFill>
                <a:latin typeface="RQDFGS+MS-UIGothic"/>
                <a:cs typeface="RQDFGS+MS-UIGothic"/>
              </a:rPr>
              <a:t>整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640830" y="3495528"/>
            <a:ext cx="5060119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RQDFGS+MS-UIGothic"/>
                <a:cs typeface="RQDFGS+MS-UIGothic"/>
              </a:rPr>
              <a:t>展无公害食品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鹅产业</a:t>
            </a:r>
            <a:r>
              <a:rPr sz="1350">
                <a:solidFill>
                  <a:srgbClr val="000000"/>
                </a:solidFill>
                <a:latin typeface="RQDFGS+MS-UIGothic"/>
                <a:cs typeface="RQDFGS+MS-UIGothic"/>
              </a:rPr>
              <a:t>有助于推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动农业</a:t>
            </a:r>
            <a:r>
              <a:rPr sz="1350">
                <a:solidFill>
                  <a:srgbClr val="000000"/>
                </a:solidFill>
                <a:latin typeface="RQDFGS+MS-UIGothic"/>
                <a:cs typeface="RQDFGS+MS-UIGothic"/>
              </a:rPr>
              <a:t>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给侧结</a:t>
            </a:r>
            <a:r>
              <a:rPr sz="1350">
                <a:solidFill>
                  <a:srgbClr val="000000"/>
                </a:solidFill>
                <a:latin typeface="RQDFGS+MS-UIGothic"/>
                <a:cs typeface="RQDFGS+MS-UIGothic"/>
              </a:rPr>
              <a:t>构性改革，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QDFGS+MS-UIGothic"/>
                <a:cs typeface="RQDFGS+MS-UIGothic"/>
              </a:rPr>
              <a:t>提高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农业</a:t>
            </a:r>
            <a:r>
              <a:rPr sz="1350">
                <a:solidFill>
                  <a:srgbClr val="000000"/>
                </a:solidFill>
                <a:latin typeface="RQDFGS+MS-UIGothic"/>
                <a:cs typeface="RQDFGS+MS-UIGothic"/>
              </a:rPr>
              <a:t>效益和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000000"/>
                </a:solidFill>
                <a:latin typeface="RQDFGS+MS-UIGothic"/>
                <a:cs typeface="RQDFGS+MS-UIGothic"/>
              </a:rPr>
              <a:t>争力。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640830" y="492696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RQDFGS+MS-UIGothic"/>
                <a:cs typeface="RQDFGS+MS-UIGothic"/>
              </a:rPr>
              <a:t>保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护</a:t>
            </a:r>
            <a:r>
              <a:rPr sz="1550" spc="25">
                <a:solidFill>
                  <a:srgbClr val="59AE93"/>
                </a:solidFill>
                <a:latin typeface="RQDFGS+MS-UIGothic"/>
                <a:cs typeface="RQDFGS+MS-UIGothic"/>
              </a:rPr>
              <a:t>生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态环</a:t>
            </a:r>
            <a:r>
              <a:rPr sz="1550">
                <a:solidFill>
                  <a:srgbClr val="59AE93"/>
                </a:solidFill>
                <a:latin typeface="RQDFGS+MS-UIGothic"/>
                <a:cs typeface="RQDFGS+MS-UIGothic"/>
              </a:rPr>
              <a:t>境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640830" y="5277973"/>
            <a:ext cx="506011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QDFGS+MS-UIGothic"/>
                <a:cs typeface="RQDFGS+MS-UIGothic"/>
              </a:rPr>
              <a:t>无公害食品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鹅</a:t>
            </a:r>
            <a:r>
              <a:rPr sz="1350">
                <a:solidFill>
                  <a:srgbClr val="000000"/>
                </a:solidFill>
                <a:latin typeface="RQDFGS+MS-UIGothic"/>
                <a:cs typeface="RQDFGS+MS-UIGothic"/>
              </a:rPr>
              <a:t>养殖注重生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态环</a:t>
            </a:r>
            <a:r>
              <a:rPr sz="1350">
                <a:solidFill>
                  <a:srgbClr val="000000"/>
                </a:solidFill>
                <a:latin typeface="RQDFGS+MS-UIGothic"/>
                <a:cs typeface="RQDFGS+MS-UIGothic"/>
              </a:rPr>
              <a:t>境保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000000"/>
                </a:solidFill>
                <a:latin typeface="RQDFGS+MS-UIGothic"/>
                <a:cs typeface="RQDFGS+MS-UIGothic"/>
              </a:rPr>
              <a:t>，有利于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实现农业</a:t>
            </a:r>
            <a:r>
              <a:rPr sz="1350">
                <a:solidFill>
                  <a:srgbClr val="000000"/>
                </a:solidFill>
                <a:latin typeface="RQDFGS+MS-UIGothic"/>
                <a:cs typeface="RQDFGS+MS-UIGothic"/>
              </a:rPr>
              <a:t>可持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续发</a:t>
            </a:r>
            <a:r>
              <a:rPr sz="1350">
                <a:solidFill>
                  <a:srgbClr val="000000"/>
                </a:solidFill>
                <a:latin typeface="RQDFGS+MS-UIGothic"/>
                <a:cs typeface="RQDFGS+MS-UIGothic"/>
              </a:rPr>
              <a:t>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RQDFGS+MS-UIGothic"/>
                <a:cs typeface="RQDFGS+MS-UIGothic"/>
              </a:rPr>
              <a:t>无公害食品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鹅</a:t>
            </a:r>
            <a:r>
              <a:rPr sz="3000">
                <a:solidFill>
                  <a:srgbClr val="59AE93"/>
                </a:solidFill>
                <a:latin typeface="RQDFGS+MS-UIGothic"/>
                <a:cs typeface="RQDFGS+MS-UIGothic"/>
              </a:rPr>
              <a:t>市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场</a:t>
            </a:r>
            <a:r>
              <a:rPr sz="3000">
                <a:solidFill>
                  <a:srgbClr val="59AE93"/>
                </a:solidFill>
                <a:latin typeface="RQDFGS+MS-UIGothic"/>
                <a:cs typeface="RQDFGS+MS-UIGothic"/>
              </a:rPr>
              <a:t>前景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5065" y="180720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RQDFGS+MS-UIGothic"/>
                <a:cs typeface="RQDFGS+MS-UIGothic"/>
              </a:rPr>
              <a:t>市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场</a:t>
            </a:r>
            <a:r>
              <a:rPr sz="1550" spc="25">
                <a:solidFill>
                  <a:srgbClr val="59AE93"/>
                </a:solidFill>
                <a:latin typeface="RQDFGS+MS-UIGothic"/>
                <a:cs typeface="RQDFGS+MS-UIGothic"/>
              </a:rPr>
              <a:t>需求增</a:t>
            </a:r>
            <a:r>
              <a:rPr sz="1550">
                <a:solidFill>
                  <a:srgbClr val="59AE93"/>
                </a:solidFill>
                <a:latin typeface="SimSun"/>
                <a:cs typeface="SimSun"/>
              </a:rPr>
              <a:t>长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982720" y="2379198"/>
            <a:ext cx="755706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202"/>
                </a:solidFill>
                <a:latin typeface="RQDFGS+MS-UIGothic"/>
                <a:cs typeface="RQDFGS+MS-UIGothic"/>
              </a:rPr>
              <a:t>随着消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020202"/>
                </a:solidFill>
                <a:latin typeface="RQDFGS+MS-UIGothic"/>
                <a:cs typeface="RQDFGS+MS-UIGothic"/>
              </a:rPr>
              <a:t>者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20202"/>
                </a:solidFill>
                <a:latin typeface="RQDFGS+MS-UIGothic"/>
                <a:cs typeface="RQDFGS+MS-UIGothic"/>
              </a:rPr>
              <a:t>食品安全和健康的关注度不断提高，无公害食品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鹅</a:t>
            </a:r>
            <a:r>
              <a:rPr sz="1350">
                <a:solidFill>
                  <a:srgbClr val="020202"/>
                </a:solidFill>
                <a:latin typeface="RQDFGS+MS-UIGothic"/>
                <a:cs typeface="RQDFGS+MS-UIGothic"/>
              </a:rPr>
              <a:t>的市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20202"/>
                </a:solidFill>
                <a:latin typeface="RQDFGS+MS-UIGothic"/>
                <a:cs typeface="RQDFGS+MS-UIGothic"/>
              </a:rPr>
              <a:t>需求将持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续</a:t>
            </a:r>
            <a:r>
              <a:rPr sz="1350">
                <a:solidFill>
                  <a:srgbClr val="020202"/>
                </a:solidFill>
                <a:latin typeface="RQDFGS+MS-UIGothic"/>
                <a:cs typeface="RQDFGS+MS-UIGothic"/>
              </a:rPr>
              <a:t>增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020202"/>
                </a:solidFill>
                <a:latin typeface="RQDFGS+MS-UIGothic"/>
                <a:cs typeface="RQDFGS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695065" y="3270880"/>
            <a:ext cx="18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RQDFGS+MS-UIGothic"/>
                <a:cs typeface="RQDFGS+MS-UIGothic"/>
              </a:rPr>
              <a:t>政策支持力度加大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725545" y="3736192"/>
            <a:ext cx="8214799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202"/>
                </a:solidFill>
                <a:latin typeface="RQDFGS+MS-UIGothic"/>
                <a:cs typeface="RQDFGS+MS-UIGothic"/>
              </a:rPr>
              <a:t>政府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20202"/>
                </a:solidFill>
                <a:latin typeface="RQDFGS+MS-UIGothic"/>
                <a:cs typeface="RQDFGS+MS-UIGothic"/>
              </a:rPr>
              <a:t>食品安全和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农业</a:t>
            </a:r>
            <a:r>
              <a:rPr sz="1350">
                <a:solidFill>
                  <a:srgbClr val="020202"/>
                </a:solidFill>
                <a:latin typeface="RQDFGS+MS-UIGothic"/>
                <a:cs typeface="RQDFGS+MS-UIGothic"/>
              </a:rPr>
              <a:t>可持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续发</a:t>
            </a:r>
            <a:r>
              <a:rPr sz="1350">
                <a:solidFill>
                  <a:srgbClr val="020202"/>
                </a:solidFill>
                <a:latin typeface="RQDFGS+MS-UIGothic"/>
                <a:cs typeface="RQDFGS+MS-UIGothic"/>
              </a:rPr>
              <a:t>展的重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视</a:t>
            </a:r>
            <a:r>
              <a:rPr sz="1350">
                <a:solidFill>
                  <a:srgbClr val="020202"/>
                </a:solidFill>
                <a:latin typeface="RQDFGS+MS-UIGothic"/>
                <a:cs typeface="RQDFGS+MS-UIGothic"/>
              </a:rPr>
              <a:t>程度日益提高，将加大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20202"/>
                </a:solidFill>
                <a:latin typeface="RQDFGS+MS-UIGothic"/>
                <a:cs typeface="RQDFGS+MS-UIGothic"/>
              </a:rPr>
              <a:t>无公害食品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鹅产业</a:t>
            </a:r>
            <a:r>
              <a:rPr sz="1350">
                <a:solidFill>
                  <a:srgbClr val="020202"/>
                </a:solidFill>
                <a:latin typeface="RQDFGS+MS-UIGothic"/>
                <a:cs typeface="RQDFGS+MS-UIGothic"/>
              </a:rPr>
              <a:t>的政策支持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7068819" y="4023848"/>
            <a:ext cx="7139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202"/>
                </a:solidFill>
                <a:latin typeface="RQDFGS+MS-UIGothic"/>
                <a:cs typeface="RQDFGS+MS-UIGothic"/>
              </a:rPr>
              <a:t>力度。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695065" y="4732651"/>
            <a:ext cx="18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产业链</a:t>
            </a:r>
            <a:r>
              <a:rPr sz="1550" spc="25">
                <a:solidFill>
                  <a:srgbClr val="59AE93"/>
                </a:solidFill>
                <a:latin typeface="RQDFGS+MS-UIGothic"/>
                <a:cs typeface="RQDFGS+MS-UIGothic"/>
              </a:rPr>
              <a:t>完善与升</a:t>
            </a:r>
            <a:r>
              <a:rPr sz="1550">
                <a:solidFill>
                  <a:srgbClr val="59AE93"/>
                </a:solidFill>
                <a:latin typeface="SimSun"/>
                <a:cs typeface="SimSun"/>
              </a:rPr>
              <a:t>级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3639820" y="5224633"/>
            <a:ext cx="8213258" cy="6750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202"/>
                </a:solidFill>
                <a:latin typeface="RQDFGS+MS-UIGothic"/>
                <a:cs typeface="RQDFGS+MS-UIGothic"/>
              </a:rPr>
              <a:t>无公害食品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鹅产业</a:t>
            </a:r>
            <a:r>
              <a:rPr sz="1350">
                <a:solidFill>
                  <a:srgbClr val="020202"/>
                </a:solidFill>
                <a:latin typeface="RQDFGS+MS-UIGothic"/>
                <a:cs typeface="RQDFGS+MS-UIGothic"/>
              </a:rPr>
              <a:t>的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20202"/>
                </a:solidFill>
                <a:latin typeface="RQDFGS+MS-UIGothic"/>
                <a:cs typeface="RQDFGS+MS-UIGothic"/>
              </a:rPr>
              <a:t>展将促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20202"/>
                </a:solidFill>
                <a:latin typeface="RQDFGS+MS-UIGothic"/>
                <a:cs typeface="RQDFGS+MS-UIGothic"/>
              </a:rPr>
              <a:t>相关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产业链</a:t>
            </a:r>
            <a:r>
              <a:rPr sz="1350">
                <a:solidFill>
                  <a:srgbClr val="020202"/>
                </a:solidFill>
                <a:latin typeface="RQDFGS+MS-UIGothic"/>
                <a:cs typeface="RQDFGS+MS-UIGothic"/>
              </a:rPr>
              <a:t>的完善与升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级</a:t>
            </a:r>
            <a:r>
              <a:rPr sz="1350">
                <a:solidFill>
                  <a:srgbClr val="020202"/>
                </a:solidFill>
                <a:latin typeface="RQDFGS+MS-UIGothic"/>
                <a:cs typeface="RQDFGS+MS-UIGothic"/>
              </a:rPr>
              <a:t>，包括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饲</a:t>
            </a:r>
            <a:r>
              <a:rPr sz="1350">
                <a:solidFill>
                  <a:srgbClr val="020202"/>
                </a:solidFill>
                <a:latin typeface="RQDFGS+MS-UIGothic"/>
                <a:cs typeface="RQDFGS+MS-UIGothic"/>
              </a:rPr>
              <a:t>料生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20202"/>
                </a:solidFill>
                <a:latin typeface="RQDFGS+MS-UIGothic"/>
                <a:cs typeface="RQDFGS+MS-UIGothic"/>
              </a:rPr>
              <a:t>、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兽药</a:t>
            </a:r>
            <a:r>
              <a:rPr sz="1350">
                <a:solidFill>
                  <a:srgbClr val="020202"/>
                </a:solidFill>
                <a:latin typeface="RQDFGS+MS-UIGothic"/>
                <a:cs typeface="RQDFGS+MS-UIGothic"/>
              </a:rPr>
              <a:t>研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20202"/>
                </a:solidFill>
                <a:latin typeface="RQDFGS+MS-UIGothic"/>
                <a:cs typeface="RQDFGS+MS-UIGothic"/>
              </a:rPr>
              <a:t>、食品加工、</a:t>
            </a:r>
          </a:p>
          <a:p>
            <a:pPr marL="3000374" marR="0">
              <a:lnSpc>
                <a:spcPts val="1350"/>
              </a:lnSpc>
              <a:spcBef>
                <a:spcPts val="590"/>
              </a:spcBef>
              <a:spcAft>
                <a:spcPct val="0"/>
              </a:spcAft>
            </a:pPr>
            <a:r>
              <a:rPr sz="1350">
                <a:solidFill>
                  <a:srgbClr val="020202"/>
                </a:solidFill>
                <a:latin typeface="RQDFGS+MS-UIGothic"/>
                <a:cs typeface="RQDFGS+MS-UIGothic"/>
              </a:rPr>
              <a:t>物流配送等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020202"/>
                </a:solidFill>
                <a:latin typeface="RQDFGS+MS-UIGothic"/>
                <a:cs typeface="RQDFGS+MS-UIGothic"/>
              </a:rPr>
              <a:t>域。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529080" y="2917281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FFFFFF"/>
                </a:solidFill>
                <a:latin typeface="TUCNQD+RBVUHH+MicrosoftYaHei-Bold"/>
                <a:cs typeface="TUCNQD+RBVUHH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482465" y="3171800"/>
            <a:ext cx="6000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59AE93"/>
                </a:solidFill>
                <a:latin typeface="SimSun"/>
                <a:cs typeface="SimSun"/>
              </a:rPr>
              <a:t>鹅</a:t>
            </a:r>
            <a:r>
              <a:rPr sz="4500">
                <a:solidFill>
                  <a:srgbClr val="59AE93"/>
                </a:solidFill>
                <a:latin typeface="RQDFGS+MS-UIGothic"/>
                <a:cs typeface="RQDFGS+MS-UIGothic"/>
              </a:rPr>
              <a:t>舍建</a:t>
            </a:r>
            <a:r>
              <a:rPr sz="4500">
                <a:solidFill>
                  <a:srgbClr val="59AE93"/>
                </a:solidFill>
                <a:latin typeface="SimSun"/>
                <a:cs typeface="SimSun"/>
              </a:rPr>
              <a:t>设</a:t>
            </a:r>
            <a:r>
              <a:rPr sz="4500">
                <a:solidFill>
                  <a:srgbClr val="59AE93"/>
                </a:solidFill>
                <a:latin typeface="RQDFGS+MS-UIGothic"/>
                <a:cs typeface="RQDFGS+MS-UIGothic"/>
              </a:rPr>
              <a:t>与</a:t>
            </a:r>
            <a:r>
              <a:rPr sz="4500">
                <a:solidFill>
                  <a:srgbClr val="59AE93"/>
                </a:solidFill>
                <a:latin typeface="SimSun"/>
                <a:cs typeface="SimSun"/>
              </a:rPr>
              <a:t>环</a:t>
            </a:r>
            <a:r>
              <a:rPr sz="4500">
                <a:solidFill>
                  <a:srgbClr val="59AE93"/>
                </a:solidFill>
                <a:latin typeface="RQDFGS+MS-UIGothic"/>
                <a:cs typeface="RQDFGS+MS-UIGothic"/>
              </a:rPr>
              <a:t>境控制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场</a:t>
            </a:r>
            <a:r>
              <a:rPr sz="3000">
                <a:solidFill>
                  <a:srgbClr val="59AE93"/>
                </a:solidFill>
                <a:latin typeface="RQDFGS+MS-UIGothic"/>
                <a:cs typeface="RQDFGS+MS-UIGothic"/>
              </a:rPr>
              <a:t>址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选择</a:t>
            </a:r>
            <a:r>
              <a:rPr sz="3000">
                <a:solidFill>
                  <a:srgbClr val="59AE93"/>
                </a:solidFill>
                <a:latin typeface="RQDFGS+MS-UIGothic"/>
                <a:cs typeface="RQDFGS+MS-UIGothic"/>
              </a:rPr>
              <a:t>与布局原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544050" y="20040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场</a:t>
            </a:r>
            <a:r>
              <a:rPr sz="1550" spc="25">
                <a:solidFill>
                  <a:srgbClr val="59AE93"/>
                </a:solidFill>
                <a:latin typeface="RQDFGS+MS-UIGothic"/>
                <a:cs typeface="RQDFGS+MS-UIGothic"/>
              </a:rPr>
              <a:t>址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选择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5880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000000"/>
                </a:solidFill>
                <a:latin typeface="RQDFGS+MS-UIGothic"/>
                <a:cs typeface="RQDFGS+MS-UIGothic"/>
              </a:rPr>
              <a:t>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势</a:t>
            </a:r>
            <a:r>
              <a:rPr sz="1350">
                <a:solidFill>
                  <a:srgbClr val="000000"/>
                </a:solidFill>
                <a:latin typeface="RQDFGS+MS-UIGothic"/>
                <a:cs typeface="RQDFGS+MS-UIGothic"/>
              </a:rPr>
              <a:t>高燥、平坦、水源充足、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远</a:t>
            </a:r>
            <a:r>
              <a:rPr sz="1350">
                <a:solidFill>
                  <a:srgbClr val="000000"/>
                </a:solidFill>
                <a:latin typeface="RQDFGS+MS-UIGothic"/>
                <a:cs typeface="RQDFGS+MS-UIGothic"/>
              </a:rPr>
              <a:t>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污</a:t>
            </a:r>
            <a:r>
              <a:rPr sz="1350">
                <a:solidFill>
                  <a:srgbClr val="000000"/>
                </a:solidFill>
                <a:latin typeface="RQDFGS+MS-UIGothic"/>
                <a:cs typeface="RQDFGS+MS-UIGothic"/>
              </a:rPr>
              <a:t>染源的地方建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RQDFGS+MS-UIGothic"/>
                <a:cs typeface="RQDFGS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RQDFGS+MS-UIGothic"/>
                <a:cs typeface="RQDFGS+MS-UIGothic"/>
              </a:rPr>
              <a:t>布局原</a:t>
            </a:r>
            <a:r>
              <a:rPr sz="1550">
                <a:solidFill>
                  <a:srgbClr val="59AE93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825040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鹅</a:t>
            </a:r>
            <a:r>
              <a:rPr sz="1350">
                <a:solidFill>
                  <a:srgbClr val="000000"/>
                </a:solidFill>
                <a:latin typeface="RQDFGS+MS-UIGothic"/>
                <a:cs typeface="RQDFGS+MS-UIGothic"/>
              </a:rPr>
              <a:t>舍布局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RQDFGS+MS-UIGothic"/>
                <a:cs typeface="RQDFGS+MS-UIGothic"/>
              </a:rPr>
              <a:t>合理，便于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饲</a:t>
            </a:r>
            <a:r>
              <a:rPr sz="1350">
                <a:solidFill>
                  <a:srgbClr val="000000"/>
                </a:solidFill>
                <a:latin typeface="RQDFGS+MS-UIGothic"/>
                <a:cs typeface="RQDFGS+MS-UIGothic"/>
              </a:rPr>
              <a:t>养管理，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QDFGS+MS-UIGothic"/>
                <a:cs typeface="RQDFGS+MS-UIGothic"/>
              </a:rPr>
              <a:t>有利于防疫和安全生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RQDFGS+MS-UIGothic"/>
                <a:cs typeface="RQDFGS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鹅</a:t>
            </a:r>
            <a:r>
              <a:rPr sz="3000">
                <a:solidFill>
                  <a:srgbClr val="59AE93"/>
                </a:solidFill>
                <a:latin typeface="RQDFGS+MS-UIGothic"/>
                <a:cs typeface="RQDFGS+MS-UIGothic"/>
              </a:rPr>
              <a:t>舍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59AE93"/>
                </a:solidFill>
                <a:latin typeface="RQDFGS+MS-UIGothic"/>
                <a:cs typeface="RQDFGS+MS-UIGothic"/>
              </a:rPr>
              <a:t>型及特点介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08710" y="158857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RQDFGS+MS-UIGothic"/>
                <a:cs typeface="RQDFGS+MS-UIGothic"/>
              </a:rPr>
              <a:t>开放式</a:t>
            </a:r>
            <a:r>
              <a:rPr sz="2300" spc="23">
                <a:solidFill>
                  <a:srgbClr val="59AE93"/>
                </a:solidFill>
                <a:latin typeface="SimSun"/>
                <a:cs typeface="SimSun"/>
              </a:rPr>
              <a:t>鹅</a:t>
            </a:r>
            <a:r>
              <a:rPr sz="2300">
                <a:solidFill>
                  <a:srgbClr val="59AE93"/>
                </a:solidFill>
                <a:latin typeface="RQDFGS+MS-UIGothic"/>
                <a:cs typeface="RQDFGS+MS-UIGothic"/>
              </a:rPr>
              <a:t>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8710" y="2137147"/>
            <a:ext cx="4744342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RQDFGS+MS-UIGothic"/>
                <a:cs typeface="RQDFGS+MS-UIGothic"/>
              </a:rPr>
              <a:t>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简单</a:t>
            </a:r>
            <a:r>
              <a:rPr sz="1500">
                <a:solidFill>
                  <a:srgbClr val="000000"/>
                </a:solidFill>
                <a:latin typeface="RQDFGS+MS-UIGothic"/>
                <a:cs typeface="RQDFGS+MS-UIGothic"/>
              </a:rPr>
              <a:t>，通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000000"/>
                </a:solidFill>
                <a:latin typeface="RQDFGS+MS-UIGothic"/>
                <a:cs typeface="RQDFGS+MS-UIGothic"/>
              </a:rPr>
              <a:t>良好，造价低，但冬季保温性能差。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08710" y="319766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RQDFGS+MS-UIGothic"/>
                <a:cs typeface="RQDFGS+MS-UIGothic"/>
              </a:rPr>
              <a:t>半开放式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鹅</a:t>
            </a:r>
            <a:r>
              <a:rPr sz="2300">
                <a:solidFill>
                  <a:srgbClr val="59AE93"/>
                </a:solidFill>
                <a:latin typeface="RQDFGS+MS-UIGothic"/>
                <a:cs typeface="RQDFGS+MS-UIGothic"/>
              </a:rPr>
              <a:t>舍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8710" y="3746238"/>
            <a:ext cx="452697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000000"/>
                </a:solidFill>
                <a:latin typeface="RQDFGS+MS-UIGothic"/>
                <a:cs typeface="RQDFGS+MS-UIGothic"/>
              </a:rPr>
              <a:t>有部分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围墙</a:t>
            </a:r>
            <a:r>
              <a:rPr sz="1500">
                <a:solidFill>
                  <a:srgbClr val="000000"/>
                </a:solidFill>
                <a:latin typeface="RQDFGS+MS-UIGothic"/>
                <a:cs typeface="RQDFGS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顶</a:t>
            </a:r>
            <a:r>
              <a:rPr sz="1500">
                <a:solidFill>
                  <a:srgbClr val="000000"/>
                </a:solidFill>
                <a:latin typeface="RQDFGS+MS-UIGothic"/>
                <a:cs typeface="RQDFGS+MS-UIGothic"/>
              </a:rPr>
              <a:t>棚，通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000000"/>
                </a:solidFill>
                <a:latin typeface="RQDFGS+MS-UIGothic"/>
                <a:cs typeface="RQDFGS+MS-UIGothic"/>
              </a:rPr>
              <a:t>和保温性能介于开放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QDFGS+MS-UIGothic"/>
                <a:cs typeface="RQDFGS+MS-UIGothic"/>
              </a:rPr>
              <a:t>式和密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闭</a:t>
            </a:r>
            <a:r>
              <a:rPr sz="1500">
                <a:solidFill>
                  <a:srgbClr val="000000"/>
                </a:solidFill>
                <a:latin typeface="RQDFGS+MS-UIGothic"/>
                <a:cs typeface="RQDFGS+MS-UIGothic"/>
              </a:rPr>
              <a:t>式之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RQDFGS+MS-UIGothic"/>
                <a:cs typeface="RQDFGS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108710" y="483405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RQDFGS+MS-UIGothic"/>
                <a:cs typeface="RQDFGS+MS-UIGothic"/>
              </a:rPr>
              <a:t>密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闭</a:t>
            </a:r>
            <a:r>
              <a:rPr sz="2300" spc="25">
                <a:solidFill>
                  <a:srgbClr val="59AE93"/>
                </a:solidFill>
                <a:latin typeface="RQDFGS+MS-UIGothic"/>
                <a:cs typeface="RQDFGS+MS-UIGothic"/>
              </a:rPr>
              <a:t>式</a:t>
            </a:r>
            <a:r>
              <a:rPr sz="2300" spc="23">
                <a:solidFill>
                  <a:srgbClr val="59AE93"/>
                </a:solidFill>
                <a:latin typeface="SimSun"/>
                <a:cs typeface="SimSun"/>
              </a:rPr>
              <a:t>鹅</a:t>
            </a:r>
            <a:r>
              <a:rPr sz="2300">
                <a:solidFill>
                  <a:srgbClr val="59AE93"/>
                </a:solidFill>
                <a:latin typeface="RQDFGS+MS-UIGothic"/>
                <a:cs typeface="RQDFGS+MS-UIGothic"/>
              </a:rPr>
              <a:t>舍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108710" y="5383268"/>
            <a:ext cx="4306192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RQDFGS+MS-UIGothic"/>
                <a:cs typeface="RQDFGS+MS-UIGothic"/>
              </a:rPr>
              <a:t>构复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杂</a:t>
            </a:r>
            <a:r>
              <a:rPr sz="1500">
                <a:solidFill>
                  <a:srgbClr val="000000"/>
                </a:solidFill>
                <a:latin typeface="RQDFGS+MS-UIGothic"/>
                <a:cs typeface="RQDFGS+MS-UIGothic"/>
              </a:rPr>
              <a:t>，保温性能好，但通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000000"/>
                </a:solidFill>
                <a:latin typeface="RQDFGS+MS-UIGothic"/>
                <a:cs typeface="RQDFGS+MS-UIGothic"/>
              </a:rPr>
              <a:t>不良，造价高。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饲</a:t>
            </a:r>
            <a:r>
              <a:rPr sz="3000">
                <a:solidFill>
                  <a:srgbClr val="59AE93"/>
                </a:solidFill>
                <a:latin typeface="RQDFGS+MS-UIGothic"/>
                <a:cs typeface="RQDFGS+MS-UIGothic"/>
              </a:rPr>
              <a:t>养密度与通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风</a:t>
            </a:r>
            <a:r>
              <a:rPr sz="3000">
                <a:solidFill>
                  <a:srgbClr val="59AE93"/>
                </a:solidFill>
                <a:latin typeface="RQDFGS+MS-UIGothic"/>
                <a:cs typeface="RQDFGS+MS-UIGothic"/>
              </a:rPr>
              <a:t>管理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饲</a:t>
            </a:r>
            <a:r>
              <a:rPr sz="1550" spc="25">
                <a:solidFill>
                  <a:srgbClr val="59AE93"/>
                </a:solidFill>
                <a:latin typeface="RQDFGS+MS-UIGothic"/>
                <a:cs typeface="RQDFGS+MS-UIGothic"/>
              </a:rPr>
              <a:t>养密度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219375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QDFGS+MS-UIGothic"/>
                <a:cs typeface="RQDFGS+MS-UIGothic"/>
              </a:rPr>
              <a:t>根据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鹅</a:t>
            </a:r>
            <a:r>
              <a:rPr sz="1350">
                <a:solidFill>
                  <a:srgbClr val="000000"/>
                </a:solidFill>
                <a:latin typeface="RQDFGS+MS-UIGothic"/>
                <a:cs typeface="RQDFGS+MS-UIGothic"/>
              </a:rPr>
              <a:t>的品种、日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龄</a:t>
            </a:r>
            <a:r>
              <a:rPr sz="1350">
                <a:solidFill>
                  <a:srgbClr val="000000"/>
                </a:solidFill>
                <a:latin typeface="RQDFGS+MS-UIGothic"/>
                <a:cs typeface="RQDFGS+MS-UIGothic"/>
              </a:rPr>
              <a:t>和季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350">
                <a:solidFill>
                  <a:srgbClr val="000000"/>
                </a:solidFill>
                <a:latin typeface="RQDFGS+MS-UIGothic"/>
                <a:cs typeface="RQDFGS+MS-UIGothic"/>
              </a:rPr>
              <a:t>等因素确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QDFGS+MS-UIGothic"/>
                <a:cs typeface="RQDFGS+MS-UIGothic"/>
              </a:rPr>
              <a:t>定合理的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饲</a:t>
            </a:r>
            <a:r>
              <a:rPr sz="1350">
                <a:solidFill>
                  <a:srgbClr val="000000"/>
                </a:solidFill>
                <a:latin typeface="RQDFGS+MS-UIGothic"/>
                <a:cs typeface="RQDFGS+MS-UIGothic"/>
              </a:rPr>
              <a:t>养密度，避免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拥挤</a:t>
            </a:r>
            <a:r>
              <a:rPr sz="1350">
                <a:solidFill>
                  <a:srgbClr val="000000"/>
                </a:solidFill>
                <a:latin typeface="RQDFGS+MS-UIGothic"/>
                <a:cs typeface="RQDFGS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RQDFGS+MS-UIGothic"/>
                <a:cs typeface="RQDFGS+MS-UIGothic"/>
              </a:rPr>
              <a:t>激。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RQDFGS+MS-UIGothic"/>
                <a:cs typeface="RQDFGS+MS-UIGothic"/>
              </a:rPr>
              <a:t>通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风</a:t>
            </a:r>
            <a:r>
              <a:rPr sz="1550" spc="25">
                <a:solidFill>
                  <a:srgbClr val="FFFFFF"/>
                </a:solidFill>
                <a:latin typeface="RQDFGS+MS-UIGothic"/>
                <a:cs typeface="RQDFGS+MS-UIGothic"/>
              </a:rPr>
              <a:t>管理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219375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QDFGS+MS-UIGothic"/>
                <a:cs typeface="RQDFGS+MS-UIGothic"/>
              </a:rPr>
              <a:t>保持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鹅</a:t>
            </a:r>
            <a:r>
              <a:rPr sz="1350">
                <a:solidFill>
                  <a:srgbClr val="FFFFFF"/>
                </a:solidFill>
                <a:latin typeface="RQDFGS+MS-UIGothic"/>
                <a:cs typeface="RQDFGS+MS-UIGothic"/>
              </a:rPr>
              <a:t>舍内空气新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鲜</a:t>
            </a:r>
            <a:r>
              <a:rPr sz="1350">
                <a:solidFill>
                  <a:srgbClr val="FFFFFF"/>
                </a:solidFill>
                <a:latin typeface="RQDFGS+MS-UIGothic"/>
                <a:cs typeface="RQDFGS+MS-UIGothic"/>
              </a:rPr>
              <a:t>，及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RQDFGS+MS-UIGothic"/>
                <a:cs typeface="RQDFGS+MS-UIGothic"/>
              </a:rPr>
              <a:t>排除氨气、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QDFGS+MS-UIGothic"/>
                <a:cs typeface="RQDFGS+MS-UIGothic"/>
              </a:rPr>
              <a:t>硫化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氢</a:t>
            </a:r>
            <a:r>
              <a:rPr sz="1350">
                <a:solidFill>
                  <a:srgbClr val="FFFFFF"/>
                </a:solidFill>
                <a:latin typeface="RQDFGS+MS-UIGothic"/>
                <a:cs typeface="RQDFGS+MS-UIGothic"/>
              </a:rPr>
              <a:t>等有害气体，防止呼吸道疾病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QDFGS+MS-UIGothic"/>
                <a:cs typeface="RQDFGS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RQDFGS+MS-UIGothic"/>
                <a:cs typeface="RQDFGS+MS-UIGothic"/>
              </a:rPr>
              <a:t>生。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872507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RQDFGS+MS-UIGothic"/>
                <a:cs typeface="RQDFGS+MS-UIGothic"/>
              </a:rPr>
              <a:t>温度、湿度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调</a:t>
            </a:r>
            <a:r>
              <a:rPr sz="3000">
                <a:solidFill>
                  <a:srgbClr val="59AE93"/>
                </a:solidFill>
                <a:latin typeface="RQDFGS+MS-UIGothic"/>
                <a:cs typeface="RQDFGS+MS-UIGothic"/>
              </a:rPr>
              <a:t>控技巧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59AE93"/>
                </a:solidFill>
                <a:latin typeface="RQDFGS+MS-UIGothic"/>
                <a:cs typeface="RQDFGS+MS-UIGothic"/>
              </a:rPr>
              <a:t>温度</a:t>
            </a:r>
            <a:r>
              <a:rPr sz="2000" spc="15">
                <a:solidFill>
                  <a:srgbClr val="59AE93"/>
                </a:solidFill>
                <a:latin typeface="SimSun"/>
                <a:cs typeface="SimSun"/>
              </a:rPr>
              <a:t>调</a:t>
            </a:r>
            <a:r>
              <a:rPr sz="2000">
                <a:solidFill>
                  <a:srgbClr val="59AE93"/>
                </a:solidFill>
                <a:latin typeface="RQDFGS+MS-UIGothic"/>
                <a:cs typeface="RQDFGS+MS-UIGothic"/>
              </a:rPr>
              <a:t>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519105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QDFGS+MS-UIGothic"/>
                <a:cs typeface="RQDFGS+MS-UIGothic"/>
              </a:rPr>
              <a:t>根据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鹅</a:t>
            </a:r>
            <a:r>
              <a:rPr sz="1350">
                <a:solidFill>
                  <a:srgbClr val="000000"/>
                </a:solidFill>
                <a:latin typeface="RQDFGS+MS-UIGothic"/>
                <a:cs typeface="RQDFGS+MS-UIGothic"/>
              </a:rPr>
              <a:t>的日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龄</a:t>
            </a:r>
            <a:r>
              <a:rPr sz="1350">
                <a:solidFill>
                  <a:srgbClr val="000000"/>
                </a:solidFill>
                <a:latin typeface="RQDFGS+MS-UIGothic"/>
                <a:cs typeface="RQDFGS+MS-UIGothic"/>
              </a:rPr>
              <a:t>和季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节调节鹅</a:t>
            </a:r>
            <a:r>
              <a:rPr sz="1350">
                <a:solidFill>
                  <a:srgbClr val="000000"/>
                </a:solidFill>
                <a:latin typeface="RQDFGS+MS-UIGothic"/>
                <a:cs typeface="RQDFGS+MS-UIGothic"/>
              </a:rPr>
              <a:t>舍内温度，保持适宜的生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长环</a:t>
            </a:r>
            <a:r>
              <a:rPr sz="1350">
                <a:solidFill>
                  <a:srgbClr val="000000"/>
                </a:solidFill>
                <a:latin typeface="RQDFGS+MS-UIGothic"/>
                <a:cs typeface="RQDFGS+MS-UIGothic"/>
              </a:rPr>
              <a:t>境。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59AE93"/>
                </a:solidFill>
                <a:latin typeface="RQDFGS+MS-UIGothic"/>
                <a:cs typeface="RQDFGS+MS-UIGothic"/>
              </a:rPr>
              <a:t>湿度</a:t>
            </a:r>
            <a:r>
              <a:rPr sz="2000" spc="15">
                <a:solidFill>
                  <a:srgbClr val="59AE93"/>
                </a:solidFill>
                <a:latin typeface="SimSun"/>
                <a:cs typeface="SimSun"/>
              </a:rPr>
              <a:t>调</a:t>
            </a:r>
            <a:r>
              <a:rPr sz="2000">
                <a:solidFill>
                  <a:srgbClr val="59AE93"/>
                </a:solidFill>
                <a:latin typeface="RQDFGS+MS-UIGothic"/>
                <a:cs typeface="RQDFGS+MS-UIGothic"/>
              </a:rPr>
              <a:t>控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4993883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QDFGS+MS-UIGothic"/>
                <a:cs typeface="RQDFGS+MS-UIGothic"/>
              </a:rPr>
              <a:t>保持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鹅</a:t>
            </a:r>
            <a:r>
              <a:rPr sz="1350">
                <a:solidFill>
                  <a:srgbClr val="000000"/>
                </a:solidFill>
                <a:latin typeface="RQDFGS+MS-UIGothic"/>
                <a:cs typeface="RQDFGS+MS-UIGothic"/>
              </a:rPr>
              <a:t>舍内湿度适宜，避免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RQDFGS+MS-UIGothic"/>
                <a:cs typeface="RQDFGS+MS-UIGothic"/>
              </a:rPr>
              <a:t>于干燥或潮湿，影响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鹅</a:t>
            </a:r>
            <a:r>
              <a:rPr sz="1350">
                <a:solidFill>
                  <a:srgbClr val="000000"/>
                </a:solidFill>
                <a:latin typeface="RQDFGS+MS-UIGothic"/>
                <a:cs typeface="RQDFGS+MS-UIGothic"/>
              </a:rPr>
              <a:t>的生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385559" y="5148433"/>
            <a:ext cx="8853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QDFGS+MS-UIGothic"/>
                <a:cs typeface="RQDFGS+MS-UIGothic"/>
              </a:rPr>
              <a:t>和健康。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529080" y="2917281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FFFFFF"/>
                </a:solidFill>
                <a:latin typeface="TUCNQD+RBVUHH+MicrosoftYaHei-Bold"/>
                <a:cs typeface="TUCNQD+RBVUHH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482465" y="3171800"/>
            <a:ext cx="6000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59AE93"/>
                </a:solidFill>
                <a:latin typeface="SimSun"/>
                <a:cs typeface="SimSun"/>
              </a:rPr>
              <a:t>饲</a:t>
            </a:r>
            <a:r>
              <a:rPr sz="4500">
                <a:solidFill>
                  <a:srgbClr val="59AE93"/>
                </a:solidFill>
                <a:latin typeface="RQDFGS+MS-UIGothic"/>
                <a:cs typeface="RQDFGS+MS-UIGothic"/>
              </a:rPr>
              <a:t>料</a:t>
            </a:r>
            <a:r>
              <a:rPr sz="4500">
                <a:solidFill>
                  <a:srgbClr val="59AE93"/>
                </a:solidFill>
                <a:latin typeface="SimSun"/>
                <a:cs typeface="SimSun"/>
              </a:rPr>
              <a:t>选择</a:t>
            </a:r>
            <a:r>
              <a:rPr sz="4500">
                <a:solidFill>
                  <a:srgbClr val="59AE93"/>
                </a:solidFill>
                <a:latin typeface="RQDFGS+MS-UIGothic"/>
                <a:cs typeface="RQDFGS+MS-UIGothic"/>
              </a:rPr>
              <a:t>与投喂策略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RQDFGS+MS-UIGothic"/>
                <a:cs typeface="RQDFGS+MS-UIGothic"/>
              </a:rPr>
              <a:t>常用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饲</a:t>
            </a:r>
            <a:r>
              <a:rPr sz="3000">
                <a:solidFill>
                  <a:srgbClr val="59AE93"/>
                </a:solidFill>
                <a:latin typeface="RQDFGS+MS-UIGothic"/>
                <a:cs typeface="RQDFGS+MS-UIGothic"/>
              </a:rPr>
              <a:t>料种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59AE93"/>
                </a:solidFill>
                <a:latin typeface="RQDFGS+MS-UIGothic"/>
                <a:cs typeface="RQDFGS+MS-UIGothic"/>
              </a:rPr>
              <a:t>及特点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211570" y="2064873"/>
            <a:ext cx="37446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RQDFGS+MS-UIGothic"/>
                <a:cs typeface="RQDFGS+MS-UIGothic"/>
              </a:rPr>
              <a:t>主要来源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404"/>
                </a:solidFill>
                <a:latin typeface="RQDFGS+MS-UIGothic"/>
                <a:cs typeface="RQDFGS+MS-UIGothic"/>
              </a:rPr>
              <a:t>谷物、糠麸等，具有高能量、易消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87875" y="22866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RQDFGS+MS-UIGothic"/>
                <a:cs typeface="RQDFGS+MS-UIGothic"/>
              </a:rPr>
              <a:t>能量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饲</a:t>
            </a:r>
            <a:r>
              <a:rPr sz="1550">
                <a:solidFill>
                  <a:srgbClr val="FFFFFF"/>
                </a:solidFill>
                <a:latin typeface="RQDFGS+MS-UIGothic"/>
                <a:cs typeface="RQDFGS+MS-UIGothic"/>
              </a:rPr>
              <a:t>料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325994" y="2352528"/>
            <a:ext cx="13997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RQDFGS+MS-UIGothic"/>
                <a:cs typeface="RQDFGS+MS-UIGothic"/>
              </a:rPr>
              <a:t>化吸收等特点。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211570" y="3564742"/>
            <a:ext cx="3810878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RQDFGS+MS-UIGothic"/>
                <a:cs typeface="RQDFGS+MS-UIGothic"/>
              </a:rPr>
              <a:t>如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鱼</a:t>
            </a:r>
            <a:r>
              <a:rPr sz="1350">
                <a:solidFill>
                  <a:srgbClr val="000404"/>
                </a:solidFill>
                <a:latin typeface="RQDFGS+MS-UIGothic"/>
                <a:cs typeface="RQDFGS+MS-UIGothic"/>
              </a:rPr>
              <a:t>粉、豆粕等，是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鹅</a:t>
            </a:r>
            <a:r>
              <a:rPr sz="1350">
                <a:solidFill>
                  <a:srgbClr val="000404"/>
                </a:solidFill>
                <a:latin typeface="RQDFGS+MS-UIGothic"/>
                <a:cs typeface="RQDFGS+MS-UIGothic"/>
              </a:rPr>
              <a:t>生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长发</a:t>
            </a:r>
            <a:r>
              <a:rPr sz="1350">
                <a:solidFill>
                  <a:srgbClr val="000404"/>
                </a:solidFill>
                <a:latin typeface="RQDFGS+MS-UIGothic"/>
                <a:cs typeface="RQDFGS+MS-UIGothic"/>
              </a:rPr>
              <a:t>育所必需的蛋白</a:t>
            </a:r>
          </a:p>
          <a:p>
            <a:pPr marL="1371599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404"/>
                </a:solidFill>
                <a:latin typeface="RQDFGS+MS-UIGothic"/>
                <a:cs typeface="RQDFGS+MS-UIGothic"/>
              </a:rPr>
              <a:t>来源。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488179" y="3705855"/>
            <a:ext cx="1292320" cy="20535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RQDFGS+MS-UIGothic"/>
                <a:cs typeface="RQDFGS+MS-UIGothic"/>
              </a:rPr>
              <a:t>蛋白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质饲</a:t>
            </a:r>
            <a:r>
              <a:rPr sz="1550">
                <a:solidFill>
                  <a:srgbClr val="FFFFFF"/>
                </a:solidFill>
                <a:latin typeface="RQDFGS+MS-UIGothic"/>
                <a:cs typeface="RQDFGS+MS-UIGothic"/>
              </a:rPr>
              <a:t>料</a:t>
            </a:r>
          </a:p>
          <a:p>
            <a:pPr marL="0" marR="0">
              <a:lnSpc>
                <a:spcPts val="1550"/>
              </a:lnSpc>
              <a:spcBef>
                <a:spcPts val="10745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矿</a:t>
            </a:r>
            <a:r>
              <a:rPr sz="1550" spc="25">
                <a:solidFill>
                  <a:srgbClr val="FFFFFF"/>
                </a:solidFill>
                <a:latin typeface="RQDFGS+MS-UIGothic"/>
                <a:cs typeface="RQDFGS+MS-UIGothic"/>
              </a:rPr>
              <a:t>物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质饲</a:t>
            </a:r>
            <a:r>
              <a:rPr sz="1550">
                <a:solidFill>
                  <a:srgbClr val="FFFFFF"/>
                </a:solidFill>
                <a:latin typeface="RQDFGS+MS-UIGothic"/>
                <a:cs typeface="RQDFGS+MS-UIGothic"/>
              </a:rPr>
              <a:t>料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211570" y="5085567"/>
            <a:ext cx="38108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RQDFGS+MS-UIGothic"/>
                <a:cs typeface="RQDFGS+MS-UIGothic"/>
              </a:rPr>
              <a:t>如骨粉、石粉等，用于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补</a:t>
            </a:r>
            <a:r>
              <a:rPr sz="1350">
                <a:solidFill>
                  <a:srgbClr val="000404"/>
                </a:solidFill>
                <a:latin typeface="RQDFGS+MS-UIGothic"/>
                <a:cs typeface="RQDFGS+MS-UIGothic"/>
              </a:rPr>
              <a:t>充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鹅</a:t>
            </a:r>
            <a:r>
              <a:rPr sz="1350">
                <a:solidFill>
                  <a:srgbClr val="000404"/>
                </a:solidFill>
                <a:latin typeface="RQDFGS+MS-UIGothic"/>
                <a:cs typeface="RQDFGS+MS-UIGothic"/>
              </a:rPr>
              <a:t>体内的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矿</a:t>
            </a:r>
            <a:r>
              <a:rPr sz="1350">
                <a:solidFill>
                  <a:srgbClr val="000404"/>
                </a:solidFill>
                <a:latin typeface="RQDFGS+MS-UIGothic"/>
                <a:cs typeface="RQDFGS+MS-UIGothic"/>
              </a:rPr>
              <a:t>物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404"/>
                </a:solidFill>
                <a:latin typeface="RQDFGS+MS-UIGothic"/>
                <a:cs typeface="RQDFGS+MS-UIGothic"/>
              </a:rPr>
              <a:t>元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754619" y="5373223"/>
            <a:ext cx="5424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RQDFGS+MS-UIGothic"/>
                <a:cs typeface="RQDFGS+MS-UIGothic"/>
              </a:rPr>
              <a:t>素。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饲</a:t>
            </a:r>
            <a:r>
              <a:rPr sz="3000">
                <a:solidFill>
                  <a:srgbClr val="59AE93"/>
                </a:solidFill>
                <a:latin typeface="RQDFGS+MS-UIGothic"/>
                <a:cs typeface="RQDFGS+MS-UIGothic"/>
              </a:rPr>
              <a:t>料配方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设计</a:t>
            </a:r>
            <a:r>
              <a:rPr sz="3000">
                <a:solidFill>
                  <a:srgbClr val="59AE93"/>
                </a:solidFill>
                <a:latin typeface="RQDFGS+MS-UIGothic"/>
                <a:cs typeface="RQDFGS+MS-UIGothic"/>
              </a:rPr>
              <a:t>原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98234" y="1770379"/>
            <a:ext cx="152725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59AE93"/>
                </a:solidFill>
                <a:latin typeface="SimSun"/>
                <a:cs typeface="SimSun"/>
              </a:rPr>
              <a:t>满</a:t>
            </a:r>
            <a:r>
              <a:rPr sz="1600">
                <a:solidFill>
                  <a:srgbClr val="59AE93"/>
                </a:solidFill>
                <a:latin typeface="RQDFGS+MS-UIGothic"/>
                <a:cs typeface="RQDFGS+MS-UIGothic"/>
              </a:rPr>
              <a:t>足</a:t>
            </a:r>
            <a:r>
              <a:rPr sz="1600">
                <a:solidFill>
                  <a:srgbClr val="59AE93"/>
                </a:solidFill>
                <a:latin typeface="SimSun"/>
                <a:cs typeface="SimSun"/>
              </a:rPr>
              <a:t>营</a:t>
            </a:r>
            <a:r>
              <a:rPr sz="1600">
                <a:solidFill>
                  <a:srgbClr val="59AE93"/>
                </a:solidFill>
                <a:latin typeface="RQDFGS+MS-UIGothic"/>
                <a:cs typeface="RQDFGS+MS-UIGothic"/>
              </a:rPr>
              <a:t>养需求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269229" y="2192382"/>
            <a:ext cx="800266" cy="4014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TUCNQD+RBVUHH+MicrosoftYaHei-Bold"/>
                <a:cs typeface="TUCNQD+RBVUHH+MicrosoftYaHei-Bold"/>
              </a:rPr>
              <a:t>01</a:t>
            </a:r>
          </a:p>
          <a:p>
            <a:pPr marL="0" marR="0">
              <a:lnSpc>
                <a:spcPts val="2396"/>
              </a:lnSpc>
              <a:spcBef>
                <a:spcPts val="10468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TUCNQD+RBVUHH+MicrosoftYaHei-Bold"/>
                <a:cs typeface="TUCNQD+RBVUHH+MicrosoftYaHei-Bold"/>
              </a:rPr>
              <a:t>02</a:t>
            </a:r>
          </a:p>
          <a:p>
            <a:pPr marL="0" marR="0">
              <a:lnSpc>
                <a:spcPts val="2396"/>
              </a:lnSpc>
              <a:spcBef>
                <a:spcPts val="10503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TUCNQD+RBVUHH+MicrosoftYaHei-Bold"/>
                <a:cs typeface="TUCNQD+RBVUHH+MicrosoftYaHei-Bold"/>
              </a:rPr>
              <a:t>03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198234" y="2227953"/>
            <a:ext cx="576783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QDFGS+MS-UIGothic"/>
                <a:cs typeface="RQDFGS+MS-UIGothic"/>
              </a:rPr>
              <a:t>根据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鹅</a:t>
            </a:r>
            <a:r>
              <a:rPr sz="1500">
                <a:solidFill>
                  <a:srgbClr val="000000"/>
                </a:solidFill>
                <a:latin typeface="RQDFGS+MS-UIGothic"/>
                <a:cs typeface="RQDFGS+MS-UIGothic"/>
              </a:rPr>
              <a:t>的生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长阶</a:t>
            </a:r>
            <a:r>
              <a:rPr sz="1500">
                <a:solidFill>
                  <a:srgbClr val="000000"/>
                </a:solidFill>
                <a:latin typeface="RQDFGS+MS-UIGothic"/>
                <a:cs typeface="RQDFGS+MS-UIGothic"/>
              </a:rPr>
              <a:t>段和生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RQDFGS+MS-UIGothic"/>
                <a:cs typeface="RQDFGS+MS-UIGothic"/>
              </a:rPr>
              <a:t>性能，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000000"/>
                </a:solidFill>
                <a:latin typeface="RQDFGS+MS-UIGothic"/>
                <a:cs typeface="RQDFGS+MS-UIGothic"/>
              </a:rPr>
              <a:t>合理的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饲</a:t>
            </a:r>
            <a:r>
              <a:rPr sz="1500">
                <a:solidFill>
                  <a:srgbClr val="000000"/>
                </a:solidFill>
                <a:latin typeface="RQDFGS+MS-UIGothic"/>
                <a:cs typeface="RQDFGS+MS-UIGothic"/>
              </a:rPr>
              <a:t>料配方，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000000"/>
                </a:solidFill>
                <a:latin typeface="RQDFGS+MS-UIGothic"/>
                <a:cs typeface="RQDFGS+MS-UIGothic"/>
              </a:rPr>
              <a:t>足其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000000"/>
                </a:solidFill>
                <a:latin typeface="RQDFGS+MS-UIGothic"/>
                <a:cs typeface="RQDFGS+MS-UIGothic"/>
              </a:rPr>
              <a:t>养需求。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198234" y="3420745"/>
            <a:ext cx="152725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59AE93"/>
                </a:solidFill>
                <a:latin typeface="RQDFGS+MS-UIGothic"/>
                <a:cs typeface="RQDFGS+MS-UIGothic"/>
              </a:rPr>
              <a:t>原料</a:t>
            </a:r>
            <a:r>
              <a:rPr sz="1600">
                <a:solidFill>
                  <a:srgbClr val="59AE93"/>
                </a:solidFill>
                <a:latin typeface="SimSun"/>
                <a:cs typeface="SimSun"/>
              </a:rPr>
              <a:t>质</a:t>
            </a:r>
            <a:r>
              <a:rPr sz="1600">
                <a:solidFill>
                  <a:srgbClr val="59AE93"/>
                </a:solidFill>
                <a:latin typeface="RQDFGS+MS-UIGothic"/>
                <a:cs typeface="RQDFGS+MS-UIGothic"/>
              </a:rPr>
              <a:t>量可靠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198234" y="3890383"/>
            <a:ext cx="459886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选择优质</a:t>
            </a:r>
            <a:r>
              <a:rPr sz="1500">
                <a:solidFill>
                  <a:srgbClr val="000000"/>
                </a:solidFill>
                <a:latin typeface="RQDFGS+MS-UIGothic"/>
                <a:cs typeface="RQDFGS+MS-UIGothic"/>
              </a:rPr>
              <a:t>、无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污</a:t>
            </a:r>
            <a:r>
              <a:rPr sz="1500">
                <a:solidFill>
                  <a:srgbClr val="000000"/>
                </a:solidFill>
                <a:latin typeface="RQDFGS+MS-UIGothic"/>
                <a:cs typeface="RQDFGS+MS-UIGothic"/>
              </a:rPr>
              <a:t>染的原料，确保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饲</a:t>
            </a:r>
            <a:r>
              <a:rPr sz="1500">
                <a:solidFill>
                  <a:srgbClr val="000000"/>
                </a:solidFill>
                <a:latin typeface="RQDFGS+MS-UIGothic"/>
                <a:cs typeface="RQDFGS+MS-UIGothic"/>
              </a:rPr>
              <a:t>料的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RQDFGS+MS-UIGothic"/>
                <a:cs typeface="RQDFGS+MS-UIGothic"/>
              </a:rPr>
              <a:t>量安全。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198234" y="5083175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59AE93"/>
                </a:solidFill>
                <a:latin typeface="SimSun"/>
                <a:cs typeface="SimSun"/>
              </a:rPr>
              <a:t>经济</a:t>
            </a:r>
            <a:r>
              <a:rPr sz="1600">
                <a:solidFill>
                  <a:srgbClr val="59AE93"/>
                </a:solidFill>
                <a:latin typeface="RQDFGS+MS-UIGothic"/>
                <a:cs typeface="RQDFGS+MS-UIGothic"/>
              </a:rPr>
              <a:t>合理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198234" y="5564878"/>
            <a:ext cx="591331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QDFGS+MS-UIGothic"/>
                <a:cs typeface="RQDFGS+MS-UIGothic"/>
              </a:rPr>
              <a:t>在保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证营</a:t>
            </a:r>
            <a:r>
              <a:rPr sz="1500">
                <a:solidFill>
                  <a:srgbClr val="000000"/>
                </a:solidFill>
                <a:latin typeface="RQDFGS+MS-UIGothic"/>
                <a:cs typeface="RQDFGS+MS-UIGothic"/>
              </a:rPr>
              <a:t>养需求的前提下，尽量降低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饲</a:t>
            </a:r>
            <a:r>
              <a:rPr sz="1500">
                <a:solidFill>
                  <a:srgbClr val="000000"/>
                </a:solidFill>
                <a:latin typeface="RQDFGS+MS-UIGothic"/>
                <a:cs typeface="RQDFGS+MS-UIGothic"/>
              </a:rPr>
              <a:t>料成本，提高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000000"/>
                </a:solidFill>
                <a:latin typeface="RQDFGS+MS-UIGothic"/>
                <a:cs typeface="RQDFGS+MS-UIGothic"/>
              </a:rPr>
              <a:t>效益。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RQDFGS+MS-UIGothic"/>
                <a:cs typeface="RQDFGS+MS-UIGothic"/>
              </a:rPr>
              <a:t>投喂量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计</a:t>
            </a:r>
            <a:r>
              <a:rPr sz="3000">
                <a:solidFill>
                  <a:srgbClr val="59AE93"/>
                </a:solidFill>
                <a:latin typeface="RQDFGS+MS-UIGothic"/>
                <a:cs typeface="RQDFGS+MS-UIGothic"/>
              </a:rPr>
              <a:t>算方法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TUCNQD+RBVUHH+MicrosoftYaHei-Bold"/>
                <a:cs typeface="TUCNQD+RBVUHH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TUCNQD+RBVUHH+MicrosoftYaHei-Bold"/>
                <a:cs typeface="TUCNQD+RBVUHH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TUCNQD+RBVUHH+MicrosoftYaHei-Bold"/>
                <a:cs typeface="TUCNQD+RBVUHH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59AE93"/>
                </a:solidFill>
                <a:latin typeface="RQDFGS+MS-UIGothic"/>
                <a:cs typeface="RQDFGS+MS-UIGothic"/>
              </a:rPr>
              <a:t>按照体重</a:t>
            </a:r>
            <a:r>
              <a:rPr sz="2000" spc="25">
                <a:solidFill>
                  <a:srgbClr val="59AE93"/>
                </a:solidFill>
                <a:latin typeface="SimSun"/>
                <a:cs typeface="SimSun"/>
              </a:rPr>
              <a:t>计</a:t>
            </a:r>
            <a:r>
              <a:rPr sz="2000">
                <a:solidFill>
                  <a:srgbClr val="59AE93"/>
                </a:solidFill>
                <a:latin typeface="RQDFGS+MS-UIGothic"/>
                <a:cs typeface="RQDFGS+MS-UIGothic"/>
              </a:rPr>
              <a:t>算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59AE93"/>
                </a:solidFill>
                <a:latin typeface="RQDFGS+MS-UIGothic"/>
                <a:cs typeface="RQDFGS+MS-UIGothic"/>
              </a:rPr>
              <a:t>按照采食量</a:t>
            </a:r>
            <a:r>
              <a:rPr sz="2000" spc="23">
                <a:solidFill>
                  <a:srgbClr val="59AE93"/>
                </a:solidFill>
                <a:latin typeface="SimSun"/>
                <a:cs typeface="SimSun"/>
              </a:rPr>
              <a:t>计</a:t>
            </a:r>
            <a:r>
              <a:rPr sz="2000">
                <a:solidFill>
                  <a:srgbClr val="59AE93"/>
                </a:solidFill>
                <a:latin typeface="RQDFGS+MS-UIGothic"/>
                <a:cs typeface="RQDFGS+MS-UIGothic"/>
              </a:rPr>
              <a:t>算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59AE93"/>
                </a:solidFill>
                <a:latin typeface="SimSun"/>
                <a:cs typeface="SimSun"/>
              </a:rPr>
              <a:t>调</a:t>
            </a:r>
            <a:r>
              <a:rPr sz="2000" spc="25">
                <a:solidFill>
                  <a:srgbClr val="59AE93"/>
                </a:solidFill>
                <a:latin typeface="RQDFGS+MS-UIGothic"/>
                <a:cs typeface="RQDFGS+MS-UIGothic"/>
              </a:rPr>
              <a:t>整投喂量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336229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QDFGS+MS-UIGothic"/>
                <a:cs typeface="RQDFGS+MS-UIGothic"/>
              </a:rPr>
              <a:t>根据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鹅</a:t>
            </a:r>
            <a:r>
              <a:rPr sz="1500">
                <a:solidFill>
                  <a:srgbClr val="000000"/>
                </a:solidFill>
                <a:latin typeface="RQDFGS+MS-UIGothic"/>
                <a:cs typeface="RQDFGS+MS-UIGothic"/>
              </a:rPr>
              <a:t>的体重和日增重，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QDFGS+MS-UIGothic"/>
                <a:cs typeface="RQDFGS+MS-UIGothic"/>
              </a:rPr>
              <a:t>确定每日的投喂量。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81708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QDFGS+MS-UIGothic"/>
                <a:cs typeface="RQDFGS+MS-UIGothic"/>
              </a:rPr>
              <a:t>根据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鹅</a:t>
            </a:r>
            <a:r>
              <a:rPr sz="1500">
                <a:solidFill>
                  <a:srgbClr val="000000"/>
                </a:solidFill>
                <a:latin typeface="RQDFGS+MS-UIGothic"/>
                <a:cs typeface="RQDFGS+MS-UIGothic"/>
              </a:rPr>
              <a:t>的采食量和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饲</a:t>
            </a:r>
            <a:r>
              <a:rPr sz="1500">
                <a:solidFill>
                  <a:srgbClr val="000000"/>
                </a:solidFill>
                <a:latin typeface="RQDFGS+MS-UIGothic"/>
                <a:cs typeface="RQDFGS+MS-UIGothic"/>
              </a:rPr>
              <a:t>料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转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QDFGS+MS-UIGothic"/>
                <a:cs typeface="RQDFGS+MS-UIGothic"/>
              </a:rPr>
              <a:t>化率，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RQDFGS+MS-UIGothic"/>
                <a:cs typeface="RQDFGS+MS-UIGothic"/>
              </a:rPr>
              <a:t>算每日的投喂量。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81708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QDFGS+MS-UIGothic"/>
                <a:cs typeface="RQDFGS+MS-UIGothic"/>
              </a:rPr>
              <a:t>根据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鹅</a:t>
            </a:r>
            <a:r>
              <a:rPr sz="1500">
                <a:solidFill>
                  <a:srgbClr val="000000"/>
                </a:solidFill>
                <a:latin typeface="RQDFGS+MS-UIGothic"/>
                <a:cs typeface="RQDFGS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实际</a:t>
            </a:r>
            <a:r>
              <a:rPr sz="1500">
                <a:solidFill>
                  <a:srgbClr val="000000"/>
                </a:solidFill>
                <a:latin typeface="RQDFGS+MS-UIGothic"/>
                <a:cs typeface="RQDFGS+MS-UIGothic"/>
              </a:rPr>
              <a:t>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RQDFGS+MS-UIGothic"/>
                <a:cs typeface="RQDFGS+MS-UIGothic"/>
              </a:rPr>
              <a:t>情况和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RQDFGS+MS-UIGothic"/>
                <a:cs typeface="RQDFGS+MS-UIGothic"/>
              </a:rPr>
              <a:t>境条件，适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时调</a:t>
            </a:r>
            <a:r>
              <a:rPr sz="1500">
                <a:solidFill>
                  <a:srgbClr val="000000"/>
                </a:solidFill>
                <a:latin typeface="RQDFGS+MS-UIGothic"/>
                <a:cs typeface="RQDFGS+MS-UIGothic"/>
              </a:rPr>
              <a:t>整投喂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QDFGS+MS-UIGothic"/>
                <a:cs typeface="RQDFGS+MS-UIGothic"/>
              </a:rPr>
              <a:t>量，确保其正常生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长发</a:t>
            </a:r>
            <a:r>
              <a:rPr sz="1500">
                <a:solidFill>
                  <a:srgbClr val="000000"/>
                </a:solidFill>
                <a:latin typeface="RQDFGS+MS-UIGothic"/>
                <a:cs typeface="RQDFGS+MS-UIGothic"/>
              </a:rPr>
              <a:t>育。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https://d.book118.com/418046014070006042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RQDFGS+MS-UIGothic</vt:lpstr>
      <vt:lpstr>SimSun</vt:lpstr>
      <vt:lpstr>TUCNQD+RBVUHH+MicrosoftYaHei-Bold</vt:lpstr>
      <vt:lpstr>PNLWWE+CBKQGU+ArialMT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2024-09-21T16:30:58.796</cp:lastPrinted>
  <dcterms:created xsi:type="dcterms:W3CDTF">2024-09-21T08:30:58Z</dcterms:created>
  <dcterms:modified xsi:type="dcterms:W3CDTF">2024-09-21T08:31:00Z</dcterms:modified>
</cp:coreProperties>
</file>