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7B378B-027D-4688-ADE9-E92587F3B7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EE1B5-8967-40D7-BB4E-FE50D3B36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1E6553-F87F-4004-B534-BEBCE3A69A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996FF3-B5CD-4A13-BD8F-A3DB6CD02F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126628-6CEA-479A-A922-617567CE72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79D5CB-38DD-4DA5-9559-C7F0E26BA5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72B251-8158-4150-8B08-77118011E6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4BEE1D-59E0-413E-BC81-C8D5AC3844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C9B1D7-0C75-411D-BDF4-13C36AA089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69E28A-383D-489A-A27E-9F4F010216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E2F57F-6FAC-4605-A038-4B2FDE2076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16.pn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5007702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《急救技术》PPT课件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急救基础知识</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心肺复苏技术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止血技术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创伤急救技术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常见急症处理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急救设备的使用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急救基础知识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在意外事故、自然灾害等紧急情况下，及时正确的急救措施能够为伤病者争取宝贵的救治时间，提高救治成功率。</a:t>
            </a:r>
            <a:endParaRPr lang="en-US" sz="1100"/>
          </a:p>
        </p:txBody>
      </p:sp>
      <p:sp>
        <p:nvSpPr>
          <p:cNvPr id="9" name="AutoShape 9"/>
          <p:cNvSpPr/>
          <p:nvPr/>
        </p:nvSpPr>
        <p:spPr>
          <a:xfrm>
            <a:off x="6258305" y="1926781"/>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急救是紧急情况下对伤病者进行的初步救治，对于挽救伤病者的生命、减轻伤痛、预防并发症具有重要意义。</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快速反应</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先救命后治伤</a:t>
            </a:r>
            <a:endParaRPr lang="en-US" sz="1100"/>
          </a:p>
        </p:txBody>
      </p:sp>
      <p:sp>
        <p:nvSpPr>
          <p:cNvPr id="5" name="AutoShape 5"/>
          <p:cNvSpPr/>
          <p:nvPr/>
        </p:nvSpPr>
        <p:spPr>
          <a:xfrm>
            <a:off x="3691790" y="4363738"/>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在急救过程中，应优先处理可能危及生命的伤病，如心跳骤停、窒息等。</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保持呼吸道通畅</a:t>
            </a:r>
            <a:endParaRPr lang="en-US" sz="1100"/>
          </a:p>
        </p:txBody>
      </p:sp>
      <p:sp>
        <p:nvSpPr>
          <p:cNvPr id="8" name="AutoShape 8"/>
          <p:cNvSpPr/>
          <p:nvPr/>
        </p:nvSpPr>
        <p:spPr>
          <a:xfrm>
            <a:off x="6377550"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确保伤病者呼吸道畅通，防止窒息和吸入性损伤。</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在遇到紧急情况时，应迅速做出判断，采取正确的急救措施。</a:t>
            </a:r>
            <a:endParaRPr lang="en-US" sz="1100"/>
          </a:p>
        </p:txBody>
      </p:sp>
      <p:sp>
        <p:nvSpPr>
          <p:cNvPr id="11" name="AutoShape 11"/>
          <p:cNvSpPr/>
          <p:nvPr/>
        </p:nvSpPr>
        <p:spPr>
          <a:xfrm>
            <a:off x="9038940" y="395646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止血与控制出血</a:t>
            </a:r>
            <a:endParaRPr lang="en-US" sz="1100"/>
          </a:p>
        </p:txBody>
      </p:sp>
      <p:sp>
        <p:nvSpPr>
          <p:cNvPr id="12" name="AutoShape 12"/>
          <p:cNvSpPr/>
          <p:nvPr/>
        </p:nvSpPr>
        <p:spPr>
          <a:xfrm>
            <a:off x="9038941"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对于出血的伤病者，应迅速采取止血措施，防止失血过多导致休克或死亡。</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控制出血与止血</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如发现伤病者有出血症状，应采取适当的止血措施，如加压包扎、止血带等。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心肺复苏</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如发现伤病者心跳骤停，应立即进行心肺复苏，恢复心跳。</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保持呼吸道通畅</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如发现伤病者呼吸道不畅，应迅速清理呼吸道，确保呼吸通畅。</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评估现场安全</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在展开急救之前，应对现场进行安全评估，确保救援人员和伤病者的安全。</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初步检查与评估</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迅速检查伤病者的意识、呼吸、心跳等生命体征，初步判断伤情。</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急救的步骤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心肺复苏技术</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通过心肺复苏，尽可能地延长患者的生存时间，直到专业医疗人员到达并采取进一步的治疗措施。</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心肺复苏是一种紧急处理技术，用于在心脏骤停的情况下维持大脑的氧气供应和促进心脏重新开始有效跳动。</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C（胸外按压）</a:t>
            </a:r>
            <a:endParaRPr lang="en-US" sz="1100"/>
          </a:p>
        </p:txBody>
      </p:sp>
      <p:sp>
        <p:nvSpPr>
          <p:cNvPr id="10" name="AutoShape 10"/>
          <p:cNvSpPr/>
          <p:nvPr/>
        </p:nvSpPr>
        <p:spPr>
          <a:xfrm>
            <a:off x="951871" y="2556134"/>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在心脏骤停的情况下，立即进行胸外按压，以维持大脑的氧气供应。</a:t>
            </a:r>
            <a:endParaRPr lang="en-US" sz="1100"/>
          </a:p>
        </p:txBody>
      </p:sp>
      <p:sp>
        <p:nvSpPr>
          <p:cNvPr id="11" name="AutoShape 11"/>
          <p:cNvSpPr/>
          <p:nvPr/>
        </p:nvSpPr>
        <p:spPr>
          <a:xfrm>
            <a:off x="951871" y="3917737"/>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B（人工呼吸）</a:t>
            </a:r>
            <a:endParaRPr lang="en-US" sz="1100"/>
          </a:p>
        </p:txBody>
      </p:sp>
      <p:sp>
        <p:nvSpPr>
          <p:cNvPr id="12" name="AutoShape 12"/>
          <p:cNvSpPr/>
          <p:nvPr/>
        </p:nvSpPr>
        <p:spPr>
          <a:xfrm>
            <a:off x="951871" y="4293372"/>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通过口对口人工呼吸或使用呼吸器，向肺部提供氧气。</a:t>
            </a:r>
            <a:endParaRPr lang="en-US" sz="1100"/>
          </a:p>
        </p:txBody>
      </p:sp>
      <p:sp>
        <p:nvSpPr>
          <p:cNvPr id="13" name="AutoShape 13"/>
          <p:cNvSpPr/>
          <p:nvPr/>
        </p:nvSpPr>
        <p:spPr>
          <a:xfrm>
            <a:off x="7675726" y="2201468"/>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A（开放气道）</a:t>
            </a:r>
            <a:endParaRPr lang="en-US" sz="1100"/>
          </a:p>
        </p:txBody>
      </p:sp>
      <p:sp>
        <p:nvSpPr>
          <p:cNvPr id="14" name="AutoShape 14"/>
          <p:cNvSpPr/>
          <p:nvPr/>
        </p:nvSpPr>
        <p:spPr>
          <a:xfrm>
            <a:off x="7675726" y="2556134"/>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清理呼吸道，确保呼吸道畅通无阻。</a:t>
            </a:r>
            <a:endParaRPr lang="en-US" sz="1100"/>
          </a:p>
        </p:txBody>
      </p:sp>
      <p:sp>
        <p:nvSpPr>
          <p:cNvPr id="15" name="AutoShape 15"/>
          <p:cNvSpPr/>
          <p:nvPr/>
        </p:nvSpPr>
        <p:spPr>
          <a:xfrm>
            <a:off x="7620854" y="3917737"/>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循环</a:t>
            </a:r>
            <a:endParaRPr lang="en-US" sz="1100"/>
          </a:p>
        </p:txBody>
      </p:sp>
      <p:sp>
        <p:nvSpPr>
          <p:cNvPr id="16" name="AutoShape 16"/>
          <p:cNvSpPr/>
          <p:nvPr/>
        </p:nvSpPr>
        <p:spPr>
          <a:xfrm>
            <a:off x="7620854" y="4293372"/>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持续进行胸外按压和人工呼吸，以维持血液循环和氧气供应。</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心肺复苏的操作步骤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821" b="24821"/>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2202" b="22202"/>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不要在胸部或背部有严重损伤的情况下进行心肺复苏。</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在进行心肺复苏之前，确保患者没有脊柱损伤或其他重要脏器损伤。</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在进行心肺复苏时，尽量减少按压的力度和频率，以避免对患者的进一步伤害。</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止血技术</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快速止血</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一旦发生出血，应尽快采取止血措施，防止血液流失过多。</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准确判断</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判断出血部位和出血量，以便采取适当的止血方法。</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保持冷静</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在急救过程中保持冷静，避免因慌乱而影响止血效果。</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止血的基本原则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直接压迫止血</a:t>
            </a:r>
            <a:endParaRPr lang="en-US" sz="1100"/>
          </a:p>
        </p:txBody>
      </p:sp>
      <p:sp>
        <p:nvSpPr>
          <p:cNvPr id="19" name="AutoShape 19"/>
          <p:cNvSpPr/>
          <p:nvPr/>
        </p:nvSpPr>
        <p:spPr>
          <a:xfrm>
            <a:off x="1030805"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使用干净的纱布或绷带直接压迫出血部位，施加适当的压力进行止血。</a:t>
            </a:r>
            <a:endParaRPr lang="en-US" sz="1100"/>
          </a:p>
        </p:txBody>
      </p:sp>
      <p:sp>
        <p:nvSpPr>
          <p:cNvPr id="20" name="AutoShape 20"/>
          <p:cNvSpPr/>
          <p:nvPr/>
        </p:nvSpPr>
        <p:spPr>
          <a:xfrm>
            <a:off x="3705053"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加压包扎止血</a:t>
            </a:r>
            <a:endParaRPr lang="en-US" sz="1100"/>
          </a:p>
        </p:txBody>
      </p:sp>
      <p:sp>
        <p:nvSpPr>
          <p:cNvPr id="21" name="AutoShape 21"/>
          <p:cNvSpPr/>
          <p:nvPr/>
        </p:nvSpPr>
        <p:spPr>
          <a:xfrm>
            <a:off x="3811153"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在出血部位上方用绷带或纱布加压包扎，通过增加压力来止血。</a:t>
            </a:r>
            <a:endParaRPr lang="en-US" sz="1100"/>
          </a:p>
        </p:txBody>
      </p:sp>
      <p:sp>
        <p:nvSpPr>
          <p:cNvPr id="22" name="AutoShape 22"/>
          <p:cNvSpPr/>
          <p:nvPr/>
        </p:nvSpPr>
        <p:spPr>
          <a:xfrm>
            <a:off x="639497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止血带止血</a:t>
            </a:r>
            <a:endParaRPr lang="en-US" sz="1100"/>
          </a:p>
        </p:txBody>
      </p:sp>
      <p:sp>
        <p:nvSpPr>
          <p:cNvPr id="23" name="AutoShape 23"/>
          <p:cNvSpPr/>
          <p:nvPr/>
        </p:nvSpPr>
        <p:spPr>
          <a:xfrm>
            <a:off x="6501074"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在四肢出血时，可使用止血带在出血部位上方扎紧，以阻断血流。</a:t>
            </a:r>
            <a:endParaRPr lang="en-US" sz="1100"/>
          </a:p>
        </p:txBody>
      </p:sp>
      <p:sp>
        <p:nvSpPr>
          <p:cNvPr id="24" name="AutoShape 24"/>
          <p:cNvSpPr/>
          <p:nvPr/>
        </p:nvSpPr>
        <p:spPr>
          <a:xfrm>
            <a:off x="9157221" y="3291405"/>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指压止血法</a:t>
            </a:r>
            <a:endParaRPr lang="en-US" sz="1100"/>
          </a:p>
        </p:txBody>
      </p:sp>
      <p:sp>
        <p:nvSpPr>
          <p:cNvPr id="25" name="AutoShape 25"/>
          <p:cNvSpPr/>
          <p:nvPr/>
        </p:nvSpPr>
        <p:spPr>
          <a:xfrm>
            <a:off x="9263320" y="3676867"/>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用手指压迫出血动脉的近心端，通过压迫血管来达到止血目的。</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止血的方法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3895588" y="1757233"/>
            <a:ext cx="1867327" cy="1867327"/>
            <a:chOff x="3895588" y="1757233"/>
            <a:chExt cx="1867327" cy="1867327"/>
          </a:xfrm>
        </p:grpSpPr>
        <p:sp>
          <p:nvSpPr>
            <p:cNvPr id="3" name="AutoShape 3"/>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6435060" y="1757233"/>
            <a:ext cx="1867327" cy="1867327"/>
            <a:chOff x="6435060" y="1757233"/>
            <a:chExt cx="1867327" cy="1867327"/>
          </a:xfrm>
        </p:grpSpPr>
        <p:sp>
          <p:nvSpPr>
            <p:cNvPr id="5" name="AutoShape 5"/>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356238" y="1757233"/>
            <a:ext cx="1867327" cy="1867327"/>
            <a:chOff x="1356238" y="1757233"/>
            <a:chExt cx="1867327" cy="1867327"/>
          </a:xfrm>
        </p:grpSpPr>
        <p:sp>
          <p:nvSpPr>
            <p:cNvPr id="7" name="AutoShape 7"/>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34127" y="3918367"/>
            <a:ext cx="252108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避免过度加压</a:t>
            </a:r>
            <a:endParaRPr lang="en-US" sz="1100"/>
          </a:p>
        </p:txBody>
      </p:sp>
      <p:sp>
        <p:nvSpPr>
          <p:cNvPr id="9" name="AutoShape 9"/>
          <p:cNvSpPr/>
          <p:nvPr/>
        </p:nvSpPr>
        <p:spPr>
          <a:xfrm>
            <a:off x="1134129" y="4325638"/>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在止血过程中，避免过度加压导致组织损伤或肢体远端缺血。</a:t>
            </a:r>
            <a:endParaRPr lang="en-US" sz="1100"/>
          </a:p>
        </p:txBody>
      </p:sp>
      <p:sp>
        <p:nvSpPr>
          <p:cNvPr id="10" name="AutoShape 10"/>
          <p:cNvSpPr/>
          <p:nvPr/>
        </p:nvSpPr>
        <p:spPr>
          <a:xfrm>
            <a:off x="3655214" y="3918367"/>
            <a:ext cx="255164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定期放松止血带</a:t>
            </a:r>
            <a:endParaRPr lang="en-US" sz="1100"/>
          </a:p>
        </p:txBody>
      </p:sp>
      <p:sp>
        <p:nvSpPr>
          <p:cNvPr id="11" name="AutoShape 11"/>
          <p:cNvSpPr/>
          <p:nvPr/>
        </p:nvSpPr>
        <p:spPr>
          <a:xfrm>
            <a:off x="3655214" y="4325638"/>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在使用止血带止血时，应定期放松，避免长时间阻断血流导致肢体坏死。</a:t>
            </a:r>
            <a:endParaRPr lang="en-US" sz="1100"/>
          </a:p>
        </p:txBody>
      </p:sp>
      <p:sp>
        <p:nvSpPr>
          <p:cNvPr id="12" name="AutoShape 12"/>
          <p:cNvSpPr/>
          <p:nvPr/>
        </p:nvSpPr>
        <p:spPr>
          <a:xfrm>
            <a:off x="6206861" y="3918367"/>
            <a:ext cx="2539471"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注意保暖</a:t>
            </a:r>
            <a:endParaRPr lang="en-US" sz="1100"/>
          </a:p>
        </p:txBody>
      </p:sp>
      <p:sp>
        <p:nvSpPr>
          <p:cNvPr id="13" name="AutoShape 13"/>
          <p:cNvSpPr/>
          <p:nvPr/>
        </p:nvSpPr>
        <p:spPr>
          <a:xfrm>
            <a:off x="6206862" y="43256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在止血过程中，应注意给伤者保暖，防止失血过多导致体温下降。</a:t>
            </a:r>
            <a:endParaRPr lang="en-US" sz="1100"/>
          </a:p>
        </p:txBody>
      </p:sp>
      <p:sp>
        <p:nvSpPr>
          <p:cNvPr id="14" name="AutoShape 14"/>
          <p:cNvSpPr/>
          <p:nvPr/>
        </p:nvSpPr>
        <p:spPr>
          <a:xfrm>
            <a:off x="8746332" y="391836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及时就医</a:t>
            </a:r>
            <a:endParaRPr lang="en-US" sz="1100"/>
          </a:p>
        </p:txBody>
      </p:sp>
      <p:sp>
        <p:nvSpPr>
          <p:cNvPr id="15" name="AutoShape 15"/>
          <p:cNvSpPr/>
          <p:nvPr/>
        </p:nvSpPr>
        <p:spPr>
          <a:xfrm>
            <a:off x="8746334" y="43256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对于严重的出血，应尽快就医，以便得到专业的治疗和护理。</a:t>
            </a:r>
            <a:endParaRPr lang="en-US" sz="1100"/>
          </a:p>
        </p:txBody>
      </p:sp>
      <p:grpSp>
        <p:nvGrpSpPr>
          <p:cNvPr id="16" name="Group 16"/>
          <p:cNvGrpSpPr/>
          <p:nvPr/>
        </p:nvGrpSpPr>
        <p:grpSpPr>
          <a:xfrm>
            <a:off x="1999673" y="2385294"/>
            <a:ext cx="580457" cy="611204"/>
            <a:chOff x="1999673" y="2385294"/>
            <a:chExt cx="580457" cy="611204"/>
          </a:xfrm>
        </p:grpSpPr>
        <p:sp>
          <p:nvSpPr>
            <p:cNvPr id="17" name="Freeform 17"/>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431200" y="2395266"/>
            <a:ext cx="796103" cy="591260"/>
            <a:chOff x="4431200" y="2395266"/>
            <a:chExt cx="796103" cy="591260"/>
          </a:xfrm>
        </p:grpSpPr>
        <p:sp>
          <p:nvSpPr>
            <p:cNvPr id="22" name="Freeform 22"/>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Freeform 24"/>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5" name="Group 25"/>
          <p:cNvGrpSpPr/>
          <p:nvPr/>
        </p:nvGrpSpPr>
        <p:grpSpPr>
          <a:xfrm>
            <a:off x="0" y="0"/>
            <a:ext cx="0" cy="0"/>
          </a:xfrm>
        </p:grpSpPr>
        <p:sp>
          <p:nvSpPr>
            <p:cNvPr id="26" name="Freeform 26"/>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 name="Group 28"/>
          <p:cNvGrpSpPr/>
          <p:nvPr/>
        </p:nvGrpSpPr>
        <p:grpSpPr>
          <a:xfrm>
            <a:off x="8974532" y="1757233"/>
            <a:ext cx="1867327" cy="1867327"/>
            <a:chOff x="8974532" y="1757233"/>
            <a:chExt cx="1867327" cy="1867327"/>
          </a:xfrm>
        </p:grpSpPr>
        <p:sp>
          <p:nvSpPr>
            <p:cNvPr id="29" name="AutoShape 29"/>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止血的注意事项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https://d.book118.com/418050077025006035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2024-09-13T20:55:58.772</cp:lastPrinted>
  <dcterms:created xsi:type="dcterms:W3CDTF">2024-09-13T12:55:58Z</dcterms:created>
  <dcterms:modified xsi:type="dcterms:W3CDTF">2024-09-13T12:56:00Z</dcterms:modified>
</cp:coreProperties>
</file>