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78110-031B-4A1B-89F5-4CAF0DE58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F1BD9-117F-4030-9A83-A39891ACB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F7192-EFAE-4223-84C6-DD446CE3C2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E8A5CF-DEDD-4AA3-A98C-8AE820089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3C28FC-3055-43F3-8FD9-37740F3D0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530436-6B6F-450D-9FAF-B17AE8129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4DD5EF-2F39-4515-BE16-0EC5DA723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67E864-45A0-4B91-93F1-DD8BB7095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6EA839-A979-4160-BCF8-914A903B0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4B314-D2A1-4269-AB6D-C2C293837C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7A38B8-1EC7-4A9E-BEEB-A45FF62F2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53071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SolidWorks_工程图操作教程</a:t>
            </a:r>
            <a:endParaRPr lang="en-US" sz="40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录</a:t>
            </a:r>
            <a:endParaRPr lang="en-US" sz="8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CONTENCT</a:t>
            </a:r>
            <a:endParaRPr lang="en-US" sz="1575">
              <a:solidFill>
                <a:schemeClr val="accent1">
                  <a:lumMod val="40000"/>
                  <a:lumOff val="6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SolidWorks工程图概述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创建和编辑工程图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标注尺寸与公差配合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添加注释和符号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打印输出与分享协作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总结回顾与拓展延伸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SolidWorks工程图概述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16" r="241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工程图定义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工程图作用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工程图的重要性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工程图是用于详细表达机械产品及其组成部分的形状、大小、公差、技术要求等信息的图样。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它是制造、检验、安装等生产活动的重要依据，也是技术交流的重要工具。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在工程领域中，工程图的准确性和规范性直接关系到产品质量和生产效率，因此掌握工程图的绘制和阅读技能至关重要。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工程图的作用与重要性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700">
              <a:solidFill>
                <a:schemeClr val="accent1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700">
              <a:solidFill>
                <a:schemeClr val="accent1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700">
              <a:solidFill>
                <a:schemeClr val="accent1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2700">
              <a:solidFill>
                <a:schemeClr val="accent1">
                  <a:lumMod val="20000"/>
                  <a:lumOff val="8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强大的绘图功能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智能化的标注功能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灵活的图纸管理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与三维模型的紧密集成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SolidWorks工程图功能特点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SolidWorks支持多图纸管理，可以方便地进行图纸的创建、编辑、保存和打印等操作。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SolidWorks可以自动识别和标注尺寸、公差、表面粗糙度等，大大提高了标注效率。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SolidWorks提供了丰富的绘图工具，支持各种视图、剖视图、局部放大图等的创建和编辑。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SolidWorks工程图与三维模型无缝集成，可以实现三维模型到工程图的快速转换，同时保持数据的关联性。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680677">
            <a:off x="-103598" y="1325485"/>
            <a:ext cx="9608125" cy="3565980"/>
          </a:xfrm>
          <a:custGeom>
            <a:rect l="l" t="t" r="r" b="b"/>
            <a:pathLst>
              <a:path w="2907" h="1077">
                <a:moveTo>
                  <a:pt x="966" y="697"/>
                </a:moveTo>
                <a:cubicBezTo>
                  <a:pt x="1108" y="727"/>
                  <a:pt x="1497" y="786"/>
                  <a:pt x="1623" y="694"/>
                </a:cubicBezTo>
                <a:cubicBezTo>
                  <a:pt x="1667" y="661"/>
                  <a:pt x="1708" y="623"/>
                  <a:pt x="1752" y="588"/>
                </a:cubicBezTo>
                <a:cubicBezTo>
                  <a:pt x="2134" y="287"/>
                  <a:pt x="2404" y="399"/>
                  <a:pt x="2401" y="402"/>
                </a:cubicBezTo>
                <a:cubicBezTo>
                  <a:pt x="2518" y="510"/>
                  <a:pt x="2782" y="511"/>
                  <a:pt x="2907" y="415"/>
                </a:cubicBezTo>
                <a:cubicBezTo>
                  <a:pt x="2901" y="418"/>
                  <a:pt x="2896" y="421"/>
                  <a:pt x="2890" y="424"/>
                </a:cubicBezTo>
                <a:cubicBezTo>
                  <a:pt x="2776" y="484"/>
                  <a:pt x="2556" y="468"/>
                  <a:pt x="2461" y="382"/>
                </a:cubicBezTo>
                <a:cubicBezTo>
                  <a:pt x="2594" y="342"/>
                  <a:pt x="2774" y="142"/>
                  <a:pt x="2813" y="0"/>
                </a:cubicBezTo>
                <a:cubicBezTo>
                  <a:pt x="2769" y="128"/>
                  <a:pt x="2609" y="309"/>
                  <a:pt x="2486" y="344"/>
                </a:cubicBezTo>
                <a:cubicBezTo>
                  <a:pt x="2412" y="366"/>
                  <a:pt x="2258" y="334"/>
                  <a:pt x="2149" y="312"/>
                </a:cubicBezTo>
                <a:cubicBezTo>
                  <a:pt x="2096" y="307"/>
                  <a:pt x="1767" y="523"/>
                  <a:pt x="1723" y="545"/>
                </a:cubicBezTo>
                <a:cubicBezTo>
                  <a:pt x="1685" y="564"/>
                  <a:pt x="1653" y="593"/>
                  <a:pt x="1621" y="619"/>
                </a:cubicBezTo>
                <a:cubicBezTo>
                  <a:pt x="1544" y="679"/>
                  <a:pt x="1459" y="684"/>
                  <a:pt x="1365" y="675"/>
                </a:cubicBezTo>
                <a:cubicBezTo>
                  <a:pt x="1283" y="668"/>
                  <a:pt x="1017" y="609"/>
                  <a:pt x="905" y="585"/>
                </a:cubicBezTo>
                <a:cubicBezTo>
                  <a:pt x="892" y="585"/>
                  <a:pt x="333" y="356"/>
                  <a:pt x="40" y="603"/>
                </a:cubicBezTo>
                <a:cubicBezTo>
                  <a:pt x="38" y="604"/>
                  <a:pt x="2" y="577"/>
                  <a:pt x="0" y="579"/>
                </a:cubicBezTo>
                <a:cubicBezTo>
                  <a:pt x="35" y="711"/>
                  <a:pt x="81" y="945"/>
                  <a:pt x="116" y="1077"/>
                </a:cubicBezTo>
                <a:cubicBezTo>
                  <a:pt x="134" y="1022"/>
                  <a:pt x="114" y="942"/>
                  <a:pt x="135" y="890"/>
                </a:cubicBezTo>
                <a:cubicBezTo>
                  <a:pt x="183" y="773"/>
                  <a:pt x="185" y="695"/>
                  <a:pt x="337" y="673"/>
                </a:cubicBezTo>
                <a:cubicBezTo>
                  <a:pt x="561" y="641"/>
                  <a:pt x="765" y="673"/>
                  <a:pt x="985" y="702"/>
                </a:cubicBezTo>
              </a:path>
            </a:pathLst>
          </a:custGeom>
          <a:solidFill>
            <a:srgbClr val="BFBFB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90431" y="2766027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5795" y="2404762"/>
            <a:ext cx="201706" cy="20170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057465" y="311524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770460" y="3563819"/>
            <a:ext cx="200200" cy="200200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0559" y="3042996"/>
            <a:ext cx="100853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038" y="3115249"/>
            <a:ext cx="100852" cy="100852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990249" y="1573891"/>
            <a:ext cx="2372296" cy="1026604"/>
            <a:chOff x="1990249" y="1573891"/>
            <a:chExt cx="2372296" cy="1026604"/>
          </a:xfrm>
        </p:grpSpPr>
        <p:sp>
          <p:nvSpPr>
            <p:cNvPr id="10" name="Freeform 10"/>
            <p:cNvSpPr/>
            <p:nvPr/>
          </p:nvSpPr>
          <p:spPr>
            <a:xfrm rot="8375884">
              <a:off x="1990249" y="1573891"/>
              <a:ext cx="2372296" cy="1026604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401979" y="2345892"/>
            <a:ext cx="2094833" cy="906399"/>
            <a:chOff x="4401979" y="2345892"/>
            <a:chExt cx="2094833" cy="906399"/>
          </a:xfrm>
        </p:grpSpPr>
        <p:sp>
          <p:nvSpPr>
            <p:cNvPr id="12" name="Freeform 12"/>
            <p:cNvSpPr/>
            <p:nvPr/>
          </p:nvSpPr>
          <p:spPr>
            <a:xfrm rot="7494101">
              <a:off x="4401979" y="2345892"/>
              <a:ext cx="2094833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362539" y="1859831"/>
            <a:ext cx="2032159" cy="879062"/>
            <a:chOff x="7362539" y="1859831"/>
            <a:chExt cx="2032159" cy="879062"/>
          </a:xfrm>
        </p:grpSpPr>
        <p:sp>
          <p:nvSpPr>
            <p:cNvPr id="14" name="Freeform 14"/>
            <p:cNvSpPr/>
            <p:nvPr/>
          </p:nvSpPr>
          <p:spPr>
            <a:xfrm rot="7358619">
              <a:off x="7362539" y="1859831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6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43389" y="2966446"/>
            <a:ext cx="2369725" cy="1026223"/>
            <a:chOff x="443389" y="2966446"/>
            <a:chExt cx="2369725" cy="1026223"/>
          </a:xfrm>
        </p:grpSpPr>
        <p:sp>
          <p:nvSpPr>
            <p:cNvPr id="16" name="Freeform 16"/>
            <p:cNvSpPr/>
            <p:nvPr/>
          </p:nvSpPr>
          <p:spPr>
            <a:xfrm rot="3380677">
              <a:off x="443389" y="2966446"/>
              <a:ext cx="2369725" cy="1026223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2573360" y="3655102"/>
            <a:ext cx="2094738" cy="906399"/>
            <a:chOff x="2573360" y="3655102"/>
            <a:chExt cx="2094738" cy="906399"/>
          </a:xfrm>
        </p:grpSpPr>
        <p:sp>
          <p:nvSpPr>
            <p:cNvPr id="18" name="Freeform 18"/>
            <p:cNvSpPr/>
            <p:nvPr/>
          </p:nvSpPr>
          <p:spPr>
            <a:xfrm rot="3880404">
              <a:off x="2573360" y="3655102"/>
              <a:ext cx="2094738" cy="906399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6217063" y="3265816"/>
            <a:ext cx="2032159" cy="879062"/>
            <a:chOff x="6217063" y="3265816"/>
            <a:chExt cx="2032159" cy="879062"/>
          </a:xfrm>
        </p:grpSpPr>
        <p:sp>
          <p:nvSpPr>
            <p:cNvPr id="20" name="Freeform 20"/>
            <p:cNvSpPr/>
            <p:nvPr/>
          </p:nvSpPr>
          <p:spPr>
            <a:xfrm rot="2257082">
              <a:off x="6217063" y="3265816"/>
              <a:ext cx="2032159" cy="879062"/>
            </a:xfrm>
            <a:custGeom>
              <a:rect l="l" t="t" r="r" b="b"/>
              <a:pathLst>
                <a:path w="641" h="277">
                  <a:moveTo>
                    <a:pt x="325" y="0"/>
                  </a:moveTo>
                  <a:cubicBezTo>
                    <a:pt x="132" y="0"/>
                    <a:pt x="0" y="143"/>
                    <a:pt x="0" y="143"/>
                  </a:cubicBezTo>
                  <a:cubicBezTo>
                    <a:pt x="119" y="243"/>
                    <a:pt x="229" y="277"/>
                    <a:pt x="323" y="277"/>
                  </a:cubicBezTo>
                  <a:cubicBezTo>
                    <a:pt x="517" y="277"/>
                    <a:pt x="641" y="132"/>
                    <a:pt x="641" y="132"/>
                  </a:cubicBezTo>
                  <a:cubicBezTo>
                    <a:pt x="527" y="33"/>
                    <a:pt x="419" y="0"/>
                    <a:pt x="325" y="0"/>
                  </a:cubicBezTo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学习目标与课程安排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1038225" y="5349091"/>
            <a:ext cx="10115550" cy="12573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学习目标：通过本课程的学习，学员应能够熟练掌握SolidWorks工程图的基本操作和技能，能够独立完成简单机械产品的工程图绘制和阅读。</a:t>
            </a:r>
            <a:endParaRPr lang="en-US" sz="1425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课程安排：本课程共分为以下几个部分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 SolidWorks工程图基础知识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 视图创建与编辑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学习目标与课程安排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 尺寸标注与公差配合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 图纸管理与打印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 技术要求与表面粗糙度标注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6. 综合案例分析与实战演练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8041" b="18041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4663" b="4663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4799" b="4799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学习目标与课程安排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创建和编辑工程图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启动SolidWorks软件，进入操作界面。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打开SolidWorks软件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点击菜单栏中的“文件”选项，选择“新建”命令，在弹出的对话框中选择“工程图”类型，然后点击“确定”按钮。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新建工程图文件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根据实际需要选择合适的工程图模板，例如A4、A3等。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选择模板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新建工程图文件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设置图纸格式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设置图纸大小</a:t>
            </a:r>
            <a:endParaRPr lang="en-US" sz="1575" b="1">
              <a:solidFill>
                <a:schemeClr val="accent4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设置图纸格式和大小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在工程图操作界面中，点击菜单栏中的“文件”选项，选择“页面设置”命令，在弹出的对话框中选择合适的图纸格式。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在“页面设置”对话框中，可以设置图纸的大小、方向（横向或纵向）以及边距等参数。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插入视图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在工程图操作界面中，点击菜单栏中的“插入”选项，选择“视图”命令，在弹出的对话框中选择需要插入的视图类型（如标准三视图、投影视图等），然后选择合适的视图方向和比例。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调整视图布局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通过拖动视图、调整视图大小和位置等方式，合理布局各个视图，使得工程图更加清晰易读。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插入视图与调整视图布局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156" r="2415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编辑视图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选中需要编辑的视图，然后点击菜单栏中的“编辑”选项，可以对视图进行旋转、镜像、阵列等操作。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属性设置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在工程图操作界面中，选中需要设置属性的视图或线条等元素，然后点击鼠标右键选择“属性”命令，在弹出的对话框中可以设置元素的线型、颜色、图层等属性。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编辑视图及属性设置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495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标注尺寸与公差配合</a:t>
            </a:r>
            <a:endParaRPr lang="en-US" sz="3600">
              <a:solidFill>
                <a:srgbClr val="00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80%</a:t>
              </a:r>
              <a:endParaRPr lang="en-US" sz="18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100%</a:t>
              </a:r>
              <a:endParaRPr lang="en-US" sz="1800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标注基本尺寸及修改尺寸样式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在SolidWorks工具栏中选择合适的标注工具，如线性标注、角度标注等。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在图形中选择需要标注的对象，拖动鼠标放置尺寸，并调整尺寸位置和方向。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双击尺寸值或选择右键菜单中的“属性”选项，在弹出的对话框中修改尺寸样式，如字体、大小、颜色等。</a:t>
            </a:r>
            <a:endParaRPr lang="en-US" sz="1350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选择标注工具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放置尺寸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修改尺寸样式</a:t>
            </a:r>
            <a:endParaRPr lang="en-US" sz="1575" b="1">
              <a:solidFill>
                <a:srgbClr val="FFFEFE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https://d.book118.com/418053071007006032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2024-09-09T06:27:39.942</cp:lastPrinted>
  <dcterms:created xsi:type="dcterms:W3CDTF">2024-09-08T22:27:39Z</dcterms:created>
  <dcterms:modified xsi:type="dcterms:W3CDTF">2024-09-08T22:27:42Z</dcterms:modified>
</cp:coreProperties>
</file>