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A0962-AE0E-424B-91A1-88C07721A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B00F7-B846-4246-8A7D-F61F1F068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5B6A8-C011-4288-87A4-7D65E276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C9FAA-3119-4351-83B5-524529869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056EF-DD9F-4920-9CD3-E1AAD811C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FE0A12-4C3C-424A-B5B2-33CC91D96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C19BAE-13E4-4521-88EF-BF4C18E6E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AA894C-918D-47B9-8B67-7FEFAF56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030AF-B1F8-42F0-93EB-3F29AA6B3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A7F2C-ED71-45C3-9C76-E5777F062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1BEEB-741C-45DF-AA7C-AEE86A0CF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solidFill>
          <a:srgbClr val="2C3C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kumimoji="1" lang="zh-CN" altLang="en-US"/>
              <a:t>编辑母版文本样式
第二级
第三级
第四级
第五级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54FCBDE-D260-8E48-8CB9-16C2DA8ECAE4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4F4D5D9-0ACA-7346-839B-6892DD7234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502710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2C3C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文本框 17"/>
          <p:cNvSpPr txBox="1"/>
          <p:nvPr/>
        </p:nvSpPr>
        <p:spPr>
          <a:xfrm>
            <a:off x="5033416" y="3721735"/>
            <a:ext cx="6625184" cy="2861310"/>
          </a:xfrm>
          <a:prstGeom prst="rect">
            <a:avLst/>
          </a:prstGeom>
          <a:solidFill>
            <a:srgbClr val="2C3C34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 raise new questions, new possibilities, to regard old problems om a new angle, requires creative imagination and marks real advance in science.</a:t>
            </a:r>
            <a:endParaRPr 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---- Alber Einstein &amp; Leopold Infeld</a:t>
            </a:r>
            <a:endParaRPr lang="en-US" sz="24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033645" y="1694815"/>
            <a:ext cx="6491605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>
                <a:solidFill>
                  <a:schemeClr val="bg1"/>
                </a:solidFill>
              </a:rPr>
              <a:t>JOHN SNOW DEFEATS “ KING CHOLERA”</a:t>
            </a:r>
            <a:endParaRPr lang="en-US" altLang="zh-CN" sz="4400" b="1">
              <a:solidFill>
                <a:schemeClr val="bg1"/>
              </a:solidFill>
            </a:endParaRPr>
          </a:p>
        </p:txBody>
      </p:sp>
      <p:pic>
        <p:nvPicPr>
          <p:cNvPr id="3" name="图片 2" descr="IMG_20200910_2123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892040" cy="685863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5182235" y="147955"/>
            <a:ext cx="6633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</a:rPr>
              <a:t>                        </a:t>
            </a:r>
            <a:r>
              <a:rPr lang="zh-CN" altLang="en-US">
                <a:solidFill>
                  <a:schemeClr val="bg1"/>
                </a:solidFill>
              </a:rPr>
              <a:t>人教</a:t>
            </a:r>
            <a:r>
              <a:rPr lang="en-US" altLang="zh-CN">
                <a:solidFill>
                  <a:schemeClr val="bg1"/>
                </a:solidFill>
              </a:rPr>
              <a:t>  </a:t>
            </a:r>
            <a:r>
              <a:rPr lang="zh-CN" altLang="en-US">
                <a:solidFill>
                  <a:schemeClr val="bg1"/>
                </a:solidFill>
              </a:rPr>
              <a:t>选择性必修二   </a:t>
            </a:r>
            <a:endParaRPr lang="en-US" altLang="zh-CN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/>
          <p:cNvGrpSpPr/>
          <p:nvPr/>
        </p:nvGrpSpPr>
        <p:grpSpPr>
          <a:xfrm>
            <a:off x="2756764" y="1359301"/>
            <a:ext cx="6698792" cy="1710678"/>
            <a:chOff x="1802271" y="2211471"/>
            <a:chExt cx="6698792" cy="1710678"/>
          </a:xfrm>
        </p:grpSpPr>
        <p:sp>
          <p:nvSpPr>
            <p:cNvPr id="5" name="文本框 4"/>
            <p:cNvSpPr txBox="1"/>
            <p:nvPr/>
          </p:nvSpPr>
          <p:spPr>
            <a:xfrm>
              <a:off x="4114800" y="2723269"/>
              <a:ext cx="4386263" cy="11988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kumimoji="1" lang="zh-CN" altLang="en-US" sz="7200">
                <a:solidFill>
                  <a:schemeClr val="bg1"/>
                </a:solidFill>
                <a:latin typeface="叶根友毛笔行书" panose="02010601030101010101" pitchFamily="2" charset="-122"/>
                <a:ea typeface="叶根友毛笔行书" panose="02010601030101010101" pitchFamily="2" charset="-122"/>
              </a:endParaRPr>
            </a:p>
          </p:txBody>
        </p:sp>
        <p:grpSp>
          <p:nvGrpSpPr>
            <p:cNvPr id="13" name="组合 12"/>
            <p:cNvGrpSpPr/>
            <p:nvPr/>
          </p:nvGrpSpPr>
          <p:grpSpPr>
            <a:xfrm>
              <a:off x="1802271" y="2211471"/>
              <a:ext cx="1220617" cy="1320629"/>
              <a:chOff x="1859422" y="2268623"/>
              <a:chExt cx="1220617" cy="1320629"/>
            </a:xfrm>
          </p:grpSpPr>
          <p:sp>
            <p:nvSpPr>
              <p:cNvPr id="12" name="矩形 11"/>
              <p:cNvSpPr/>
              <p:nvPr/>
            </p:nvSpPr>
            <p:spPr>
              <a:xfrm>
                <a:off x="2073735" y="2582948"/>
                <a:ext cx="1006304" cy="1006304"/>
              </a:xfrm>
              <a:prstGeom prst="rect">
                <a:avLst/>
              </a:prstGeom>
              <a:solidFill>
                <a:srgbClr val="C52823">
                  <a:alpha val="4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kumimoji="1" lang="zh-CN" altLang="en-US"/>
              </a:p>
            </p:txBody>
          </p:sp>
          <p:sp>
            <p:nvSpPr>
              <p:cNvPr id="11" name="矩形 10"/>
              <p:cNvSpPr/>
              <p:nvPr/>
            </p:nvSpPr>
            <p:spPr>
              <a:xfrm>
                <a:off x="1859422" y="2268623"/>
                <a:ext cx="1006304" cy="1006304"/>
              </a:xfrm>
              <a:prstGeom prst="rect">
                <a:avLst/>
              </a:prstGeom>
              <a:solidFill>
                <a:srgbClr val="C5282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/>
                <a:endParaRPr kumimoji="1" lang="zh-CN" altLang="en-US"/>
              </a:p>
            </p:txBody>
          </p:sp>
        </p:grpSp>
      </p:grpSp>
      <p:sp>
        <p:nvSpPr>
          <p:cNvPr id="2" name="文本框 1"/>
          <p:cNvSpPr txBox="1"/>
          <p:nvPr/>
        </p:nvSpPr>
        <p:spPr>
          <a:xfrm>
            <a:off x="4157980" y="2261870"/>
            <a:ext cx="630809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5400" b="1">
                <a:solidFill>
                  <a:srgbClr val="FFFF00"/>
                </a:solidFill>
              </a:rPr>
              <a:t>Language points</a:t>
            </a:r>
            <a:endParaRPr lang="en-US" altLang="zh-CN" sz="5400" b="1">
              <a:solidFill>
                <a:srgbClr val="FFFF00"/>
              </a:solidFill>
            </a:endParaRPr>
          </a:p>
        </p:txBody>
      </p:sp>
      <p:pic>
        <p:nvPicPr>
          <p:cNvPr id="3" name="图片 2" descr="20171108160414_0971[1]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425" y="3766820"/>
            <a:ext cx="5725160" cy="238188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/>
        </p:nvSpPr>
        <p:spPr>
          <a:xfrm>
            <a:off x="634483" y="359552"/>
            <a:ext cx="347135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 </a:t>
            </a:r>
            <a:endParaRPr kumimoji="1" lang="en-US" altLang="zh-CN" sz="28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35903" y="314802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500660" y="314802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464945" y="1334770"/>
            <a:ext cx="998537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bg1"/>
                </a:solidFill>
              </a:rPr>
              <a:t>What was </a:t>
            </a:r>
            <a:r>
              <a:rPr lang="zh-CN" altLang="en-US" sz="2800" b="1">
                <a:solidFill>
                  <a:srgbClr val="FFFF00"/>
                </a:solidFill>
              </a:rPr>
              <a:t>the most feared disease </a:t>
            </a:r>
            <a:r>
              <a:rPr lang="zh-CN" altLang="en-US" sz="2800" b="1">
                <a:solidFill>
                  <a:schemeClr val="bg1"/>
                </a:solidFill>
              </a:rPr>
              <a:t>on the Oregon Trail?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260475" y="1856740"/>
            <a:ext cx="9071610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FF00"/>
                </a:solidFill>
              </a:rPr>
              <a:t>The most feared disease</a:t>
            </a:r>
            <a:r>
              <a:rPr lang="zh-CN" altLang="en-US" sz="2800" b="1">
                <a:solidFill>
                  <a:schemeClr val="bg1"/>
                </a:solidFill>
              </a:rPr>
              <a:t> on the Oregon Trail </a:t>
            </a:r>
            <a:r>
              <a:rPr lang="en-US" altLang="zh-CN" sz="2800" b="1">
                <a:solidFill>
                  <a:schemeClr val="bg1"/>
                </a:solidFill>
              </a:rPr>
              <a:t>(</a:t>
            </a:r>
            <a:r>
              <a:rPr lang="zh-CN" altLang="en-US" sz="2800" b="1">
                <a:solidFill>
                  <a:schemeClr val="bg1"/>
                </a:solidFill>
              </a:rPr>
              <a:t>俄勒冈小径）was cholera， Typhoid fever （伤寒症）and dysentery（痢疾） were also feared diseases, but cholera was the biggest killer.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317625" y="410845"/>
            <a:ext cx="1099566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</a:rPr>
              <a:t>Cholera used to be one of the most</a:t>
            </a:r>
            <a:r>
              <a:rPr lang="en-US" altLang="zh-CN" sz="2800" b="1" u="sng">
                <a:solidFill>
                  <a:srgbClr val="FFFF00"/>
                </a:solidFill>
              </a:rPr>
              <a:t> feared</a:t>
            </a:r>
            <a:r>
              <a:rPr lang="en-US" altLang="zh-CN" sz="2800" b="1">
                <a:solidFill>
                  <a:schemeClr val="bg1"/>
                </a:solidFill>
              </a:rPr>
              <a:t> diseases in the world.</a:t>
            </a:r>
            <a:endParaRPr lang="en-US" altLang="zh-CN" sz="2800" b="1">
              <a:solidFill>
                <a:schemeClr val="bg1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00380" y="3696970"/>
            <a:ext cx="1139952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FF00"/>
                </a:solidFill>
              </a:rPr>
              <a:t>fear : n/vt  (c/u) </a:t>
            </a:r>
            <a:r>
              <a:rPr lang="zh-CN" altLang="en-US" sz="2800" b="1">
                <a:solidFill>
                  <a:srgbClr val="FFFF00"/>
                </a:solidFill>
              </a:rPr>
              <a:t>害怕，担忧 </a:t>
            </a:r>
            <a:r>
              <a:rPr lang="en-US" altLang="zh-CN" sz="2800" b="1">
                <a:solidFill>
                  <a:srgbClr val="FFFF00"/>
                </a:solidFill>
              </a:rPr>
              <a:t>-- adj. </a:t>
            </a:r>
            <a:r>
              <a:rPr lang="zh-CN" altLang="en-US" sz="2800" b="1">
                <a:solidFill>
                  <a:srgbClr val="FFFF00"/>
                </a:solidFill>
              </a:rPr>
              <a:t>担忧的，吓人的，极糟的</a:t>
            </a:r>
            <a:r>
              <a:rPr lang="en-US" altLang="zh-CN" sz="2800" b="1">
                <a:solidFill>
                  <a:srgbClr val="FFFF00"/>
                </a:solidFill>
              </a:rPr>
              <a:t>___________  --adj. </a:t>
            </a:r>
            <a:r>
              <a:rPr lang="zh-CN" altLang="en-US" sz="2800" b="1">
                <a:solidFill>
                  <a:srgbClr val="FFFF00"/>
                </a:solidFill>
              </a:rPr>
              <a:t>不怕的，无畏的</a:t>
            </a:r>
            <a:r>
              <a:rPr lang="en-US" altLang="zh-CN" sz="2800" b="1">
                <a:solidFill>
                  <a:srgbClr val="FFFF00"/>
                </a:solidFill>
              </a:rPr>
              <a:t>________________</a:t>
            </a:r>
            <a:endParaRPr lang="en-US" altLang="zh-CN" sz="2800" b="1">
              <a:solidFill>
                <a:srgbClr val="FFFF00"/>
              </a:solidFill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869950" y="5005070"/>
            <a:ext cx="940308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with fear </a:t>
            </a:r>
            <a:r>
              <a:rPr lang="zh-CN" altLang="en-US" sz="2400" b="1">
                <a:solidFill>
                  <a:schemeClr val="bg1"/>
                </a:solidFill>
              </a:rPr>
              <a:t>害怕地     </a:t>
            </a:r>
            <a:r>
              <a:rPr lang="en-US" altLang="zh-CN" sz="2400" b="1">
                <a:solidFill>
                  <a:schemeClr val="bg1"/>
                </a:solidFill>
              </a:rPr>
              <a:t>fear of sb/sth   </a:t>
            </a:r>
            <a:r>
              <a:rPr lang="zh-CN" altLang="en-US" sz="2400" b="1">
                <a:solidFill>
                  <a:schemeClr val="bg1"/>
                </a:solidFill>
              </a:rPr>
              <a:t>害怕</a:t>
            </a:r>
            <a:r>
              <a:rPr lang="en-US" altLang="zh-CN" sz="2400" b="1">
                <a:solidFill>
                  <a:schemeClr val="bg1"/>
                </a:solidFill>
              </a:rPr>
              <a:t>...     fear for sb/sth   </a:t>
            </a:r>
            <a:r>
              <a:rPr lang="zh-CN" altLang="en-US" sz="2400" b="1">
                <a:solidFill>
                  <a:schemeClr val="bg1"/>
                </a:solidFill>
              </a:rPr>
              <a:t>担忧</a:t>
            </a:r>
            <a:endParaRPr lang="zh-CN" altLang="en-US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for fear of.../  for fear that... </a:t>
            </a:r>
            <a:r>
              <a:rPr lang="zh-CN" altLang="en-US" sz="2400" b="1">
                <a:solidFill>
                  <a:schemeClr val="bg1"/>
                </a:solidFill>
              </a:rPr>
              <a:t>唯恐， 以免</a:t>
            </a:r>
            <a:r>
              <a:rPr lang="en-US" altLang="zh-CN" sz="2400" b="1">
                <a:solidFill>
                  <a:schemeClr val="bg1"/>
                </a:solidFill>
              </a:rPr>
              <a:t>...</a:t>
            </a:r>
            <a:endParaRPr lang="en-US" altLang="zh-CN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fear sb/ sth </a:t>
            </a:r>
            <a:r>
              <a:rPr lang="zh-CN" altLang="en-US" sz="2400" b="1">
                <a:solidFill>
                  <a:schemeClr val="bg1"/>
                </a:solidFill>
              </a:rPr>
              <a:t>害怕</a:t>
            </a:r>
            <a:r>
              <a:rPr lang="en-US" altLang="zh-CN" sz="2400" b="1">
                <a:solidFill>
                  <a:schemeClr val="bg1"/>
                </a:solidFill>
              </a:rPr>
              <a:t>/ </a:t>
            </a:r>
            <a:r>
              <a:rPr lang="zh-CN" altLang="en-US" sz="2400" b="1">
                <a:solidFill>
                  <a:schemeClr val="bg1"/>
                </a:solidFill>
              </a:rPr>
              <a:t>担忧</a:t>
            </a:r>
            <a:endParaRPr lang="zh-CN" altLang="en-US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fear to do/ doing </a:t>
            </a:r>
            <a:r>
              <a:rPr lang="zh-CN" altLang="en-US" sz="2400" b="1">
                <a:solidFill>
                  <a:schemeClr val="bg1"/>
                </a:solidFill>
              </a:rPr>
              <a:t>不敢做某事</a:t>
            </a:r>
            <a:endParaRPr lang="zh-CN" altLang="en-US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fear for sb/ sth  </a:t>
            </a:r>
            <a:r>
              <a:rPr lang="zh-CN" altLang="en-US" sz="2400" b="1">
                <a:solidFill>
                  <a:schemeClr val="bg1"/>
                </a:solidFill>
              </a:rPr>
              <a:t>担忧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14375" y="3975100"/>
            <a:ext cx="157099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</a:rPr>
              <a:t>fearful</a:t>
            </a:r>
            <a:endParaRPr lang="en-US" altLang="zh-CN" sz="2800" b="1">
              <a:solidFill>
                <a:schemeClr val="bg1"/>
              </a:solidFill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6989445" y="3975100"/>
            <a:ext cx="228028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</a:rPr>
              <a:t>fearless</a:t>
            </a:r>
            <a:endParaRPr lang="en-US" altLang="zh-CN" sz="28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2"/>
      <p:bldP spid="14" grpId="4"/>
      <p:bldP spid="16" grpId="6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19455" y="451485"/>
            <a:ext cx="11318875" cy="26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2. die from: </a:t>
            </a:r>
            <a:r>
              <a:rPr lang="zh-CN" altLang="en-US" sz="2400" b="1">
                <a:solidFill>
                  <a:schemeClr val="bg1"/>
                </a:solidFill>
              </a:rPr>
              <a:t>死于</a:t>
            </a:r>
            <a:r>
              <a:rPr lang="en-US" altLang="zh-CN" sz="2400" b="1">
                <a:solidFill>
                  <a:schemeClr val="bg1"/>
                </a:solidFill>
              </a:rPr>
              <a:t>......(</a:t>
            </a:r>
            <a:r>
              <a:rPr lang="zh-CN" altLang="en-US" sz="2400" b="1">
                <a:solidFill>
                  <a:schemeClr val="bg1"/>
                </a:solidFill>
              </a:rPr>
              <a:t>某种外部原因）</a:t>
            </a:r>
            <a:endParaRPr lang="zh-CN" altLang="en-US" sz="2400" b="1">
              <a:solidFill>
                <a:schemeClr val="bg1"/>
              </a:solidFill>
            </a:endParaRPr>
          </a:p>
          <a:p>
            <a:r>
              <a:rPr lang="zh-CN" altLang="en-US" sz="2400" b="1">
                <a:solidFill>
                  <a:schemeClr val="bg1"/>
                </a:solidFill>
              </a:rPr>
              <a:t>        </a:t>
            </a:r>
            <a:r>
              <a:rPr lang="en-US" altLang="zh-CN" sz="2400" b="1">
                <a:solidFill>
                  <a:schemeClr val="bg1"/>
                </a:solidFill>
              </a:rPr>
              <a:t>an earthquake     a traffic accident     a lightning    drinking   lack of food</a:t>
            </a:r>
            <a:endParaRPr lang="zh-CN" altLang="en-US" sz="2400" b="1">
              <a:solidFill>
                <a:schemeClr val="bg1"/>
              </a:solidFill>
            </a:endParaRPr>
          </a:p>
          <a:p>
            <a:r>
              <a:rPr lang="zh-CN" altLang="en-US" sz="2400" b="1">
                <a:solidFill>
                  <a:schemeClr val="bg1"/>
                </a:solidFill>
              </a:rPr>
              <a:t>    </a:t>
            </a:r>
            <a:r>
              <a:rPr lang="en-US" altLang="zh-CN" sz="2400" b="1">
                <a:solidFill>
                  <a:schemeClr val="bg1"/>
                </a:solidFill>
              </a:rPr>
              <a:t>die of: </a:t>
            </a:r>
            <a:r>
              <a:rPr lang="zh-CN" altLang="en-US" sz="2400" b="1">
                <a:solidFill>
                  <a:schemeClr val="bg1"/>
                </a:solidFill>
              </a:rPr>
              <a:t>死于</a:t>
            </a:r>
            <a:r>
              <a:rPr lang="en-US" altLang="zh-CN" sz="2400" b="1">
                <a:solidFill>
                  <a:schemeClr val="bg1"/>
                </a:solidFill>
              </a:rPr>
              <a:t>......(</a:t>
            </a:r>
            <a:r>
              <a:rPr lang="zh-CN" altLang="en-US" sz="2400" b="1">
                <a:solidFill>
                  <a:schemeClr val="bg1"/>
                </a:solidFill>
              </a:rPr>
              <a:t>某种内在原因）</a:t>
            </a:r>
            <a:endParaRPr lang="zh-CN" altLang="en-US" sz="2400" b="1">
              <a:solidFill>
                <a:schemeClr val="bg1"/>
              </a:solidFill>
            </a:endParaRPr>
          </a:p>
          <a:p>
            <a:r>
              <a:rPr lang="zh-CN" altLang="en-US" sz="2400" b="1">
                <a:solidFill>
                  <a:schemeClr val="bg1"/>
                </a:solidFill>
              </a:rPr>
              <a:t>        </a:t>
            </a:r>
            <a:r>
              <a:rPr lang="en-US" altLang="zh-CN" sz="2400" b="1">
                <a:solidFill>
                  <a:schemeClr val="bg1"/>
                </a:solidFill>
              </a:rPr>
              <a:t>illness    a heart trouble   hunger   /starvation     cold     anger/ grief</a:t>
            </a:r>
            <a:endParaRPr lang="en-US" altLang="zh-CN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      </a:t>
            </a:r>
            <a:r>
              <a:rPr lang="en-US" altLang="zh-CN" sz="2400" b="1">
                <a:solidFill>
                  <a:schemeClr val="bg1"/>
                </a:solidFill>
              </a:rPr>
              <a:t>die </a:t>
            </a:r>
            <a:r>
              <a:rPr lang="en-US" altLang="zh-CN" sz="2400" b="1">
                <a:gradFill>
                  <a:gsLst>
                    <a:gs pos="50000">
                      <a:srgbClr val="DC7183"/>
                    </a:gs>
                    <a:gs pos="0">
                      <a:srgbClr val="E8A0AC"/>
                    </a:gs>
                    <a:gs pos="100000">
                      <a:srgbClr val="D04159"/>
                    </a:gs>
                  </a:gsLst>
                  <a:lin scaled="1"/>
                </a:gradFill>
              </a:rPr>
              <a:t>of</a:t>
            </a:r>
            <a:r>
              <a:rPr lang="en-US" altLang="zh-CN" sz="2400" b="1">
                <a:solidFill>
                  <a:schemeClr val="bg1"/>
                </a:solidFill>
              </a:rPr>
              <a:t>/ </a:t>
            </a:r>
            <a:r>
              <a:rPr lang="en-US" altLang="zh-CN" sz="2400" b="1">
                <a:gradFill>
                  <a:gsLst>
                    <a:gs pos="50000">
                      <a:srgbClr val="DC7183"/>
                    </a:gs>
                    <a:gs pos="0">
                      <a:srgbClr val="E8A0AC"/>
                    </a:gs>
                    <a:gs pos="100000">
                      <a:srgbClr val="D04159"/>
                    </a:gs>
                  </a:gsLst>
                  <a:lin scaled="1"/>
                </a:gradFill>
              </a:rPr>
              <a:t>from</a:t>
            </a:r>
            <a:r>
              <a:rPr lang="en-US" altLang="zh-CN" sz="2400" b="1">
                <a:solidFill>
                  <a:schemeClr val="bg1"/>
                </a:solidFill>
              </a:rPr>
              <a:t>  lung cancer         </a:t>
            </a:r>
            <a:endParaRPr lang="en-US" altLang="zh-CN" sz="2400" b="1">
              <a:solidFill>
                <a:schemeClr val="bg1"/>
              </a:solidFill>
            </a:endParaRPr>
          </a:p>
        </p:txBody>
      </p:sp>
      <p:pic>
        <p:nvPicPr>
          <p:cNvPr id="3" name="图片 2" descr="resourc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170" y="1844040"/>
            <a:ext cx="1016000" cy="1016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81965" y="3212465"/>
            <a:ext cx="11228070" cy="3415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bg1"/>
                </a:solidFill>
              </a:rPr>
              <a:t>海绵宝宝之父死于渐冻症。</a:t>
            </a:r>
            <a:endParaRPr lang="zh-CN" altLang="en-US" sz="2400" b="1">
              <a:solidFill>
                <a:schemeClr val="bg1"/>
              </a:solidFill>
            </a:endParaRPr>
          </a:p>
          <a:p>
            <a:endParaRPr lang="zh-CN" altLang="en-US" sz="2400" b="1">
              <a:solidFill>
                <a:schemeClr val="bg1"/>
              </a:solidFill>
            </a:endParaRPr>
          </a:p>
          <a:p>
            <a:endParaRPr lang="zh-CN" altLang="en-US" sz="2400" b="1">
              <a:solidFill>
                <a:schemeClr val="bg1"/>
              </a:solidFill>
            </a:endParaRPr>
          </a:p>
          <a:p>
            <a:endParaRPr lang="zh-CN" altLang="en-US" sz="2400" b="1">
              <a:solidFill>
                <a:schemeClr val="bg1"/>
              </a:solidFill>
            </a:endParaRPr>
          </a:p>
          <a:p>
            <a:r>
              <a:rPr lang="zh-CN" altLang="en-US" sz="2400" b="1">
                <a:solidFill>
                  <a:schemeClr val="bg1"/>
                </a:solidFill>
              </a:rPr>
              <a:t>《樱桃小丸子》原作者樱桃子因乳腺癌抢救无效在日本病逝。</a:t>
            </a:r>
            <a:endParaRPr lang="zh-CN" altLang="en-US" sz="2400" b="1">
              <a:solidFill>
                <a:schemeClr val="bg1"/>
              </a:solidFill>
            </a:endParaRPr>
          </a:p>
          <a:p>
            <a:endParaRPr lang="zh-CN" altLang="en-US" sz="2400" b="1">
              <a:solidFill>
                <a:schemeClr val="bg1"/>
              </a:solidFill>
            </a:endParaRPr>
          </a:p>
          <a:p>
            <a:endParaRPr lang="zh-CN" altLang="en-US" sz="2400" b="1">
              <a:solidFill>
                <a:schemeClr val="bg1"/>
              </a:solidFill>
            </a:endParaRPr>
          </a:p>
          <a:p>
            <a:endParaRPr lang="zh-CN" altLang="en-US" sz="2400" b="1">
              <a:solidFill>
                <a:schemeClr val="bg1"/>
              </a:solidFill>
            </a:endParaRPr>
          </a:p>
          <a:p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81965" y="3674110"/>
            <a:ext cx="1133919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FF00"/>
                </a:solidFill>
                <a:sym typeface="+mn-ea"/>
              </a:rPr>
              <a:t>SpongeBob SquarePants creator Stephen Hillenburg has </a:t>
            </a:r>
            <a:r>
              <a:rPr lang="en-US" altLang="zh-CN" sz="2400" b="1">
                <a:solidFill>
                  <a:schemeClr val="accent1">
                    <a:lumMod val="60000"/>
                    <a:lumOff val="40000"/>
                  </a:schemeClr>
                </a:solidFill>
                <a:sym typeface="+mn-ea"/>
              </a:rPr>
              <a:t>died</a:t>
            </a:r>
            <a:r>
              <a:rPr lang="en-US" altLang="zh-CN" sz="2400" b="1">
                <a:solidFill>
                  <a:srgbClr val="FFFF00"/>
                </a:solidFill>
                <a:sym typeface="+mn-ea"/>
              </a:rPr>
              <a:t> at 57 </a:t>
            </a:r>
            <a:r>
              <a:rPr lang="en-US" altLang="zh-CN" sz="2400" b="1">
                <a:solidFill>
                  <a:schemeClr val="accent1">
                    <a:lumMod val="60000"/>
                    <a:lumOff val="40000"/>
                  </a:schemeClr>
                </a:solidFill>
                <a:sym typeface="+mn-ea"/>
              </a:rPr>
              <a:t>from </a:t>
            </a:r>
            <a:r>
              <a:rPr lang="en-US" altLang="zh-CN" sz="2400" b="1">
                <a:solidFill>
                  <a:srgbClr val="FFFF00"/>
                </a:solidFill>
                <a:sym typeface="+mn-ea"/>
              </a:rPr>
              <a:t>ALS.  ... Fans are mourning the loss of the SquarePants Creator who </a:t>
            </a:r>
            <a:r>
              <a:rPr lang="en-US" altLang="zh-CN" sz="2400" b="1">
                <a:solidFill>
                  <a:schemeClr val="accent1">
                    <a:lumMod val="60000"/>
                    <a:lumOff val="40000"/>
                  </a:schemeClr>
                </a:solidFill>
                <a:sym typeface="+mn-ea"/>
              </a:rPr>
              <a:t>died of</a:t>
            </a:r>
            <a:r>
              <a:rPr lang="en-US" altLang="zh-CN" sz="2400" b="1">
                <a:solidFill>
                  <a:srgbClr val="FFFF00"/>
                </a:solidFill>
                <a:sym typeface="+mn-ea"/>
              </a:rPr>
              <a:t> ALS.</a:t>
            </a:r>
            <a:endParaRPr lang="en-US" altLang="zh-CN" sz="2400" b="1">
              <a:solidFill>
                <a:srgbClr val="FFFF00"/>
              </a:solidFill>
            </a:endParaRPr>
          </a:p>
          <a:p>
            <a:endParaRPr lang="en-US" altLang="zh-CN" sz="2400" b="1">
              <a:solidFill>
                <a:srgbClr val="FFFF0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69595" y="5428615"/>
            <a:ext cx="1133919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FF00"/>
                </a:solidFill>
              </a:rPr>
              <a:t>The Japan News Manga artist Momoko Sakura, author of the famous manga series “Chibi Marukochan,” </a:t>
            </a:r>
            <a:r>
              <a:rPr lang="en-US" altLang="zh-CN" sz="2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died of</a:t>
            </a:r>
            <a:r>
              <a:rPr lang="en-US" altLang="zh-CN" sz="2400" b="1">
                <a:solidFill>
                  <a:srgbClr val="FFFF00"/>
                </a:solidFill>
              </a:rPr>
              <a:t> breast cancer on Aug.</a:t>
            </a:r>
            <a:endParaRPr lang="en-US" altLang="zh-CN" sz="2400" b="1">
              <a:solidFill>
                <a:srgbClr val="FFFF00"/>
              </a:solidFill>
            </a:endParaRPr>
          </a:p>
          <a:p>
            <a:r>
              <a:rPr lang="en-US" altLang="zh-CN" sz="2400" b="1">
                <a:solidFill>
                  <a:srgbClr val="FFFF00"/>
                </a:solidFill>
              </a:rPr>
              <a:t>Sakura passed away on August15 </a:t>
            </a:r>
            <a:r>
              <a:rPr lang="en-US" altLang="zh-CN" sz="2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from breast cancer</a:t>
            </a:r>
            <a:r>
              <a:rPr lang="en-US" altLang="zh-CN" sz="2400" b="1">
                <a:solidFill>
                  <a:srgbClr val="FFFF00"/>
                </a:solidFill>
              </a:rPr>
              <a:t>.</a:t>
            </a:r>
            <a:endParaRPr lang="en-US" altLang="zh-CN" sz="2400" b="1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459865" y="898525"/>
            <a:ext cx="4959985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2800" b="1">
                <a:solidFill>
                  <a:schemeClr val="bg1"/>
                </a:solidFill>
              </a:rPr>
              <a:t>(</a:t>
            </a:r>
            <a:r>
              <a:rPr lang="zh-CN" altLang="en-US" sz="2800" b="1">
                <a:solidFill>
                  <a:schemeClr val="bg1"/>
                </a:solidFill>
              </a:rPr>
              <a:t>声音，风，光）逐渐消失</a:t>
            </a:r>
            <a:endParaRPr lang="zh-CN" altLang="en-US" sz="2800" b="1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 sz="2800" b="1">
                <a:solidFill>
                  <a:schemeClr val="bg1"/>
                </a:solidFill>
              </a:rPr>
              <a:t>逐渐变弱，逐渐平息</a:t>
            </a:r>
            <a:endParaRPr lang="zh-CN" altLang="en-US" sz="2800" b="1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 sz="2800" b="1">
                <a:solidFill>
                  <a:schemeClr val="bg1"/>
                </a:solidFill>
              </a:rPr>
              <a:t>相继死去</a:t>
            </a:r>
            <a:endParaRPr lang="zh-CN" altLang="en-US" sz="2800" b="1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 sz="2800" b="1">
                <a:solidFill>
                  <a:schemeClr val="bg1"/>
                </a:solidFill>
              </a:rPr>
              <a:t>灭绝，消失</a:t>
            </a:r>
            <a:endParaRPr lang="zh-CN" altLang="en-US" sz="2800" b="1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 sz="2800" b="1">
                <a:solidFill>
                  <a:schemeClr val="bg1"/>
                </a:solidFill>
              </a:rPr>
              <a:t>渴望（做）某事</a:t>
            </a:r>
            <a:endParaRPr lang="zh-CN" altLang="en-US" sz="2800" b="1">
              <a:solidFill>
                <a:schemeClr val="bg1"/>
              </a:solidFill>
            </a:endParaRPr>
          </a:p>
          <a:p>
            <a:pPr>
              <a:lnSpc>
                <a:spcPct val="200000"/>
              </a:lnSpc>
            </a:pPr>
            <a:r>
              <a:rPr lang="zh-CN" altLang="en-US" sz="2800" b="1">
                <a:solidFill>
                  <a:schemeClr val="bg1"/>
                </a:solidFill>
              </a:rPr>
              <a:t>英勇就义</a:t>
            </a:r>
            <a:endParaRPr lang="en-US" altLang="zh-CN" sz="2800" b="1">
              <a:solidFill>
                <a:schemeClr val="bg1"/>
              </a:solidFill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6490335" y="182880"/>
            <a:ext cx="4556125" cy="5876290"/>
            <a:chOff x="10221" y="288"/>
            <a:chExt cx="7175" cy="9254"/>
          </a:xfrm>
        </p:grpSpPr>
        <p:sp>
          <p:nvSpPr>
            <p:cNvPr id="2" name="文本框 1"/>
            <p:cNvSpPr txBox="1"/>
            <p:nvPr/>
          </p:nvSpPr>
          <p:spPr>
            <a:xfrm>
              <a:off x="10221" y="1256"/>
              <a:ext cx="6694" cy="8287"/>
            </a:xfrm>
            <a:prstGeom prst="rect">
              <a:avLst/>
            </a:prstGeom>
            <a:solidFill>
              <a:srgbClr val="FFC000"/>
            </a:solidFill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en-US" altLang="zh-CN" sz="2800" b="1">
                  <a:solidFill>
                    <a:schemeClr val="bg1"/>
                  </a:solidFill>
                </a:rPr>
                <a:t>die away </a:t>
              </a:r>
              <a:endParaRPr lang="en-US" altLang="zh-CN" sz="2800" b="1">
                <a:solidFill>
                  <a:schemeClr val="bg1"/>
                </a:solidFill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z="2800" b="1">
                  <a:solidFill>
                    <a:schemeClr val="bg1"/>
                  </a:solidFill>
                </a:rPr>
                <a:t>die down</a:t>
              </a:r>
              <a:endParaRPr lang="en-US" altLang="zh-CN" sz="2800" b="1">
                <a:solidFill>
                  <a:schemeClr val="bg1"/>
                </a:solidFill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z="2800" b="1">
                  <a:solidFill>
                    <a:schemeClr val="bg1"/>
                  </a:solidFill>
                </a:rPr>
                <a:t>die off</a:t>
              </a:r>
              <a:endParaRPr lang="en-US" altLang="zh-CN" sz="2800" b="1">
                <a:solidFill>
                  <a:schemeClr val="bg1"/>
                </a:solidFill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z="2800" b="1">
                  <a:solidFill>
                    <a:schemeClr val="bg1"/>
                  </a:solidFill>
                </a:rPr>
                <a:t>die out</a:t>
              </a:r>
              <a:endParaRPr lang="en-US" altLang="zh-CN" sz="2800" b="1">
                <a:solidFill>
                  <a:schemeClr val="bg1"/>
                </a:solidFill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z="2800" b="1">
                  <a:solidFill>
                    <a:schemeClr val="bg1"/>
                  </a:solidFill>
                </a:rPr>
                <a:t>be dying for/ to do sth</a:t>
              </a:r>
              <a:endParaRPr lang="en-US" altLang="zh-CN" sz="2800" b="1">
                <a:solidFill>
                  <a:schemeClr val="bg1"/>
                </a:solidFill>
              </a:endParaRPr>
            </a:p>
            <a:p>
              <a:pPr>
                <a:lnSpc>
                  <a:spcPct val="200000"/>
                </a:lnSpc>
              </a:pPr>
              <a:r>
                <a:rPr lang="en-US" altLang="zh-CN" sz="2800" b="1">
                  <a:solidFill>
                    <a:schemeClr val="bg1"/>
                  </a:solidFill>
                </a:rPr>
                <a:t>die a heroic death</a:t>
              </a:r>
              <a:endParaRPr lang="en-US" altLang="zh-CN" sz="2800" b="1">
                <a:solidFill>
                  <a:schemeClr val="bg1"/>
                </a:solidFill>
              </a:endParaRPr>
            </a:p>
          </p:txBody>
        </p:sp>
        <p:pic>
          <p:nvPicPr>
            <p:cNvPr id="4" name="图片 3" descr="resourc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750" y="288"/>
              <a:ext cx="3647" cy="3277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963" name="文本占位符 168962"/>
          <p:cNvSpPr txBox="1"/>
          <p:nvPr>
            <p:ph type="body" idx="4294967295"/>
          </p:nvPr>
        </p:nvSpPr>
        <p:spPr>
          <a:xfrm>
            <a:off x="1019175" y="342265"/>
            <a:ext cx="10407015" cy="3886200"/>
          </a:xfrm>
        </p:spPr>
        <p:txBody>
          <a:bodyPr vert="horz" wrap="square" lIns="91440" tIns="45720" rIns="91440" bIns="45720" anchor="t"/>
          <a:lstStyle/>
          <a:p>
            <a:pPr>
              <a:spcBef>
                <a:spcPct val="50000"/>
              </a:spcBef>
              <a:buClrTx/>
              <a:buNone/>
            </a:pPr>
            <a:r>
              <a:rPr lang="en-US" altLang="zh-CN" sz="4000" b="1">
                <a:solidFill>
                  <a:srgbClr val="FFFF00"/>
                </a:solidFill>
              </a:rPr>
              <a:t>3. </a:t>
            </a:r>
            <a:r>
              <a:rPr lang="en-US" altLang="zh-CN" sz="4000" b="1" u="sng">
                <a:solidFill>
                  <a:srgbClr val="FFFF00"/>
                </a:solidFill>
              </a:rPr>
              <a:t>severe adj.   </a:t>
            </a:r>
            <a:r>
              <a:rPr lang="en-US" altLang="zh-CN" b="1" u="sng">
                <a:solidFill>
                  <a:srgbClr val="FFFF00"/>
                </a:solidFill>
              </a:rPr>
              <a:t>-- severely adv.    -- n. severity</a:t>
            </a:r>
            <a:endParaRPr lang="en-US" altLang="zh-CN" b="1" u="sng">
              <a:solidFill>
                <a:srgbClr val="FFFF00"/>
              </a:solidFill>
            </a:endParaRPr>
          </a:p>
        </p:txBody>
      </p:sp>
      <p:sp>
        <p:nvSpPr>
          <p:cNvPr id="168964" name="文本框 168963"/>
          <p:cNvSpPr txBox="1"/>
          <p:nvPr/>
        </p:nvSpPr>
        <p:spPr>
          <a:xfrm>
            <a:off x="1524000" y="1506220"/>
            <a:ext cx="9396413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</a:rPr>
              <a:t>(1) so serious; so bad (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</a:rPr>
              <a:t>人、纪律）严厉的， 严格的 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8965" name="文本框 168964"/>
          <p:cNvSpPr txBox="1"/>
          <p:nvPr/>
        </p:nvSpPr>
        <p:spPr>
          <a:xfrm>
            <a:off x="2640330" y="5686425"/>
            <a:ext cx="7994650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</a:rPr>
              <a:t>I think you </a:t>
            </a:r>
            <a:r>
              <a:rPr lang="en-US" altLang="zh-CN" sz="3200" b="1">
                <a:solidFill>
                  <a:srgbClr val="FFFF00"/>
                </a:solidFill>
                <a:latin typeface="Times New Roman" panose="02020603050405020304" pitchFamily="18" charset="0"/>
              </a:rPr>
              <a:t>are too </a:t>
            </a:r>
            <a:r>
              <a:rPr lang="en-US" altLang="zh-CN" sz="3200" b="1" u="sng">
                <a:solidFill>
                  <a:srgbClr val="FFFF00"/>
                </a:solidFill>
                <a:latin typeface="Times New Roman" panose="02020603050405020304" pitchFamily="18" charset="0"/>
              </a:rPr>
              <a:t>severe</a:t>
            </a:r>
            <a:r>
              <a:rPr lang="en-US" altLang="zh-CN" sz="3200" b="1">
                <a:solidFill>
                  <a:srgbClr val="FFFF00"/>
                </a:solidFill>
                <a:latin typeface="Times New Roman" panose="02020603050405020304" pitchFamily="18" charset="0"/>
              </a:rPr>
              <a:t> on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</a:rPr>
              <a:t> the boy.</a:t>
            </a:r>
            <a:endParaRPr lang="en-US" altLang="zh-CN" sz="32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8966" name="文本框 168965"/>
          <p:cNvSpPr txBox="1"/>
          <p:nvPr/>
        </p:nvSpPr>
        <p:spPr>
          <a:xfrm>
            <a:off x="2779078" y="2198688"/>
            <a:ext cx="60198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</a:rPr>
              <a:t>His severe looks frightened me.</a:t>
            </a:r>
            <a:endParaRPr lang="en-US" altLang="zh-CN" sz="32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8967" name="文本框 168966"/>
          <p:cNvSpPr txBox="1"/>
          <p:nvPr/>
        </p:nvSpPr>
        <p:spPr>
          <a:xfrm>
            <a:off x="1586865" y="2782570"/>
            <a:ext cx="82296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</a:rPr>
              <a:t>(2) very harmful or painful (</a:t>
            </a:r>
            <a:r>
              <a:rPr lang="zh-CN" altLang="en-US" sz="3200" b="1" i="1">
                <a:solidFill>
                  <a:srgbClr val="FF0000"/>
                </a:solidFill>
                <a:latin typeface="Times New Roman" panose="02020603050405020304" pitchFamily="18" charset="0"/>
              </a:rPr>
              <a:t>疼痛）剧烈的</a:t>
            </a:r>
            <a:endParaRPr lang="zh-CN" altLang="en-US" sz="3200" b="1" i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8968" name="文本框 168967"/>
          <p:cNvSpPr txBox="1"/>
          <p:nvPr/>
        </p:nvSpPr>
        <p:spPr>
          <a:xfrm>
            <a:off x="2691765" y="3604895"/>
            <a:ext cx="60198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</a:rPr>
              <a:t>He has a severe pain in his leg.</a:t>
            </a:r>
            <a:endParaRPr lang="en-US" altLang="zh-CN" sz="32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8969" name="文本框 168968"/>
          <p:cNvSpPr txBox="1"/>
          <p:nvPr/>
        </p:nvSpPr>
        <p:spPr>
          <a:xfrm>
            <a:off x="1586865" y="4325620"/>
            <a:ext cx="885634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</a:rPr>
              <a:t>(3)be severe with/on: be strict with  </a:t>
            </a:r>
            <a:r>
              <a:rPr lang="zh-CN" altLang="en-US" sz="3200" b="1" i="1">
                <a:solidFill>
                  <a:srgbClr val="FF0000"/>
                </a:solidFill>
                <a:latin typeface="Times New Roman" panose="02020603050405020304" pitchFamily="18" charset="0"/>
              </a:rPr>
              <a:t>对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</a:rPr>
              <a:t>…</a:t>
            </a:r>
            <a:r>
              <a:rPr lang="zh-CN" altLang="en-US" sz="3200" b="1" i="1">
                <a:solidFill>
                  <a:srgbClr val="FF0000"/>
                </a:solidFill>
                <a:latin typeface="Times New Roman" panose="02020603050405020304" pitchFamily="18" charset="0"/>
              </a:rPr>
              <a:t>要求严格</a:t>
            </a:r>
            <a:endParaRPr lang="zh-CN" altLang="en-US" sz="3200" b="1" i="1">
              <a:solidFill>
                <a:srgbClr val="FF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68970" name="文本框 168969"/>
          <p:cNvSpPr txBox="1"/>
          <p:nvPr/>
        </p:nvSpPr>
        <p:spPr>
          <a:xfrm>
            <a:off x="2640013" y="5005705"/>
            <a:ext cx="52578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</a:rPr>
              <a:t>He </a:t>
            </a:r>
            <a:r>
              <a:rPr lang="en-US" altLang="zh-CN" sz="3200" b="1">
                <a:solidFill>
                  <a:srgbClr val="FFFF00"/>
                </a:solidFill>
                <a:latin typeface="Times New Roman" panose="02020603050405020304" pitchFamily="18" charset="0"/>
              </a:rPr>
              <a:t>is severe with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</a:rPr>
              <a:t> himself.</a:t>
            </a:r>
            <a:endParaRPr lang="en-US" altLang="zh-CN" sz="32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38468" y="342107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703225" y="342107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3">
                                            <p:txEl>
                                              <p:charRg st="0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8963">
                                            <p:txEl>
                                              <p:charRg st="0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68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8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8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8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8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8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8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8964" grpId="0"/>
      <p:bldP spid="168965" grpId="1"/>
      <p:bldP spid="168966" grpId="2"/>
      <p:bldP spid="168967" grpId="3"/>
      <p:bldP spid="168968" grpId="4"/>
      <p:bldP spid="168969" grpId="5"/>
      <p:bldP spid="168970" grpId="6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335903" y="314802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500660" y="314802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34365" y="359410"/>
            <a:ext cx="1132268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4. As a young doctor, Jonh Snow became </a:t>
            </a:r>
            <a:r>
              <a:rPr kumimoji="1" lang="en-US" altLang="zh-CN" sz="2800" b="1">
                <a:solidFill>
                  <a:srgbClr val="FFFF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frustrated</a:t>
            </a:r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because no one knew how to prevent or treat cholera.</a:t>
            </a:r>
            <a:endParaRPr kumimoji="1" lang="en-US" altLang="zh-CN" sz="28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78485" y="1421130"/>
            <a:ext cx="11035030" cy="4092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92D050"/>
                </a:solidFill>
              </a:rPr>
              <a:t>frustrate</a:t>
            </a:r>
            <a:r>
              <a:rPr lang="en-US" altLang="zh-CN" sz="2800" b="1">
                <a:solidFill>
                  <a:schemeClr val="bg1"/>
                </a:solidFill>
              </a:rPr>
              <a:t> : vt. </a:t>
            </a:r>
            <a:r>
              <a:rPr lang="en-US" altLang="zh-CN" sz="2000" b="1">
                <a:solidFill>
                  <a:schemeClr val="bg1"/>
                </a:solidFill>
              </a:rPr>
              <a:t> </a:t>
            </a:r>
            <a:r>
              <a:rPr lang="en-US" altLang="zh-CN" sz="2000" b="1">
                <a:solidFill>
                  <a:schemeClr val="bg1"/>
                </a:solidFill>
                <a:latin typeface="Calibri" panose="020f0502020204030204" pitchFamily="34" charset="0"/>
              </a:rPr>
              <a:t>①</a:t>
            </a:r>
            <a:r>
              <a:rPr lang="en-US" altLang="zh-CN" sz="2000" b="1">
                <a:solidFill>
                  <a:schemeClr val="bg1"/>
                </a:solidFill>
              </a:rPr>
              <a:t>to make sb feel annoyed or impatient because they cannot do or </a:t>
            </a:r>
            <a:endParaRPr lang="en-US" altLang="zh-CN" sz="2000" b="1">
              <a:solidFill>
                <a:schemeClr val="bg1"/>
              </a:solidFill>
            </a:endParaRPr>
          </a:p>
          <a:p>
            <a:r>
              <a:rPr lang="en-US" altLang="zh-CN" sz="2000" b="1">
                <a:solidFill>
                  <a:schemeClr val="bg1"/>
                </a:solidFill>
              </a:rPr>
              <a:t>                                    achieve what they want. </a:t>
            </a:r>
            <a:r>
              <a:rPr lang="zh-CN" altLang="en-US" sz="2000" b="1">
                <a:solidFill>
                  <a:schemeClr val="bg1"/>
                </a:solidFill>
              </a:rPr>
              <a:t>使沮丧， 使懊恼</a:t>
            </a:r>
            <a:endParaRPr lang="zh-CN" altLang="en-US" sz="2000" b="1">
              <a:solidFill>
                <a:schemeClr val="bg1"/>
              </a:solidFill>
            </a:endParaRPr>
          </a:p>
          <a:p>
            <a:r>
              <a:rPr lang="zh-CN" altLang="en-US" sz="2000" b="1">
                <a:solidFill>
                  <a:schemeClr val="bg1"/>
                </a:solidFill>
              </a:rPr>
              <a:t>                                </a:t>
            </a:r>
            <a:r>
              <a:rPr lang="zh-CN" altLang="en-US" sz="2000" b="1">
                <a:solidFill>
                  <a:schemeClr val="bg1"/>
                </a:solidFill>
                <a:latin typeface="Calibri" panose="020f0502020204030204" pitchFamily="34" charset="0"/>
              </a:rPr>
              <a:t>②</a:t>
            </a:r>
            <a:r>
              <a:rPr lang="en-US" altLang="zh-CN" sz="2000" b="1">
                <a:solidFill>
                  <a:schemeClr val="bg1"/>
                </a:solidFill>
              </a:rPr>
              <a:t>to prevent sb from doing sth; to prevent sth from happening or </a:t>
            </a:r>
            <a:endParaRPr lang="en-US" altLang="zh-CN" sz="2000" b="1">
              <a:solidFill>
                <a:schemeClr val="bg1"/>
              </a:solidFill>
            </a:endParaRPr>
          </a:p>
          <a:p>
            <a:r>
              <a:rPr lang="en-US" altLang="zh-CN" sz="2000" b="1">
                <a:solidFill>
                  <a:schemeClr val="bg1"/>
                </a:solidFill>
              </a:rPr>
              <a:t>                                   succeeding</a:t>
            </a:r>
            <a:r>
              <a:rPr lang="zh-CN" altLang="en-US" sz="2000" b="1">
                <a:solidFill>
                  <a:schemeClr val="bg1"/>
                </a:solidFill>
              </a:rPr>
              <a:t> 阻止， 防止</a:t>
            </a:r>
            <a:endParaRPr lang="zh-CN" altLang="en-US" sz="2000" b="1">
              <a:solidFill>
                <a:schemeClr val="bg1"/>
              </a:solidFill>
            </a:endParaRPr>
          </a:p>
          <a:p>
            <a:endParaRPr lang="zh-CN" altLang="en-US" sz="2000" b="1">
              <a:solidFill>
                <a:schemeClr val="bg1"/>
              </a:solidFill>
            </a:endParaRPr>
          </a:p>
          <a:p>
            <a:r>
              <a:rPr lang="en-US" altLang="zh-CN" sz="2800" b="1">
                <a:solidFill>
                  <a:schemeClr val="bg1"/>
                </a:solidFill>
              </a:rPr>
              <a:t>frustrated : adj. </a:t>
            </a:r>
            <a:r>
              <a:rPr lang="zh-CN" altLang="en-US" sz="2800" b="1">
                <a:solidFill>
                  <a:schemeClr val="bg1"/>
                </a:solidFill>
              </a:rPr>
              <a:t>懊恼的， 沮丧的，失意的，没有得到满足的</a:t>
            </a:r>
            <a:endParaRPr lang="zh-CN" altLang="en-US" sz="2800" b="1">
              <a:solidFill>
                <a:schemeClr val="bg1"/>
              </a:solidFill>
            </a:endParaRPr>
          </a:p>
          <a:p>
            <a:r>
              <a:rPr lang="en-US" altLang="zh-CN" sz="2800" b="1">
                <a:solidFill>
                  <a:schemeClr val="bg1"/>
                </a:solidFill>
              </a:rPr>
              <a:t>frustrating: adj. </a:t>
            </a:r>
            <a:r>
              <a:rPr lang="zh-CN" altLang="en-US" sz="2800" b="1">
                <a:solidFill>
                  <a:schemeClr val="bg1"/>
                </a:solidFill>
              </a:rPr>
              <a:t>令人沮丧的， 令人懊恼的</a:t>
            </a:r>
            <a:r>
              <a:rPr lang="en-US" altLang="zh-CN" sz="2800" b="1">
                <a:solidFill>
                  <a:schemeClr val="bg1"/>
                </a:solidFill>
              </a:rPr>
              <a:t>-----  frustratingly  adv.</a:t>
            </a:r>
            <a:endParaRPr lang="en-US" altLang="zh-CN" sz="2800" b="1">
              <a:solidFill>
                <a:schemeClr val="bg1"/>
              </a:solidFill>
            </a:endParaRPr>
          </a:p>
          <a:p>
            <a:r>
              <a:rPr lang="en-US" altLang="zh-CN" sz="2800" b="1">
                <a:solidFill>
                  <a:schemeClr val="bg1"/>
                </a:solidFill>
              </a:rPr>
              <a:t>frustration: n. (U) </a:t>
            </a:r>
            <a:r>
              <a:rPr lang="zh-CN" altLang="en-US" sz="2800" b="1">
                <a:solidFill>
                  <a:schemeClr val="bg1"/>
                </a:solidFill>
              </a:rPr>
              <a:t>沮丧； 受挫  ； （</a:t>
            </a:r>
            <a:r>
              <a:rPr lang="en-US" altLang="zh-CN" sz="2800" b="1">
                <a:solidFill>
                  <a:schemeClr val="bg1"/>
                </a:solidFill>
              </a:rPr>
              <a:t>C</a:t>
            </a:r>
            <a:r>
              <a:rPr lang="zh-CN" altLang="en-US" sz="2800" b="1">
                <a:solidFill>
                  <a:schemeClr val="bg1"/>
                </a:solidFill>
              </a:rPr>
              <a:t>） 令人沮丧的事物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89330" y="3263900"/>
            <a:ext cx="715073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92D050"/>
                </a:solidFill>
              </a:rPr>
              <a:t>frustrate sb/ sth    </a:t>
            </a:r>
            <a:r>
              <a:rPr lang="zh-CN" altLang="en-US" sz="2800" b="1">
                <a:solidFill>
                  <a:srgbClr val="92D050"/>
                </a:solidFill>
              </a:rPr>
              <a:t>使沮丧</a:t>
            </a:r>
            <a:r>
              <a:rPr lang="en-US" altLang="zh-CN" sz="2800" b="1">
                <a:solidFill>
                  <a:srgbClr val="92D050"/>
                </a:solidFill>
              </a:rPr>
              <a:t>/ </a:t>
            </a:r>
            <a:r>
              <a:rPr lang="zh-CN" altLang="en-US" sz="2800" b="1">
                <a:solidFill>
                  <a:srgbClr val="92D050"/>
                </a:solidFill>
              </a:rPr>
              <a:t>使受挫</a:t>
            </a:r>
            <a:endParaRPr lang="zh-CN" altLang="en-US" sz="2800" b="1">
              <a:solidFill>
                <a:srgbClr val="92D050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887220" y="5513705"/>
            <a:ext cx="6035675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92D050"/>
                </a:solidFill>
              </a:rPr>
              <a:t>get frustrated</a:t>
            </a:r>
            <a:endParaRPr lang="en-US" altLang="zh-CN" sz="2800" b="1">
              <a:solidFill>
                <a:srgbClr val="92D050"/>
              </a:solidFill>
            </a:endParaRPr>
          </a:p>
          <a:p>
            <a:r>
              <a:rPr lang="en-US" altLang="zh-CN" sz="2800" b="1">
                <a:solidFill>
                  <a:srgbClr val="92D050"/>
                </a:solidFill>
              </a:rPr>
              <a:t>be /feel frustrated at/ with sth</a:t>
            </a:r>
            <a:endParaRPr lang="en-US" altLang="zh-CN" sz="2800" b="1">
              <a:solidFill>
                <a:srgbClr val="92D050"/>
              </a:solidFill>
            </a:endParaRPr>
          </a:p>
          <a:p>
            <a:r>
              <a:rPr lang="en-US" altLang="zh-CN" sz="2800" b="1">
                <a:solidFill>
                  <a:srgbClr val="92D050"/>
                </a:solidFill>
              </a:rPr>
              <a:t>difficulties and frustrations</a:t>
            </a:r>
            <a:endParaRPr lang="en-US" altLang="zh-CN" sz="2800" b="1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2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701028" y="588487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865785" y="588487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064260" y="441325"/>
            <a:ext cx="1073150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</a:rPr>
              <a:t>5. In general, doctors in those days had two </a:t>
            </a:r>
            <a:r>
              <a:rPr lang="en-US" altLang="zh-CN" sz="2800" b="1">
                <a:solidFill>
                  <a:srgbClr val="FFFF00"/>
                </a:solidFill>
              </a:rPr>
              <a:t>contradictory </a:t>
            </a:r>
            <a:endParaRPr lang="en-US" altLang="zh-CN" sz="2800" b="1">
              <a:solidFill>
                <a:srgbClr val="FFFF00"/>
              </a:solidFill>
            </a:endParaRPr>
          </a:p>
          <a:p>
            <a:r>
              <a:rPr lang="en-US" altLang="zh-CN" sz="2800" b="1">
                <a:solidFill>
                  <a:srgbClr val="FFFF00"/>
                </a:solidFill>
              </a:rPr>
              <a:t>        </a:t>
            </a:r>
            <a:r>
              <a:rPr lang="en-US" altLang="zh-CN" sz="2800" b="1">
                <a:solidFill>
                  <a:schemeClr val="bg1"/>
                </a:solidFill>
              </a:rPr>
              <a:t>theories to explain how cholera spread.</a:t>
            </a:r>
            <a:endParaRPr lang="en-US" altLang="zh-CN" sz="2800" b="1">
              <a:solidFill>
                <a:schemeClr val="bg1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18515" y="1653540"/>
            <a:ext cx="10873740" cy="4831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accent1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①</a:t>
            </a:r>
            <a:r>
              <a:rPr lang="en-US" altLang="zh-CN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contradictory: adj.  </a:t>
            </a:r>
            <a:r>
              <a:rPr lang="zh-CN" altLang="en-US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互相矛盾的， 对立的， 不一致的</a:t>
            </a:r>
            <a:endParaRPr lang="zh-CN" altLang="en-US" sz="28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zh-CN" altLang="en-US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zh-CN" altLang="en-US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US" altLang="zh-CN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e.g. We are faced with two apparently contradictory statements.</a:t>
            </a:r>
            <a:endParaRPr lang="zh-CN" altLang="en-US" sz="28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US" altLang="zh-CN" sz="28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 b="1">
                <a:solidFill>
                  <a:schemeClr val="accent1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②</a:t>
            </a:r>
            <a:r>
              <a:rPr lang="en-US" altLang="zh-CN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contradict : vt. </a:t>
            </a:r>
            <a:r>
              <a:rPr lang="zh-CN" altLang="en-US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反驳，驳斥</a:t>
            </a:r>
            <a:endParaRPr lang="zh-CN" altLang="en-US" sz="28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zh-CN" altLang="en-US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  </a:t>
            </a:r>
            <a:r>
              <a:rPr lang="en-US" altLang="zh-CN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e.g. You've just contradicted yourself.</a:t>
            </a:r>
            <a:endParaRPr lang="en-US" altLang="zh-CN" sz="2800" b="1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The two stories </a:t>
            </a:r>
            <a:r>
              <a:rPr lang="en-US" altLang="zh-CN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contradict each other</a:t>
            </a:r>
            <a:r>
              <a:rPr lang="en-US" altLang="zh-CN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.</a:t>
            </a:r>
            <a:endParaRPr lang="zh-CN" altLang="en-US" sz="2800" b="1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endParaRPr lang="en-US" altLang="zh-CN" sz="28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 b="1">
                <a:solidFill>
                  <a:schemeClr val="accent1">
                    <a:lumMod val="60000"/>
                    <a:lumOff val="40000"/>
                  </a:schemeClr>
                </a:solidFill>
                <a:latin typeface="Calibri" panose="020f0502020204030204" pitchFamily="34" charset="0"/>
              </a:rPr>
              <a:t>③</a:t>
            </a:r>
            <a:r>
              <a:rPr lang="en-US" altLang="zh-CN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contradiction: n.  </a:t>
            </a:r>
            <a:r>
              <a:rPr lang="zh-CN" altLang="en-US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（事实，看法， 行动）不一致，矛盾；反驳</a:t>
            </a:r>
            <a:endParaRPr lang="zh-CN" altLang="en-US" sz="2800" b="1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 e.g. There is a contradiction between the two stories.</a:t>
            </a:r>
            <a:endParaRPr lang="en-US" altLang="zh-CN" sz="2800" b="1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His public speeches are</a:t>
            </a:r>
            <a:r>
              <a:rPr lang="en-US" altLang="zh-CN" sz="28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 in contradiction to </a:t>
            </a:r>
            <a:r>
              <a:rPr lang="en-US" altLang="zh-CN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his  personal </a:t>
            </a:r>
            <a:endParaRPr lang="en-US" altLang="zh-CN" sz="2800" b="1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     lifestyle.</a:t>
            </a:r>
            <a:endParaRPr lang="en-US" altLang="zh-CN" sz="2800" b="1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35903" y="314802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500660" y="314802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634365" y="359410"/>
            <a:ext cx="1115949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6. infection: </a:t>
            </a:r>
            <a:r>
              <a:rPr kumimoji="1"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感染，传染</a:t>
            </a:r>
            <a:endParaRPr kumimoji="1" lang="zh-CN" altLang="en-US" sz="28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kumimoji="1"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 </a:t>
            </a:r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---- </a:t>
            </a:r>
            <a:r>
              <a:rPr kumimoji="1" lang="en-US" altLang="zh-CN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infect  vt. </a:t>
            </a:r>
            <a:r>
              <a:rPr kumimoji="1" lang="zh-CN" altLang="en-US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使感染，传染</a:t>
            </a:r>
            <a:r>
              <a:rPr kumimoji="1" lang="en-US" altLang="zh-CN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-- infectious  adj.  </a:t>
            </a:r>
            <a:r>
              <a:rPr kumimoji="1" lang="zh-CN" altLang="en-US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传染的</a:t>
            </a:r>
            <a:endParaRPr kumimoji="1" lang="zh-CN" altLang="en-US" sz="24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00380" y="1592580"/>
            <a:ext cx="112941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FF00"/>
                </a:solidFill>
              </a:rPr>
              <a:t>【课文原句】</a:t>
            </a:r>
            <a:r>
              <a:rPr lang="zh-CN" altLang="en-US" sz="2400" b="1">
                <a:solidFill>
                  <a:schemeClr val="bg1"/>
                </a:solidFill>
              </a:rPr>
              <a:t> </a:t>
            </a:r>
            <a:r>
              <a:rPr lang="en-US" altLang="zh-CN" sz="2400" b="1">
                <a:solidFill>
                  <a:schemeClr val="bg1"/>
                </a:solidFill>
              </a:rPr>
              <a:t>Another was that cholera was caused by </a:t>
            </a:r>
            <a:r>
              <a:rPr lang="en-US" altLang="zh-CN" sz="2400" b="1">
                <a:solidFill>
                  <a:srgbClr val="FFFF00"/>
                </a:solidFill>
              </a:rPr>
              <a:t>an infection from</a:t>
            </a:r>
            <a:r>
              <a:rPr lang="en-US" altLang="zh-CN" sz="2400" b="1">
                <a:solidFill>
                  <a:schemeClr val="bg1"/>
                </a:solidFill>
              </a:rPr>
              <a:t> germs in food or water.</a:t>
            </a:r>
            <a:endParaRPr lang="en-US" altLang="zh-CN" sz="2400" b="1">
              <a:solidFill>
                <a:schemeClr val="bg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138805" y="2566035"/>
            <a:ext cx="638111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have/ get / develop an infection</a:t>
            </a:r>
            <a:endParaRPr lang="en-US" altLang="zh-CN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spread /fight/ treat an infectoin</a:t>
            </a:r>
            <a:endParaRPr lang="en-US" altLang="zh-CN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be infected with </a:t>
            </a:r>
            <a:r>
              <a:rPr lang="zh-CN" altLang="en-US" sz="2400" b="1">
                <a:solidFill>
                  <a:schemeClr val="bg1"/>
                </a:solidFill>
              </a:rPr>
              <a:t>感染上</a:t>
            </a:r>
            <a:endParaRPr lang="zh-CN" altLang="en-US" sz="2400" b="1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94970" y="4229735"/>
            <a:ext cx="1173353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1). Her optimism seemed_________________(infect) all those around her.</a:t>
            </a:r>
            <a:endParaRPr lang="en-US" altLang="zh-CN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2). The ward was full of children_______________(infect) with COVID-19.</a:t>
            </a:r>
            <a:endParaRPr lang="en-US" altLang="zh-CN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3).Medical workers __________(take) part in the program have gained valuable experience in handling _____________(infect)diseases, boosting the __________________(efficient) of the entire medical system in future pandemic-control efforts.</a:t>
            </a:r>
            <a:endParaRPr lang="en-US" altLang="zh-CN" sz="2400" b="1">
              <a:solidFill>
                <a:schemeClr val="bg1"/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198620" y="4036695"/>
            <a:ext cx="246507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accent5">
                    <a:lumMod val="60000"/>
                    <a:lumOff val="40000"/>
                  </a:schemeClr>
                </a:solidFill>
              </a:rPr>
              <a:t>to infect</a:t>
            </a:r>
            <a:endParaRPr lang="en-US" altLang="zh-CN" sz="2800" b="1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016625" y="4558665"/>
            <a:ext cx="17951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accent5">
                    <a:lumMod val="60000"/>
                    <a:lumOff val="40000"/>
                  </a:schemeClr>
                </a:solidFill>
              </a:rPr>
              <a:t>infected</a:t>
            </a:r>
            <a:endParaRPr lang="en-US" altLang="zh-CN" sz="2800" b="1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285490" y="4958080"/>
            <a:ext cx="179514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accent5">
                    <a:lumMod val="60000"/>
                    <a:lumOff val="40000"/>
                  </a:schemeClr>
                </a:solidFill>
              </a:rPr>
              <a:t>taking</a:t>
            </a:r>
            <a:endParaRPr lang="en-US" altLang="zh-CN" sz="2800" b="1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335905" y="5201285"/>
            <a:ext cx="22180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accent5">
                    <a:lumMod val="60000"/>
                    <a:lumOff val="40000"/>
                  </a:schemeClr>
                </a:solidFill>
              </a:rPr>
              <a:t>infectious</a:t>
            </a:r>
            <a:endParaRPr lang="en-US" altLang="zh-CN" sz="2800" b="1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44855" y="5572760"/>
            <a:ext cx="261874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accent5">
                    <a:lumMod val="60000"/>
                    <a:lumOff val="40000"/>
                  </a:schemeClr>
                </a:solidFill>
              </a:rPr>
              <a:t>efficiency</a:t>
            </a:r>
            <a:endParaRPr lang="en-US" altLang="zh-CN" sz="2800" b="1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2"/>
      <p:bldP spid="10" grpId="4"/>
      <p:bldP spid="11" grpId="6"/>
      <p:bldP spid="12" grpId="8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/>
        </p:nvSpPr>
        <p:spPr>
          <a:xfrm>
            <a:off x="634365" y="359410"/>
            <a:ext cx="1127125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7. subscribe: vi. </a:t>
            </a:r>
            <a:r>
              <a:rPr kumimoji="1" lang="zh-CN" altLang="en-US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认购（股份），定期订购，定期缴纳</a:t>
            </a:r>
            <a:endParaRPr kumimoji="1" lang="zh-CN" altLang="en-US" sz="24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kumimoji="1" lang="zh-CN" altLang="en-US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</a:t>
            </a:r>
            <a:r>
              <a:rPr kumimoji="1" lang="en-US" altLang="zh-CN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subscriber: n.  </a:t>
            </a:r>
            <a:r>
              <a:rPr kumimoji="1" lang="zh-CN" altLang="en-US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订阅者 </a:t>
            </a:r>
            <a:r>
              <a:rPr kumimoji="1" lang="en-US" altLang="zh-CN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----  subscription : n. </a:t>
            </a:r>
            <a:r>
              <a:rPr kumimoji="1" lang="zh-CN" altLang="en-US" sz="24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订阅（费）</a:t>
            </a:r>
            <a:endParaRPr kumimoji="1" lang="zh-CN" altLang="en-US" sz="24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35903" y="314802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500660" y="314802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972820" y="1278255"/>
            <a:ext cx="33064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subscribe </a:t>
            </a:r>
            <a:r>
              <a:rPr lang="en-US" altLang="zh-CN" sz="2400" b="1">
                <a:solidFill>
                  <a:srgbClr val="FFFF00"/>
                </a:solidFill>
              </a:rPr>
              <a:t>to</a:t>
            </a:r>
            <a:endParaRPr lang="en-US" altLang="zh-CN" sz="2400" b="1">
              <a:solidFill>
                <a:srgbClr val="FFFF00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880360" y="1278255"/>
            <a:ext cx="753491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</a:rPr>
              <a:t>a plan </a:t>
            </a:r>
            <a:r>
              <a:rPr lang="zh-CN" altLang="en-US" sz="2800" b="1">
                <a:solidFill>
                  <a:schemeClr val="bg1"/>
                </a:solidFill>
              </a:rPr>
              <a:t>赞同一个计划</a:t>
            </a:r>
            <a:r>
              <a:rPr lang="en-US" altLang="zh-CN" sz="2800" b="1">
                <a:solidFill>
                  <a:schemeClr val="bg1"/>
                </a:solidFill>
              </a:rPr>
              <a:t>/ the view that...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923540" y="1678305"/>
            <a:ext cx="669226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</a:rPr>
              <a:t>a magazine </a:t>
            </a:r>
            <a:r>
              <a:rPr lang="zh-CN" altLang="en-US" sz="2800" b="1">
                <a:solidFill>
                  <a:schemeClr val="bg1"/>
                </a:solidFill>
              </a:rPr>
              <a:t>订阅一本杂志</a:t>
            </a:r>
            <a:endParaRPr lang="zh-CN" altLang="en-US" sz="2800" b="1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094740" y="2042795"/>
            <a:ext cx="28403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a subscriber </a:t>
            </a:r>
            <a:r>
              <a:rPr lang="en-US" altLang="zh-CN" sz="2400" b="1">
                <a:solidFill>
                  <a:srgbClr val="FFFF00"/>
                </a:solidFill>
              </a:rPr>
              <a:t>to</a:t>
            </a:r>
            <a:r>
              <a:rPr lang="en-US" altLang="zh-CN" sz="2400" b="1">
                <a:solidFill>
                  <a:schemeClr val="bg1"/>
                </a:solidFill>
              </a:rPr>
              <a:t>...</a:t>
            </a:r>
            <a:endParaRPr lang="en-US" altLang="zh-CN" sz="2400" b="1">
              <a:solidFill>
                <a:schemeClr val="bg1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34365" y="2687320"/>
            <a:ext cx="112395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8. proof  : n. </a:t>
            </a:r>
            <a:r>
              <a:rPr kumimoji="1"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证据， 证明， 检验</a:t>
            </a:r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; adj. </a:t>
            </a:r>
            <a:r>
              <a:rPr kumimoji="1"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能防范的， 防</a:t>
            </a:r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......</a:t>
            </a:r>
            <a:r>
              <a:rPr kumimoji="1" lang="zh-CN" altLang="en-US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</a:t>
            </a:r>
            <a:endParaRPr kumimoji="1" lang="zh-CN" altLang="en-US" sz="28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35903" y="2570322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536855" y="2570322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2208530" y="3294380"/>
            <a:ext cx="719201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have scientific proof  </a:t>
            </a:r>
            <a:r>
              <a:rPr lang="zh-CN" altLang="en-US" sz="2400" b="1">
                <a:solidFill>
                  <a:schemeClr val="bg1"/>
                </a:solidFill>
              </a:rPr>
              <a:t>有科学证据</a:t>
            </a:r>
            <a:endParaRPr lang="zh-CN" altLang="en-US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there is (strong) proof that shows...  </a:t>
            </a:r>
            <a:r>
              <a:rPr lang="zh-CN" altLang="en-US" sz="2400" b="1">
                <a:solidFill>
                  <a:schemeClr val="bg1"/>
                </a:solidFill>
              </a:rPr>
              <a:t>有证据证明</a:t>
            </a:r>
            <a:r>
              <a:rPr lang="en-US" altLang="zh-CN" sz="2400" b="1">
                <a:solidFill>
                  <a:schemeClr val="bg1"/>
                </a:solidFill>
              </a:rPr>
              <a:t>......</a:t>
            </a:r>
            <a:endParaRPr lang="en-US" altLang="zh-CN" sz="2400" b="1">
              <a:solidFill>
                <a:schemeClr val="bg1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972820" y="4124325"/>
            <a:ext cx="10985500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bg1"/>
                </a:solidFill>
              </a:rPr>
              <a:t>Proof will accompany  the truth and much will be laid before you.</a:t>
            </a:r>
            <a:endParaRPr lang="en-US" altLang="zh-CN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in the absence of any other proof</a:t>
            </a:r>
            <a:endParaRPr lang="en-US" altLang="zh-CN" sz="2400" b="1">
              <a:solidFill>
                <a:schemeClr val="bg1"/>
              </a:solidFill>
            </a:endParaRPr>
          </a:p>
          <a:p>
            <a:r>
              <a:rPr lang="en-US" altLang="zh-CN" sz="2400" b="1">
                <a:solidFill>
                  <a:schemeClr val="bg1"/>
                </a:solidFill>
              </a:rPr>
              <a:t>The car has child-proof locks inn the rear doors.</a:t>
            </a:r>
            <a:endParaRPr lang="en-US" altLang="zh-CN" sz="2400" b="1">
              <a:solidFill>
                <a:schemeClr val="bg1"/>
              </a:solidFill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335903" y="5475447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500660" y="5475447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634365" y="5521325"/>
            <a:ext cx="11127740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28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9. multiple : </a:t>
            </a:r>
            <a:r>
              <a:rPr kumimoji="1" lang="en-US" altLang="zh-CN" sz="20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adj. </a:t>
            </a:r>
            <a:r>
              <a:rPr kumimoji="1" lang="zh-CN" altLang="en-US" sz="20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数量多的，多种多样的            </a:t>
            </a:r>
            <a:r>
              <a:rPr kumimoji="1" lang="en-US" altLang="zh-CN" sz="20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multiple choices</a:t>
            </a:r>
            <a:endParaRPr kumimoji="1" lang="en-US" altLang="zh-CN" sz="20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kumimoji="1" lang="en-US" altLang="zh-CN" sz="20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multiply : vt. </a:t>
            </a:r>
            <a:r>
              <a:rPr kumimoji="1" lang="zh-CN" altLang="en-US" sz="20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乘，繁殖，增加</a:t>
            </a:r>
            <a:r>
              <a:rPr kumimoji="1" lang="en-US" altLang="zh-CN" sz="20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----   multiplication    n.  </a:t>
            </a:r>
            <a:r>
              <a:rPr kumimoji="1" lang="zh-CN" altLang="en-US" sz="2000" b="1">
                <a:solidFill>
                  <a:schemeClr val="bg1">
                    <a:lumMod val="9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乘法</a:t>
            </a:r>
            <a:endParaRPr kumimoji="1" lang="zh-CN" altLang="en-US" sz="2000" b="1">
              <a:solidFill>
                <a:schemeClr val="bg1">
                  <a:lumMod val="9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586" name="标题 195585"/>
          <p:cNvSpPr>
            <a:spLocks noGrp="1" noRot="1"/>
          </p:cNvSpPr>
          <p:nvPr>
            <p:ph type="title" idx="4294967295"/>
          </p:nvPr>
        </p:nvSpPr>
        <p:spPr>
          <a:xfrm>
            <a:off x="1153160" y="385445"/>
            <a:ext cx="10443845" cy="1143000"/>
          </a:xfrm>
        </p:spPr>
        <p:txBody>
          <a:bodyPr anchor="ctr">
            <a:normAutofit/>
          </a:bodyPr>
          <a:lstStyle/>
          <a:p>
            <a:pPr algn="l"/>
            <a:r>
              <a:rPr lang="en-US" altLang="zh-CN" sz="3600" b="1" err="1">
                <a:solidFill>
                  <a:srgbClr val="FFFF00"/>
                </a:solidFill>
              </a:rPr>
              <a:t>10. suspect: vt </a:t>
            </a:r>
            <a:r>
              <a:rPr lang="zh-CN" altLang="en-US" sz="3600" b="1">
                <a:solidFill>
                  <a:srgbClr val="FFFF00"/>
                </a:solidFill>
              </a:rPr>
              <a:t>怀疑，认为是；</a:t>
            </a:r>
            <a:r>
              <a:rPr lang="en-US" altLang="zh-CN" sz="3600" b="1">
                <a:solidFill>
                  <a:srgbClr val="FFFF00"/>
                </a:solidFill>
              </a:rPr>
              <a:t>/n. </a:t>
            </a:r>
            <a:r>
              <a:rPr lang="zh-CN" altLang="en-US" sz="3600" b="1">
                <a:solidFill>
                  <a:srgbClr val="FFFF00"/>
                </a:solidFill>
              </a:rPr>
              <a:t>嫌疑犯</a:t>
            </a:r>
            <a:br>
              <a:rPr lang="zh-CN" altLang="en-US" sz="3600" b="1">
                <a:solidFill>
                  <a:srgbClr val="FFFF00"/>
                </a:solidFill>
              </a:rPr>
            </a:br>
            <a:r>
              <a:rPr lang="zh-CN" altLang="en-US" sz="3600" b="1">
                <a:solidFill>
                  <a:srgbClr val="FFFF00"/>
                </a:solidFill>
              </a:rPr>
              <a:t>       </a:t>
            </a:r>
            <a:r>
              <a:rPr lang="en-US" altLang="zh-CN" sz="3600" b="1">
                <a:solidFill>
                  <a:srgbClr val="FFFF00"/>
                </a:solidFill>
              </a:rPr>
              <a:t>suspicion : n. </a:t>
            </a:r>
            <a:r>
              <a:rPr lang="zh-CN" altLang="en-US" sz="3600" b="1">
                <a:solidFill>
                  <a:srgbClr val="FFFF00"/>
                </a:solidFill>
              </a:rPr>
              <a:t>怀疑    </a:t>
            </a:r>
            <a:r>
              <a:rPr lang="en-US" altLang="zh-CN" sz="3600" b="1">
                <a:solidFill>
                  <a:srgbClr val="FFFF00"/>
                </a:solidFill>
              </a:rPr>
              <a:t>suspicious: adj. </a:t>
            </a:r>
            <a:r>
              <a:rPr lang="zh-CN" altLang="en-US" sz="3600" b="1">
                <a:solidFill>
                  <a:srgbClr val="FFFF00"/>
                </a:solidFill>
              </a:rPr>
              <a:t>感觉怀疑的 </a:t>
            </a:r>
            <a:endParaRPr lang="zh-CN" altLang="en-US" sz="3600" b="1">
              <a:solidFill>
                <a:srgbClr val="FFFF00"/>
              </a:solidFill>
            </a:endParaRPr>
          </a:p>
        </p:txBody>
      </p:sp>
      <p:sp>
        <p:nvSpPr>
          <p:cNvPr id="195587" name="文本占位符 195586"/>
          <p:cNvSpPr>
            <a:spLocks noGrp="1" noRot="1"/>
          </p:cNvSpPr>
          <p:nvPr>
            <p:ph type="body" idx="4294967295"/>
          </p:nvPr>
        </p:nvSpPr>
        <p:spPr>
          <a:xfrm>
            <a:off x="1734185" y="1896745"/>
            <a:ext cx="8540750" cy="2305050"/>
          </a:xfrm>
          <a:solidFill>
            <a:srgbClr val="FF9900">
              <a:alpha val="30000"/>
            </a:srgbClr>
          </a:solidFill>
        </p:spPr>
        <p:txBody>
          <a:bodyPr/>
          <a:lstStyle/>
          <a:p>
            <a:r>
              <a:rPr lang="en-US" altLang="zh-CN" b="1" err="1">
                <a:solidFill>
                  <a:schemeClr val="bg1"/>
                </a:solidFill>
              </a:rPr>
              <a:t>suspect sb/sth(= doubt) </a:t>
            </a:r>
            <a:r>
              <a:rPr lang="zh-CN" altLang="en-US" b="1">
                <a:solidFill>
                  <a:schemeClr val="bg1"/>
                </a:solidFill>
              </a:rPr>
              <a:t>怀疑某人</a:t>
            </a:r>
            <a:r>
              <a:rPr lang="en-US" altLang="zh-CN" b="1">
                <a:solidFill>
                  <a:schemeClr val="bg1"/>
                </a:solidFill>
              </a:rPr>
              <a:t>/</a:t>
            </a:r>
            <a:r>
              <a:rPr lang="zh-CN" altLang="en-US" b="1">
                <a:solidFill>
                  <a:schemeClr val="bg1"/>
                </a:solidFill>
              </a:rPr>
              <a:t>某事</a:t>
            </a:r>
            <a:endParaRPr lang="zh-CN" altLang="en-US" b="1">
              <a:solidFill>
                <a:schemeClr val="bg1"/>
              </a:solidFill>
            </a:endParaRPr>
          </a:p>
          <a:p>
            <a:r>
              <a:rPr lang="en-US" altLang="zh-CN" b="1" err="1">
                <a:solidFill>
                  <a:schemeClr val="bg1"/>
                </a:solidFill>
              </a:rPr>
              <a:t>suspect sb </a:t>
            </a:r>
            <a:r>
              <a:rPr lang="en-US" altLang="zh-CN" b="1" err="1">
                <a:solidFill>
                  <a:srgbClr val="92D050"/>
                </a:solidFill>
              </a:rPr>
              <a:t>of</a:t>
            </a:r>
            <a:r>
              <a:rPr lang="en-US" altLang="zh-CN" b="1" err="1">
                <a:solidFill>
                  <a:schemeClr val="bg1"/>
                </a:solidFill>
              </a:rPr>
              <a:t> sth/doing sth </a:t>
            </a:r>
            <a:r>
              <a:rPr lang="zh-CN" altLang="en-US" b="1">
                <a:solidFill>
                  <a:schemeClr val="bg1"/>
                </a:solidFill>
              </a:rPr>
              <a:t>怀疑某人（做某事）</a:t>
            </a:r>
            <a:endParaRPr lang="zh-CN" altLang="en-US" b="1">
              <a:solidFill>
                <a:schemeClr val="bg1"/>
              </a:solidFill>
            </a:endParaRPr>
          </a:p>
          <a:p>
            <a:r>
              <a:rPr lang="en-US" altLang="zh-CN" b="1" err="1">
                <a:solidFill>
                  <a:schemeClr val="bg1"/>
                </a:solidFill>
              </a:rPr>
              <a:t>suspect sb to be  </a:t>
            </a:r>
            <a:r>
              <a:rPr lang="zh-CN" altLang="en-US" b="1">
                <a:solidFill>
                  <a:schemeClr val="bg1"/>
                </a:solidFill>
              </a:rPr>
              <a:t>怀疑某人是</a:t>
            </a:r>
            <a:endParaRPr lang="en-US" altLang="zh-CN" b="1">
              <a:solidFill>
                <a:schemeClr val="bg1"/>
              </a:solidFill>
            </a:endParaRPr>
          </a:p>
          <a:p>
            <a:r>
              <a:rPr lang="en-US" altLang="zh-CN" b="1">
                <a:solidFill>
                  <a:schemeClr val="bg1"/>
                </a:solidFill>
              </a:rPr>
              <a:t>be suspicious of  </a:t>
            </a:r>
            <a:r>
              <a:rPr lang="zh-CN" altLang="en-US" b="1">
                <a:solidFill>
                  <a:schemeClr val="bg1"/>
                </a:solidFill>
              </a:rPr>
              <a:t>怀疑</a:t>
            </a:r>
            <a:endParaRPr lang="zh-CN" altLang="en-US" b="1">
              <a:solidFill>
                <a:schemeClr val="bg1"/>
              </a:solidFill>
            </a:endParaRPr>
          </a:p>
        </p:txBody>
      </p:sp>
      <p:sp>
        <p:nvSpPr>
          <p:cNvPr id="195588" name="文本框 195587"/>
          <p:cNvSpPr txBox="1"/>
          <p:nvPr/>
        </p:nvSpPr>
        <p:spPr>
          <a:xfrm>
            <a:off x="1847850" y="4365625"/>
            <a:ext cx="8640763" cy="18148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chemeClr val="bg1"/>
                </a:solidFill>
                <a:latin typeface="Arial" pitchFamily="34" charset="0"/>
              </a:rPr>
              <a:t>e.g. I suspected their honesty.</a:t>
            </a:r>
            <a:endParaRPr lang="en-US" altLang="zh-CN" sz="2800" b="1">
              <a:solidFill>
                <a:schemeClr val="bg1"/>
              </a:solidFill>
              <a:latin typeface="Arial" pitchFamily="34" charset="0"/>
            </a:endParaRPr>
          </a:p>
          <a:p>
            <a:r>
              <a:rPr lang="en-US" altLang="zh-CN" sz="2800" b="1">
                <a:solidFill>
                  <a:schemeClr val="bg1"/>
                </a:solidFill>
                <a:latin typeface="Arial" pitchFamily="34" charset="0"/>
              </a:rPr>
              <a:t>       He had suspected her of lying for some time.</a:t>
            </a:r>
            <a:endParaRPr lang="en-US" altLang="zh-CN" sz="2800" b="1">
              <a:solidFill>
                <a:schemeClr val="bg1"/>
              </a:solidFill>
              <a:latin typeface="Arial" pitchFamily="34" charset="0"/>
            </a:endParaRPr>
          </a:p>
          <a:p>
            <a:r>
              <a:rPr lang="en-US" altLang="zh-CN" sz="2800" b="1">
                <a:solidFill>
                  <a:schemeClr val="bg1"/>
                </a:solidFill>
                <a:latin typeface="Arial" pitchFamily="34" charset="0"/>
              </a:rPr>
              <a:t>       I suspected him to have done it.</a:t>
            </a:r>
            <a:endParaRPr lang="en-US" altLang="zh-CN" sz="2800" b="1">
              <a:solidFill>
                <a:schemeClr val="bg1"/>
              </a:solidFill>
              <a:latin typeface="Arial" pitchFamily="34" charset="0"/>
            </a:endParaRPr>
          </a:p>
          <a:p>
            <a:r>
              <a:rPr lang="en-US" altLang="zh-CN" sz="2800" b="1">
                <a:solidFill>
                  <a:schemeClr val="bg1"/>
                </a:solidFill>
                <a:latin typeface="Arial" pitchFamily="34" charset="0"/>
              </a:rPr>
              <a:t>       Many were suspicious of reform.</a:t>
            </a:r>
            <a:endParaRPr lang="en-US" altLang="zh-CN" sz="2800" b="1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650240" y="385445"/>
            <a:ext cx="130810" cy="612775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矩形 7"/>
          <p:cNvSpPr/>
          <p:nvPr/>
        </p:nvSpPr>
        <p:spPr>
          <a:xfrm flipH="1">
            <a:off x="851535" y="385445"/>
            <a:ext cx="76200" cy="612775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5587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5587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195587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95587">
                                            <p:txEl>
                                              <p:char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955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5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95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587" grpId="0" build="p"/>
      <p:bldP spid="195588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106" name="标题 175105"/>
          <p:cNvSpPr>
            <a:spLocks noGrp="1" noRot="1"/>
          </p:cNvSpPr>
          <p:nvPr>
            <p:ph type="title" idx="4294967295"/>
          </p:nvPr>
        </p:nvSpPr>
        <p:spPr>
          <a:xfrm>
            <a:off x="1524000" y="188913"/>
            <a:ext cx="9144000" cy="762000"/>
          </a:xfrm>
        </p:spPr>
        <p:txBody>
          <a:bodyPr anchor="ctr"/>
          <a:lstStyle/>
          <a:p>
            <a:r>
              <a:rPr lang="en-US" altLang="zh-CN" sz="3600" b="1">
                <a:solidFill>
                  <a:srgbClr val="FFFF00"/>
                </a:solidFill>
              </a:rPr>
              <a:t>11.   It seemed the water </a:t>
            </a:r>
            <a:r>
              <a:rPr lang="en-US" altLang="zh-CN" sz="3600" b="1" u="sng">
                <a:solidFill>
                  <a:srgbClr val="FFFF00"/>
                </a:solidFill>
              </a:rPr>
              <a:t>was to blame.  </a:t>
            </a:r>
            <a:endParaRPr lang="en-US" altLang="zh-CN" sz="3600" b="1" u="sng">
              <a:solidFill>
                <a:srgbClr val="FFFF00"/>
              </a:solidFill>
            </a:endParaRPr>
          </a:p>
        </p:txBody>
      </p:sp>
      <p:sp>
        <p:nvSpPr>
          <p:cNvPr id="175107" name="文本占位符 175106"/>
          <p:cNvSpPr>
            <a:spLocks noGrp="1" noRot="1"/>
          </p:cNvSpPr>
          <p:nvPr>
            <p:ph type="body" idx="4294967295"/>
          </p:nvPr>
        </p:nvSpPr>
        <p:spPr>
          <a:xfrm>
            <a:off x="880110" y="1564640"/>
            <a:ext cx="11478895" cy="560641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b="1">
                <a:solidFill>
                  <a:schemeClr val="bg1"/>
                </a:solidFill>
              </a:rPr>
              <a:t>~ sb.  for  (doing) st</a:t>
            </a:r>
            <a:endParaRPr lang="en-US" altLang="zh-CN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altLang="zh-CN" b="1">
                <a:solidFill>
                  <a:schemeClr val="bg1"/>
                </a:solidFill>
              </a:rPr>
              <a:t>~ sth upon / on sb</a:t>
            </a:r>
            <a:r>
              <a:rPr lang="zh-CN" altLang="en-US" b="1">
                <a:solidFill>
                  <a:schemeClr val="bg1"/>
                </a:solidFill>
              </a:rPr>
              <a:t>：把</a:t>
            </a:r>
            <a:r>
              <a:rPr lang="en-US" altLang="zh-CN" b="1">
                <a:solidFill>
                  <a:schemeClr val="bg1"/>
                </a:solidFill>
                <a:latin typeface="Arial" pitchFamily="34" charset="0"/>
              </a:rPr>
              <a:t>…</a:t>
            </a:r>
            <a:r>
              <a:rPr lang="zh-CN" altLang="en-US" b="1">
                <a:solidFill>
                  <a:schemeClr val="bg1"/>
                </a:solidFill>
              </a:rPr>
              <a:t>责任归于</a:t>
            </a:r>
            <a:r>
              <a:rPr lang="en-US" altLang="zh-CN" b="1">
                <a:solidFill>
                  <a:schemeClr val="bg1"/>
                </a:solidFill>
                <a:latin typeface="Arial" pitchFamily="34" charset="0"/>
              </a:rPr>
              <a:t>…</a:t>
            </a:r>
            <a:endParaRPr lang="en-US" altLang="zh-CN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altLang="zh-CN" b="1">
                <a:solidFill>
                  <a:schemeClr val="bg1"/>
                </a:solidFill>
              </a:rPr>
              <a:t>She ~d the failure of their marriage on him.</a:t>
            </a:r>
            <a:endParaRPr lang="en-US" altLang="zh-CN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en-US" altLang="zh-CN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altLang="zh-CN" sz="3600" b="1" u="sng">
                <a:solidFill>
                  <a:schemeClr val="bg1"/>
                </a:solidFill>
              </a:rPr>
              <a:t>2).be to blame </a:t>
            </a:r>
            <a:r>
              <a:rPr lang="zh-CN" altLang="en-US">
                <a:solidFill>
                  <a:schemeClr val="bg1"/>
                </a:solidFill>
                <a:effectLst>
                  <a:outerShdw blurRad="38100" dist="38100" dir="2700000">
                    <a:srgbClr val="FFFFFF"/>
                  </a:outerShdw>
                </a:effectLst>
              </a:rPr>
              <a:t>该受责备；应该负责 </a:t>
            </a:r>
            <a:r>
              <a:rPr lang="en-US" altLang="zh-CN">
                <a:solidFill>
                  <a:schemeClr val="bg1"/>
                </a:solidFill>
                <a:effectLst>
                  <a:outerShdw blurRad="38100" dist="38100" dir="2700000">
                    <a:srgbClr val="FFFFFF"/>
                  </a:outerShdw>
                </a:effectLst>
              </a:rPr>
              <a:t>(</a:t>
            </a: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>
                    <a:srgbClr val="FFFFFF"/>
                  </a:outerShdw>
                </a:effectLst>
              </a:rPr>
              <a:t>不能用于被动语态</a:t>
            </a:r>
            <a:r>
              <a:rPr lang="en-US" altLang="zh-CN" sz="2400" b="1">
                <a:solidFill>
                  <a:schemeClr val="bg1"/>
                </a:solidFill>
                <a:effectLst>
                  <a:outerShdw blurRad="38100" dist="38100" dir="2700000">
                    <a:srgbClr val="FFFFFF"/>
                  </a:outerShdw>
                </a:effectLst>
              </a:rPr>
              <a:t>)</a:t>
            </a:r>
            <a:endParaRPr lang="en-US" altLang="zh-CN" sz="2400" b="1">
              <a:solidFill>
                <a:schemeClr val="bg1"/>
              </a:solidFill>
              <a:effectLst>
                <a:outerShdw blurRad="38100" dist="38100" dir="2700000">
                  <a:srgbClr val="FFFFFF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en-US" altLang="zh-CN" b="1">
                <a:solidFill>
                  <a:schemeClr val="bg1"/>
                </a:solidFill>
              </a:rPr>
              <a:t>I am to blame for our losing the game.</a:t>
            </a:r>
            <a:endParaRPr lang="en-US" altLang="zh-CN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en-US" altLang="zh-CN" b="1">
                <a:solidFill>
                  <a:schemeClr val="bg1"/>
                </a:solidFill>
              </a:rPr>
              <a:t>   It’s I who am to ~ for our losing the game.</a:t>
            </a:r>
            <a:endParaRPr lang="en-US" altLang="zh-CN" b="1">
              <a:solidFill>
                <a:schemeClr val="bg1"/>
              </a:solidFill>
            </a:endParaRPr>
          </a:p>
        </p:txBody>
      </p:sp>
      <p:sp>
        <p:nvSpPr>
          <p:cNvPr id="175109" name="文本框 175108"/>
          <p:cNvSpPr txBox="1"/>
          <p:nvPr/>
        </p:nvSpPr>
        <p:spPr>
          <a:xfrm>
            <a:off x="1021715" y="981075"/>
            <a:ext cx="4124325" cy="583565"/>
          </a:xfrm>
          <a:prstGeom prst="rect">
            <a:avLst/>
          </a:prstGeom>
          <a:solidFill>
            <a:srgbClr val="A2F2F6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Arial" pitchFamily="34" charset="0"/>
              </a:rPr>
              <a:t>1).vt.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责备</a:t>
            </a:r>
            <a:r>
              <a:rPr lang="en-US" altLang="zh-CN" sz="3200" b="1">
                <a:solidFill>
                  <a:srgbClr val="FF0000"/>
                </a:solidFill>
                <a:latin typeface="Arial" pitchFamily="34" charset="0"/>
              </a:rPr>
              <a:t>, </a:t>
            </a:r>
            <a:r>
              <a:rPr lang="zh-CN" altLang="en-US" sz="3200" b="1">
                <a:solidFill>
                  <a:srgbClr val="FF0000"/>
                </a:solidFill>
                <a:latin typeface="Arial" pitchFamily="34" charset="0"/>
              </a:rPr>
              <a:t>谴责</a:t>
            </a:r>
            <a:endParaRPr lang="zh-CN" altLang="en-US" sz="3200" b="1">
              <a:solidFill>
                <a:srgbClr val="FF0000"/>
              </a:solidFill>
              <a:latin typeface="Arial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5903" y="314802"/>
            <a:ext cx="117178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500660" y="314802"/>
            <a:ext cx="36000" cy="612721"/>
          </a:xfrm>
          <a:prstGeom prst="rect">
            <a:avLst/>
          </a:prstGeom>
          <a:solidFill>
            <a:srgbClr val="C5282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charRg st="0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5107">
                                            <p:txEl>
                                              <p:charRg st="0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charRg st="14" end="3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5107">
                                            <p:txEl>
                                              <p:charRg st="14" end="3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charRg st="36" end="8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5107">
                                            <p:txEl>
                                              <p:charRg st="36" end="8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charRg st="82" end="1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5107">
                                            <p:txEl>
                                              <p:charRg st="82" end="1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charRg st="118" end="1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5107">
                                            <p:txEl>
                                              <p:charRg st="118" end="15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7">
                                            <p:txEl>
                                              <p:charRg st="157" end="20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5107">
                                            <p:txEl>
                                              <p:charRg st="157" end="20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7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https://d.book118.com/418065027105006026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微软雅黑</vt:lpstr>
      <vt:lpstr>叶根友毛笔行书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10. suspect: vt 怀疑，认为是；/n. 嫌疑犯       suspicion : n. 怀疑    suspicious: adj. 感觉怀疑的 </vt:lpstr>
      <vt:lpstr>11.   It seemed the water was to blame. 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2024-09-04T01:22:51.586</cp:lastPrinted>
  <dcterms:created xsi:type="dcterms:W3CDTF">2024-09-03T17:22:51Z</dcterms:created>
  <dcterms:modified xsi:type="dcterms:W3CDTF">2024-09-03T17:22:53Z</dcterms:modified>
</cp:coreProperties>
</file>