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B2B6C-ED9D-4A83-A418-506083187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CF46B-889B-4468-B33F-BF4960C48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819AB-5045-49FC-88DB-960EF13EA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E77B1-DE03-417C-B0D3-D6BEDFB5E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68A738-6413-4AB0-B480-AE38B083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6173B-C91B-458B-9F1D-0E832566A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6EBC1-5821-4E66-BB5E-5562385B9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B27C1-5FCC-4EC0-A4CA-D7DC02FDD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ED0DE-34E8-41CC-8174-3813FE742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F3268-6DD6-4189-A641-817179558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F690D-E4CF-4977-8ED1-222F1B7FD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image" Target="../media/image2.jpeg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5072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altLang="en-US" sz="8000" smtClean="0"/>
              <a:t>第九讲</a:t>
            </a:r>
            <a:endParaRPr lang="zh-CN" altLang="en-US" sz="800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42314" y="3995133"/>
            <a:ext cx="11507372" cy="1093763"/>
          </a:xfrm>
        </p:spPr>
        <p:txBody>
          <a:bodyPr>
            <a:normAutofit/>
          </a:bodyPr>
          <a:lstStyle/>
          <a:p>
            <a:r>
              <a:rPr lang="zh-CN" altLang="en-US" sz="6600" smtClean="0">
                <a:solidFill>
                  <a:srgbClr val="FF0000"/>
                </a:solidFill>
              </a:rPr>
              <a:t>精准辨别散文、小说的选择题</a:t>
            </a:r>
            <a:endParaRPr lang="zh-CN" altLang="en-US" sz="66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2031" y="52418"/>
            <a:ext cx="6020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B050"/>
                </a:solidFill>
              </a:rPr>
              <a:t>高三一轮复习之散文阅读</a:t>
            </a:r>
            <a:endParaRPr lang="zh-CN" altLang="en-US" sz="3200" b="1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mtClean="0"/>
              <a:t>精准辨别散文、小说的选择题</a:t>
            </a:r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515600" cy="431731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4000"/>
              <a:t>（一）解答文学类选择题的一般方法与</a:t>
            </a:r>
            <a:r>
              <a:rPr lang="zh-CN" altLang="en-US" sz="4000" smtClean="0"/>
              <a:t>步骤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3200" smtClean="0"/>
              <a:t>     文学</a:t>
            </a:r>
            <a:r>
              <a:rPr lang="zh-CN" altLang="en-US" sz="3200"/>
              <a:t>类选择题是对文本内容、艺术特色的综合分析和鉴赏题，考查的指向是“分析和鉴赏”，这是以理解为前提的。如果读文不仔细不全面，就会出现失误。而实际上考生的误选率很高。原因有两方面，一是对文本内容把握不牢固，仅凭初读的印象答题；二是对“内容”或“艺术特色”判断失误，对选项中的评价因素理解有误。因此，解答选择题，全面细致读文，关注选项细节极为重要。</a:t>
            </a:r>
            <a:endParaRPr lang="zh-CN" altLang="en-US" sz="32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3600"/>
              <a:t>1.</a:t>
            </a:r>
            <a:r>
              <a:rPr lang="zh-CN" altLang="en-US" sz="3600"/>
              <a:t>阅读要求：全面而细致</a:t>
            </a:r>
            <a:endParaRPr lang="zh-CN" altLang="en-US" sz="3600"/>
          </a:p>
          <a:p>
            <a:r>
              <a:rPr lang="zh-CN" altLang="en-US" sz="3600" smtClean="0"/>
              <a:t>     无论</a:t>
            </a:r>
            <a:r>
              <a:rPr lang="zh-CN" altLang="en-US" sz="3600"/>
              <a:t>答什么题，都需要在做题前进行整体阅读，只有对文本的内容、情节、形象、主题、语言等方面有一个基本而正确的判断，才能在答选择题时不至于一叶障目。而在答内容方面选项时更需要微观阅读，对选项涉及的一句话、一个词、一个细节等都应勾联语境，仔细品读；答艺术特色选项既需要微观阅读与思考，也需要宏观阅读与思考。</a:t>
            </a:r>
            <a:endParaRPr lang="zh-CN" altLang="en-US" sz="36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97523" y="686142"/>
            <a:ext cx="10515600" cy="4351338"/>
          </a:xfrm>
        </p:spPr>
        <p:txBody>
          <a:bodyPr/>
          <a:lstStyle/>
          <a:p>
            <a:r>
              <a:rPr lang="en-US" altLang="zh-CN" sz="3200"/>
              <a:t>2.</a:t>
            </a:r>
            <a:r>
              <a:rPr lang="zh-CN" altLang="en-US" sz="3200"/>
              <a:t>答题步骤及要点</a:t>
            </a:r>
            <a:endParaRPr lang="zh-CN" altLang="en-US" sz="3200"/>
          </a:p>
          <a:p>
            <a:r>
              <a:rPr lang="zh-CN" altLang="en-US" sz="3200" smtClean="0"/>
              <a:t>    第一</a:t>
            </a:r>
            <a:r>
              <a:rPr lang="zh-CN" altLang="en-US" sz="3200"/>
              <a:t>步：阅读选项，标画圈点其敏感点</a:t>
            </a:r>
            <a:r>
              <a:rPr lang="en-US" altLang="zh-CN" sz="3200"/>
              <a:t>(</a:t>
            </a:r>
            <a:r>
              <a:rPr lang="zh-CN" altLang="en-US" sz="3200"/>
              <a:t>考查点</a:t>
            </a:r>
            <a:r>
              <a:rPr lang="en-US" altLang="zh-CN" sz="3200" smtClean="0"/>
              <a:t>)</a:t>
            </a:r>
            <a:r>
              <a:rPr lang="zh-CN" altLang="en-US" sz="3200" smtClean="0"/>
              <a:t>。快速</a:t>
            </a:r>
            <a:r>
              <a:rPr lang="zh-CN" altLang="en-US" sz="3200"/>
              <a:t>浏览选项，把有关思想内容、艺术特色层面的核心词语以及标明区间的词语标注出来。</a:t>
            </a:r>
            <a:endParaRPr lang="zh-CN" altLang="en-US" sz="3200"/>
          </a:p>
          <a:p>
            <a:r>
              <a:rPr lang="zh-CN" altLang="en-US" sz="3200" smtClean="0"/>
              <a:t>    第二</a:t>
            </a:r>
            <a:r>
              <a:rPr lang="zh-CN" altLang="en-US" sz="3200"/>
              <a:t>步：根据固定的敏感点去原文中找出对应文字</a:t>
            </a:r>
            <a:r>
              <a:rPr lang="en-US" altLang="zh-CN" sz="3200"/>
              <a:t>(</a:t>
            </a:r>
            <a:r>
              <a:rPr lang="zh-CN" altLang="en-US" sz="3200"/>
              <a:t>点</a:t>
            </a:r>
            <a:r>
              <a:rPr lang="en-US" altLang="zh-CN" sz="3200"/>
              <a:t>)</a:t>
            </a:r>
            <a:r>
              <a:rPr lang="zh-CN" altLang="en-US" sz="3200"/>
              <a:t>，认真阅读。</a:t>
            </a:r>
            <a:endParaRPr lang="zh-CN" altLang="en-US" sz="3200"/>
          </a:p>
          <a:p>
            <a:r>
              <a:rPr lang="zh-CN" altLang="en-US" sz="3200" smtClean="0"/>
              <a:t>    第三</a:t>
            </a:r>
            <a:r>
              <a:rPr lang="zh-CN" altLang="en-US" sz="3200"/>
              <a:t>步：比对侧重点，对于内容选项，要注意其是否对原文的表述有所改变或加工；对于艺术特色选项，要关注技巧判断是否准确，其表达效果在原文中是否有依据。</a:t>
            </a:r>
            <a:endParaRPr lang="zh-CN" altLang="en-US" sz="32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25658" y="812751"/>
            <a:ext cx="10515600" cy="4351338"/>
          </a:xfrm>
        </p:spPr>
        <p:txBody>
          <a:bodyPr/>
          <a:lstStyle/>
          <a:p>
            <a:r>
              <a:rPr lang="zh-CN" altLang="en-US" sz="3200"/>
              <a:t>在使用上述“三步”的过程中，要注意：</a:t>
            </a:r>
            <a:endParaRPr lang="zh-CN" altLang="en-US" sz="3200"/>
          </a:p>
          <a:p>
            <a:r>
              <a:rPr lang="en-US" altLang="zh-CN" sz="3200"/>
              <a:t> </a:t>
            </a:r>
            <a:r>
              <a:rPr lang="en-US" altLang="zh-CN" sz="3200" smtClean="0"/>
              <a:t>  </a:t>
            </a:r>
            <a:r>
              <a:rPr lang="zh-CN" altLang="en-US" sz="3200" smtClean="0"/>
              <a:t>（</a:t>
            </a:r>
            <a:r>
              <a:rPr lang="en-US" altLang="zh-CN" sz="3200" smtClean="0"/>
              <a:t>1</a:t>
            </a:r>
            <a:r>
              <a:rPr lang="zh-CN" altLang="en-US" sz="3200" smtClean="0"/>
              <a:t>）阅读</a:t>
            </a:r>
            <a:r>
              <a:rPr lang="zh-CN" altLang="en-US" sz="3200"/>
              <a:t>选项要仔细、认真，不放过任何一个词语。因为它们设误点极细小，有时一个词就决定了答案。</a:t>
            </a:r>
            <a:endParaRPr lang="zh-CN" altLang="en-US" sz="3200"/>
          </a:p>
          <a:p>
            <a:r>
              <a:rPr lang="en-US" altLang="zh-CN" sz="3200"/>
              <a:t> </a:t>
            </a:r>
            <a:r>
              <a:rPr lang="en-US" altLang="zh-CN" sz="3200" smtClean="0"/>
              <a:t>   </a:t>
            </a:r>
            <a:r>
              <a:rPr lang="zh-CN" altLang="en-US" sz="3200" smtClean="0"/>
              <a:t>（</a:t>
            </a:r>
            <a:r>
              <a:rPr lang="en-US" altLang="zh-CN" sz="3200" smtClean="0"/>
              <a:t>2</a:t>
            </a:r>
            <a:r>
              <a:rPr lang="zh-CN" altLang="en-US" sz="3200" smtClean="0"/>
              <a:t>）认真</a:t>
            </a:r>
            <a:r>
              <a:rPr lang="zh-CN" altLang="en-US" sz="3200"/>
              <a:t>、仔细地阅读相应的原文内容。这类题是考查考生对文本的精细阅读，对文本的细部阅读。同时，要有整体观照意识，把细部文字放在全文中阅读，在整体中观照，防止只见树木、不见森林的倾向。</a:t>
            </a:r>
            <a:endParaRPr lang="zh-CN" altLang="en-US" sz="3200"/>
          </a:p>
          <a:p>
            <a:r>
              <a:rPr lang="en-US" altLang="zh-CN" sz="3200"/>
              <a:t> </a:t>
            </a:r>
            <a:r>
              <a:rPr lang="en-US" altLang="zh-CN" sz="3200" smtClean="0"/>
              <a:t>   </a:t>
            </a:r>
            <a:r>
              <a:rPr lang="zh-CN" altLang="en-US" sz="3200" smtClean="0"/>
              <a:t>（</a:t>
            </a:r>
            <a:r>
              <a:rPr lang="en-US" altLang="zh-CN" sz="3200" smtClean="0"/>
              <a:t>3</a:t>
            </a:r>
            <a:r>
              <a:rPr lang="zh-CN" altLang="en-US" sz="3200" smtClean="0"/>
              <a:t>）注意</a:t>
            </a:r>
            <a:r>
              <a:rPr lang="zh-CN" altLang="en-US" sz="3200"/>
              <a:t>优选法。千万不可先入为主，一上来就认定某项错误，要将四个选项放在一起比较，尤其要对两个近似项进行反复斟酌，选出那个错误特征最明显的选项。</a:t>
            </a:r>
            <a:endParaRPr lang="zh-CN" altLang="en-US" sz="32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4000" smtClean="0"/>
              <a:t>（二）精准辨别散文选择题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3200" smtClean="0"/>
              <a:t>     散文</a:t>
            </a:r>
            <a:r>
              <a:rPr lang="zh-CN" altLang="en-US" sz="3200"/>
              <a:t>作为文学作品的重要组成部分，其思想内容是指蕴含于具体写作对象的深刻意蕴，可以是某种情感、某种观点、某种哲理、某种社会意义等，往往通过作者对文中人、事、物、景的情感态度体现。其艺术特色是指表现作者思想内容所运用的技巧，或是整体的布局谋篇技巧，或是局部句段的手法运用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</a:t>
            </a:r>
            <a:r>
              <a:rPr lang="zh-CN" altLang="en-US" sz="3200" smtClean="0"/>
              <a:t>解答</a:t>
            </a:r>
            <a:r>
              <a:rPr lang="zh-CN" altLang="en-US" sz="3200"/>
              <a:t>散文选择题在遵循</a:t>
            </a:r>
            <a:r>
              <a:rPr lang="zh-CN" altLang="en-US" sz="3200" smtClean="0"/>
              <a:t>与</a:t>
            </a:r>
            <a:r>
              <a:rPr lang="zh-CN" altLang="en-US" sz="3200"/>
              <a:t>常规</a:t>
            </a:r>
            <a:r>
              <a:rPr lang="zh-CN" altLang="en-US" sz="3200" smtClean="0"/>
              <a:t>的</a:t>
            </a:r>
            <a:r>
              <a:rPr lang="zh-CN" altLang="en-US" sz="3200"/>
              <a:t>阅读和答题步骤之外，还应突破其常见的设误点。</a:t>
            </a:r>
            <a:endParaRPr lang="zh-CN" altLang="en-US" sz="3200"/>
          </a:p>
          <a:p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538817" y="2052936"/>
          <a:ext cx="11114366" cy="3839591"/>
        </p:xfrm>
        <a:graphic>
          <a:graphicData uri="http://schemas.openxmlformats.org/drawingml/2006/table">
            <a:tbl>
              <a:tblPr/>
              <a:tblGrid>
                <a:gridCol w="1539520"/>
                <a:gridCol w="5386396"/>
                <a:gridCol w="4188450"/>
              </a:tblGrid>
              <a:tr h="63993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设置角度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设误内容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解题点拨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9965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思想内容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选项写了文本中的什么内容。尤其是对写这些内容的目的解说上设误；或对句子含意理解有误，或对评写某段内容的目的分析不当等。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根据选项找到相应文字，仔细阅读，结合散文的写作主旨及作者的情感态度进行判断。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sz="3600" smtClean="0"/>
              <a:t>1</a:t>
            </a:r>
            <a:r>
              <a:rPr lang="zh-CN" altLang="en-US" sz="3600" smtClean="0"/>
              <a:t>、常见设误点</a:t>
            </a:r>
            <a:endParaRPr lang="zh-CN" altLang="en-US" sz="3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538816" y="517358"/>
          <a:ext cx="11114367" cy="5823284"/>
        </p:xfrm>
        <a:graphic>
          <a:graphicData uri="http://schemas.openxmlformats.org/drawingml/2006/table">
            <a:tbl>
              <a:tblPr/>
              <a:tblGrid>
                <a:gridCol w="1737808"/>
                <a:gridCol w="3833227"/>
                <a:gridCol w="5543332"/>
              </a:tblGrid>
              <a:tr h="262288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人物形象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60" marR="1166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选项在对人物形象特点的解说上设误，或曲解人物的行为、心理，或任意拔高人物的品行。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60" marR="1166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根据选项找到相应文字，结合语境，对人物的言行及其性格特点进行判断。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60" marR="1166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9965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艺术特色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选项在散文所用的艺术手法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包括线索、修辞手法、表现手法、语言风格等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)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及其表达效果的判定与解说上设误。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散文选择题的设误点多放在艺术特点上，应对选项涉及的对应文字仔细研读，调动所积累的知识，看看手法判断是否有误，对手法在文中的表达效果的解说是否有误。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1657" marR="116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sz="3600" smtClean="0"/>
              <a:t>2</a:t>
            </a:r>
            <a:r>
              <a:rPr lang="zh-CN" altLang="en-US" sz="3600" smtClean="0"/>
              <a:t>、练习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3200"/>
              <a:t>阅读下面的文字，完成文后题目。</a:t>
            </a:r>
            <a:endParaRPr lang="zh-CN" altLang="en-US" sz="3200"/>
          </a:p>
          <a:p>
            <a:pPr algn="ctr"/>
            <a:r>
              <a:rPr lang="zh-CN" altLang="en-US" sz="3200"/>
              <a:t>女　织</a:t>
            </a:r>
            <a:endParaRPr lang="zh-CN" altLang="en-US" sz="3200"/>
          </a:p>
          <a:p>
            <a:pPr algn="ctr"/>
            <a:r>
              <a:rPr lang="zh-CN" altLang="en-US" sz="3200"/>
              <a:t>王开岭</a:t>
            </a:r>
            <a:endParaRPr lang="zh-CN" altLang="en-US" sz="3200"/>
          </a:p>
          <a:p>
            <a:r>
              <a:rPr lang="zh-CN" altLang="en-US" sz="3200" smtClean="0"/>
              <a:t>    ①</a:t>
            </a:r>
            <a:r>
              <a:rPr lang="zh-CN" altLang="en-US" sz="3200"/>
              <a:t>古人的生活图景，一语概之：女织男耕。“夫是田中郎，妾是田中女。当年嫁得君，为君乘机杼。”田夫蚕妾、牛郎织女，乃最典型的人生单元，亦是最完美的衣食组合与温饱设计，堪称天意。“一夫不耕或受之饥，一妇不织或受之寒。”华夏先民的栖息史，五千年的村野炊烟，就这么飘飘袅袅，在“锄禾日当午”的挥汗和“唧唧复唧唧”的织声中，走到了二十世纪。</a:t>
            </a:r>
            <a:endParaRPr lang="zh-CN" altLang="en-US" sz="32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19220" y="95296"/>
            <a:ext cx="11569505" cy="4351338"/>
          </a:xfrm>
        </p:spPr>
        <p:txBody>
          <a:bodyPr/>
          <a:lstStyle/>
          <a:p>
            <a:r>
              <a:rPr lang="zh-CN" altLang="en-US" sz="3200" smtClean="0"/>
              <a:t>    ②</a:t>
            </a:r>
            <a:r>
              <a:rPr lang="zh-CN" altLang="en-US" sz="3200"/>
              <a:t>突然，它像滴空了水的漏钟一样，停了。这个朴素的生活方程、貌似永恒的家务公式，逻辑解散了，使命结束了。城市，彻底步入男不耕女不织的“大脱产”时代；乡村，耕虽依旧，织却消匿。这是技术飞跃和社会分工之果，无可非议。</a:t>
            </a:r>
            <a:endParaRPr lang="zh-CN" altLang="en-US" sz="3200"/>
          </a:p>
          <a:p>
            <a:r>
              <a:rPr lang="zh-CN" altLang="en-US" sz="3200" smtClean="0"/>
              <a:t>    ③</a:t>
            </a:r>
            <a:r>
              <a:rPr lang="zh-CN" altLang="en-US" sz="3200"/>
              <a:t>我想说说“女织”，从人生美学的角度。对“女织”的蒸发，我略感惋惜。我指的不是生产力和生产关系的她，我看重的是“织”的情感内容和性别审美。当一位女性在为恋人、丈夫、孩子织一件毛衣、围巾或袜子时，她用手指和棒针、用密密麻麻的经纬和几个月的聚精会神</a:t>
            </a:r>
            <a:r>
              <a:rPr lang="en-US" altLang="zh-CN" sz="3200"/>
              <a:t>——</a:t>
            </a:r>
            <a:r>
              <a:rPr lang="zh-CN" altLang="en-US" sz="3200"/>
              <a:t>所完成的仅仅是一个物吗？当然不，这更像一场无声的抒情。她用温婉和柔韧，用细腻和漫长，用遐想和劳累，实现了一桩女性独有的心愿。每一针、每一环，都是一记笔画、一个字眼，她把所有心思都织了进去，融入这件最贴身的东西里去了。这比花要美，比甜言蜜语动听，比珠宝首饰贵重。为此，她的手可能会磨茧，但她不在乎，她心里甜。</a:t>
            </a:r>
            <a:endParaRPr lang="zh-CN" altLang="en-US" sz="3200"/>
          </a:p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87094" y="615803"/>
            <a:ext cx="11217812" cy="4351338"/>
          </a:xfrm>
        </p:spPr>
        <p:txBody>
          <a:bodyPr/>
          <a:lstStyle/>
          <a:p>
            <a:r>
              <a:rPr lang="zh-CN" altLang="en-US" smtClean="0"/>
              <a:t>    </a:t>
            </a:r>
            <a:r>
              <a:rPr lang="zh-CN" altLang="en-US" sz="3200" smtClean="0"/>
              <a:t>④</a:t>
            </a:r>
            <a:r>
              <a:rPr lang="zh-CN" altLang="en-US" sz="3200"/>
              <a:t>我记得年少时，中国女人的怀里都有一团毛线，须臾不离，像抱着婴儿。即便在我青春时，这个情景仍随处可见。那会儿，机器造羊毛衫已铺天盖地，但她们仍不放弃这事业。</a:t>
            </a:r>
            <a:endParaRPr lang="zh-CN" altLang="en-US" sz="3200"/>
          </a:p>
          <a:p>
            <a:r>
              <a:rPr lang="zh-CN" altLang="en-US" sz="3200" smtClean="0"/>
              <a:t>    ⑤</a:t>
            </a:r>
            <a:r>
              <a:rPr lang="zh-CN" altLang="en-US" sz="3200"/>
              <a:t>那是个不嫌“慢”的时代。那是个用手工抒情的时代。那个时代的女人，都会留下一枚标志：食指和中指的上部略显糙厚。她们是美丽聪慧的女人，多情而勤奋的女人，懂得“织”的元素和成分，懂得“亲手”的含义，懂得用“繁琐”“辛苦”构造一件贴身之物意味着什么。她们享受这个过程，感动别人，也感动自己。一梭一缕一寸痴，丝丝编就阳春意。如果说，上天派给男性的差事是果腹，那女人的角色则是暖身。除了生育，“织”即成了古代女子最大的事业。乃社会事业、生计事业，亦是婚姻事业、情感事业。</a:t>
            </a:r>
            <a:endParaRPr lang="zh-CN" altLang="en-US" sz="32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30236" y="278179"/>
            <a:ext cx="11288151" cy="4351338"/>
          </a:xfrm>
        </p:spPr>
        <p:txBody>
          <a:bodyPr/>
          <a:lstStyle/>
          <a:p>
            <a:r>
              <a:rPr lang="zh-CN" altLang="en-US" smtClean="0"/>
              <a:t>    ⑥</a:t>
            </a:r>
            <a:r>
              <a:rPr lang="zh-CN" altLang="en-US"/>
              <a:t>织的背后，你总隐约看到那个字：情。无论是春染梢头的豆蔻、贤妻良母的人妇，还是离愁黯景的痴妾、发婚姻牢骚的怨女，手中都有一情感道具：飞梭、织机或绣针。“迢迢牵牛星，皎皎河汉女。纤纤擢素手，札札弄机杼。”“调梭辍寒夜，鸣机罢秋日。良人在万里，谁与共成匹。”而在</a:t>
            </a:r>
            <a:r>
              <a:rPr lang="en-US" altLang="zh-CN"/>
              <a:t>《</a:t>
            </a:r>
            <a:r>
              <a:rPr lang="zh-CN" altLang="en-US"/>
              <a:t>孔雀东南飞</a:t>
            </a:r>
            <a:r>
              <a:rPr lang="en-US" altLang="zh-CN"/>
              <a:t>》</a:t>
            </a:r>
            <a:r>
              <a:rPr lang="zh-CN" altLang="en-US"/>
              <a:t>中，有一段自白：“十三能织素，十四学裁衣，十五弹箜篌，十六诵诗书，十七为君妇。”这是一个普通少女的成长简历和才艺档案。蚕、织、裁、缝、绣</a:t>
            </a:r>
            <a:r>
              <a:rPr lang="en-US" altLang="zh-CN"/>
              <a:t>——</a:t>
            </a:r>
            <a:r>
              <a:rPr lang="zh-CN" altLang="en-US"/>
              <a:t>天下女子的技能必修课。即便家境再优，凤娇名媛，顶多免去蚕纺之苦，纤绣之灵则不可少</a:t>
            </a:r>
            <a:r>
              <a:rPr lang="zh-CN" altLang="en-US" smtClean="0"/>
              <a:t>。</a:t>
            </a:r>
            <a:endParaRPr lang="en-US" altLang="zh-CN" smtClean="0"/>
          </a:p>
          <a:p>
            <a:r>
              <a:rPr lang="zh-CN" altLang="en-US" smtClean="0"/>
              <a:t>     ⑦</a:t>
            </a:r>
            <a:r>
              <a:rPr lang="zh-CN" altLang="en-US"/>
              <a:t>我觉得这是人生美学，乃女性的主动选择和天赋所赐，乃女性灵魂之闪光。织的衣、纳的袜、绣的巾，可浸的是情、是意，是对生活的憧憬和幸福感。密密麻麻的线脚、纤巧灵盈的游走，织就的是女子的美和美德。所以，以织品传情递意，作媒介和信物，即成了女子的专利，成了流传几千年的红颜技巧。直至八十年代末，我在乡下还遇见过那种瑰丽的手绣鞋垫，按说，鞋垫这种藏匿至深、最难公开的东西，即使绣上鸳鸯牡丹，又有何用呢？当然有用。</a:t>
            </a:r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02101" y="320382"/>
            <a:ext cx="11161541" cy="4351338"/>
          </a:xfrm>
        </p:spPr>
        <p:txBody>
          <a:bodyPr/>
          <a:lstStyle/>
          <a:p>
            <a:r>
              <a:rPr lang="zh-CN" altLang="en-US" smtClean="0"/>
              <a:t>     </a:t>
            </a:r>
            <a:r>
              <a:rPr lang="zh-CN" altLang="en-US" sz="3200" smtClean="0"/>
              <a:t>⑧</a:t>
            </a:r>
            <a:r>
              <a:rPr lang="zh-CN" altLang="en-US" sz="3200"/>
              <a:t>我一直觉得，女子一生总该织点什么，否则有遗憾。不为别的，就因她是妻子、是母亲，一个男人、一个孩子，身上若无一件由家中女性亲手完成的衣物，至少逊了一份温馨。对敏感的体质来说，灵魂会觉微凉罢。</a:t>
            </a:r>
            <a:endParaRPr lang="zh-CN" altLang="en-US" sz="3200"/>
          </a:p>
          <a:p>
            <a:r>
              <a:rPr lang="zh-CN" altLang="en-US" sz="3200" smtClean="0"/>
              <a:t>     ⑨</a:t>
            </a:r>
            <a:r>
              <a:rPr lang="zh-CN" altLang="en-US" sz="3200"/>
              <a:t>过去常用一词夸赞女子：心灵手巧。现代女性心灵绰余，手却未必巧了。逢搬家或整理橱柜，总会翻出几件旧时的毛衣，皆母亲所为。每次太太都赞叹：织得真好，像工艺品！虽穿的机会少，可总舍不得扔。我知道，这些东西再难复制了。母亲很聪明，儿时总是变着花样给我们兄弟添毛衣，每年的流行款和图案，只要大街上有，她瞅几眼就会了。母亲这辈子织了多少件衣物？数不清，至少上百件吧。母亲年龄大了，眼花了，织得便少了。几年前，春节回家，母亲说，这是她最后一件针线活了，留给孙子们。第二年春节，母亲却还在织，她说再织几件。</a:t>
            </a:r>
            <a:endParaRPr lang="zh-CN" altLang="en-US" sz="3200"/>
          </a:p>
          <a:p>
            <a:endParaRPr lang="zh-CN" altLang="en-US" sz="3200"/>
          </a:p>
          <a:p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39726" y="1150375"/>
            <a:ext cx="10515600" cy="4351338"/>
          </a:xfrm>
        </p:spPr>
        <p:txBody>
          <a:bodyPr>
            <a:noAutofit/>
          </a:bodyPr>
          <a:lstStyle/>
          <a:p>
            <a:r>
              <a:rPr lang="zh-CN" altLang="en-US" sz="3200" smtClean="0"/>
              <a:t>    ⑩</a:t>
            </a:r>
            <a:r>
              <a:rPr lang="zh-CN" altLang="en-US" sz="3200"/>
              <a:t>有一个母织的故事，曾让我泪流满面。这是</a:t>
            </a:r>
            <a:r>
              <a:rPr lang="en-US" altLang="zh-CN" sz="3200"/>
              <a:t>2006</a:t>
            </a:r>
            <a:r>
              <a:rPr lang="zh-CN" altLang="en-US" sz="3200"/>
              <a:t>年的一则新闻，题目是：骨癌妈妈临终为儿子织好</a:t>
            </a:r>
            <a:r>
              <a:rPr lang="en-US" altLang="zh-CN" sz="3200"/>
              <a:t>25</a:t>
            </a:r>
            <a:r>
              <a:rPr lang="zh-CN" altLang="en-US" sz="3200"/>
              <a:t>岁前的所有毛裤。吉林白山一位家境贫寒、以烙煎饼为生的母亲，得知自己患绝症后，</a:t>
            </a:r>
            <a:r>
              <a:rPr lang="en-US" altLang="zh-CN" sz="3200"/>
              <a:t>15</a:t>
            </a:r>
            <a:r>
              <a:rPr lang="zh-CN" altLang="en-US" sz="3200"/>
              <a:t>个月里与死神赛跑，终于为</a:t>
            </a:r>
            <a:r>
              <a:rPr lang="en-US" altLang="zh-CN" sz="3200"/>
              <a:t>9</a:t>
            </a:r>
            <a:r>
              <a:rPr lang="zh-CN" altLang="en-US" sz="3200"/>
              <a:t>岁的儿子织完了</a:t>
            </a:r>
            <a:r>
              <a:rPr lang="en-US" altLang="zh-CN" sz="3200"/>
              <a:t>25</a:t>
            </a:r>
            <a:r>
              <a:rPr lang="zh-CN" altLang="en-US" sz="3200"/>
              <a:t>岁前需要的所有毛裤，看着那幅照片，一个小小的孩子守着遗像，床上一排排长短不一的毛裤，我流泪了。也许，这位母亲想的是，等儿子</a:t>
            </a:r>
            <a:r>
              <a:rPr lang="en-US" altLang="zh-CN" sz="3200"/>
              <a:t>25</a:t>
            </a:r>
            <a:r>
              <a:rPr lang="zh-CN" altLang="en-US" sz="3200"/>
              <a:t>岁时，就能穿上另一个女人织的衣物了吧？</a:t>
            </a:r>
            <a:endParaRPr lang="zh-CN" altLang="en-US" sz="3200"/>
          </a:p>
          <a:p>
            <a:r>
              <a:rPr lang="zh-CN" altLang="en-US" sz="3200" smtClean="0"/>
              <a:t>    ⑪</a:t>
            </a:r>
            <a:r>
              <a:rPr lang="zh-CN" altLang="en-US" sz="3200"/>
              <a:t>只是她的这个美好“织愿”能实现吗</a:t>
            </a:r>
            <a:r>
              <a:rPr lang="zh-CN" altLang="en-US" sz="3200" smtClean="0"/>
              <a:t>？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                                                  (</a:t>
            </a:r>
            <a:r>
              <a:rPr lang="zh-CN" altLang="en-US" sz="3200"/>
              <a:t>选自</a:t>
            </a:r>
            <a:r>
              <a:rPr lang="en-US" altLang="zh-CN" sz="3200"/>
              <a:t>《</a:t>
            </a:r>
            <a:r>
              <a:rPr lang="zh-CN" altLang="en-US" sz="3200"/>
              <a:t>散文</a:t>
            </a:r>
            <a:r>
              <a:rPr lang="en-US" altLang="zh-CN" sz="3200"/>
              <a:t>》</a:t>
            </a:r>
            <a:r>
              <a:rPr lang="zh-CN" altLang="en-US" sz="3200"/>
              <a:t>，有删改</a:t>
            </a:r>
            <a:r>
              <a:rPr lang="en-US" altLang="zh-CN" sz="3200"/>
              <a:t>)</a:t>
            </a:r>
            <a:endParaRPr lang="en-US" altLang="zh-CN" sz="3200"/>
          </a:p>
          <a:p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408685" y="85481"/>
            <a:ext cx="11374631" cy="655127"/>
          </a:xfrm>
          <a:prstGeom prst="rect">
            <a:avLst/>
          </a:prstGeom>
        </p:spPr>
        <p:txBody>
          <a:bodyPr wrap="square" lIns="121870" tIns="60934" rIns="121870" bIns="6093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tabLst>
                <a:tab pos="2070100"/>
              </a:tabLst>
            </a:pPr>
            <a:r>
              <a:rPr lang="zh-CN" altLang="en-US" sz="28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（</a:t>
            </a:r>
            <a:r>
              <a:rPr lang="en-US" altLang="zh-CN" sz="28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en-US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）</a:t>
            </a:r>
            <a:r>
              <a:rPr lang="zh-CN" altLang="zh-CN" sz="28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对文本相关内容和艺术特色的分析鉴赏，不正确的一项</a:t>
            </a:r>
            <a:r>
              <a:rPr lang="zh-CN" altLang="zh-CN" sz="28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TextBox 19"/>
          <p:cNvSpPr txBox="1"/>
          <p:nvPr/>
        </p:nvSpPr>
        <p:spPr>
          <a:xfrm>
            <a:off x="282216" y="2367046"/>
            <a:ext cx="755923" cy="784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/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500" b="1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06437" y="928468"/>
            <a:ext cx="1125415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/>
              <a:t>A.</a:t>
            </a:r>
            <a:r>
              <a:rPr lang="zh-CN" altLang="en-US" sz="3200" smtClean="0"/>
              <a:t>文章从五千年的村野炊烟、“锄禾日当午”的挥汗和“唧唧复唧唧”的织声写起，意在说明我国“女织”的历史悠久而漫长，给文章增添了一份历史的沉重感。</a:t>
            </a:r>
            <a:endParaRPr lang="zh-CN" altLang="en-US" sz="3200" smtClean="0"/>
          </a:p>
          <a:p>
            <a:r>
              <a:rPr lang="en-US" altLang="zh-CN" sz="3200" smtClean="0"/>
              <a:t>B.</a:t>
            </a:r>
            <a:r>
              <a:rPr lang="zh-CN" altLang="en-US" sz="3200" smtClean="0"/>
              <a:t>第②段突然陡转，写“女织”的蒸发，表明了作者的惋惜之意，同时也表现出作者对男耕女织社会的向往。</a:t>
            </a:r>
            <a:endParaRPr lang="zh-CN" altLang="en-US" sz="3200" smtClean="0"/>
          </a:p>
          <a:p>
            <a:r>
              <a:rPr lang="en-US" altLang="zh-CN" sz="3200" smtClean="0"/>
              <a:t>C.</a:t>
            </a:r>
            <a:r>
              <a:rPr lang="zh-CN" altLang="en-US" sz="3200" smtClean="0"/>
              <a:t>作者笔下的“女织”处处充满了温馨和诗意，作者甚至把它看成是女性的一种表达和传递情感的方式。</a:t>
            </a:r>
            <a:endParaRPr lang="zh-CN" altLang="en-US" sz="3200" smtClean="0"/>
          </a:p>
          <a:p>
            <a:r>
              <a:rPr lang="en-US" altLang="zh-CN" sz="3200" smtClean="0"/>
              <a:t>D.</a:t>
            </a:r>
            <a:r>
              <a:rPr lang="zh-CN" altLang="en-US" sz="3200" smtClean="0"/>
              <a:t>第⑥段中“春染梢头的豆蔻”，运用了借喻的手法，实际上指含苞欲放的少女，它是由唐代诗人杜牧的名句“娉娉袅袅十三余，豆蔻梢头二月初”化用而来。</a:t>
            </a:r>
            <a:endParaRPr lang="en-US" altLang="zh-CN" sz="3200" smtClean="0"/>
          </a:p>
          <a:p>
            <a:r>
              <a:rPr lang="zh-CN" altLang="en-US" sz="3200" smtClean="0">
                <a:solidFill>
                  <a:srgbClr val="FF0000"/>
                </a:solidFill>
              </a:rPr>
              <a:t>    解析：“表现出作者对男耕女织社会的向往”过度解读，硬性拔高。</a:t>
            </a:r>
            <a:endParaRPr lang="zh-CN" altLang="en-US" sz="3200" smtClean="0">
              <a:solidFill>
                <a:srgbClr val="FF0000"/>
              </a:solidFill>
            </a:endParaRPr>
          </a:p>
          <a:p>
            <a:endParaRPr lang="zh-CN" altLang="en-US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408685" y="300152"/>
            <a:ext cx="11374631" cy="5936959"/>
          </a:xfrm>
          <a:prstGeom prst="rect">
            <a:avLst/>
          </a:prstGeom>
        </p:spPr>
        <p:txBody>
          <a:bodyPr wrap="square" lIns="121870" tIns="60934" rIns="121870" bIns="6093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zh-CN" altLang="en-US" sz="28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（</a:t>
            </a:r>
            <a:r>
              <a:rPr lang="en-US" altLang="zh-CN" sz="28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en-US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）</a:t>
            </a:r>
            <a:r>
              <a:rPr lang="zh-CN" altLang="zh-CN" sz="28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对文本相关内容和艺术特色的分析鉴赏，正确的一项是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本文说古论今，由物而人，写人写己，将写景、抒情、议论融为一体，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紧扣女性与针织的关系，行文看似闲散，实则紧凑有序，形散而神凝。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作者认为，一个女子在一生中如果不织些什么，是有遗憾的。原因是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家人身上没有一件家中女性织就的衣物，可能会缺少一份温馨。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现代女性心灵手却不巧，让作者深感惋惜。对比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用手工抒情的时代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endParaRPr lang="en-US" altLang="zh-CN" sz="2800" kern="100">
              <a:latin typeface="宋体" panose="02010600030101010101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里大部分女子的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多情而勤奋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，作者的惋惜之情更加浓郁。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以织的毛衫、鞋垫等传达情意，这些织物就成了一种媒介和信物，女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织就成了女子的专利。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TextBox 19"/>
          <p:cNvSpPr txBox="1"/>
          <p:nvPr/>
        </p:nvSpPr>
        <p:spPr>
          <a:xfrm>
            <a:off x="282216" y="2312195"/>
            <a:ext cx="755923" cy="784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/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500" b="1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https://d.book118.com/418065072041006027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Times New Roman</vt:lpstr>
      <vt:lpstr>方正中等线简体</vt:lpstr>
      <vt:lpstr>Courier New</vt:lpstr>
      <vt:lpstr>华文细黑</vt:lpstr>
      <vt:lpstr>Office Theme</vt:lpstr>
      <vt:lpstr>第九讲</vt:lpstr>
      <vt:lpstr>精准辨别散文、小说的选择题</vt:lpstr>
      <vt:lpstr>（一）解答文学类选择题的一般方法与步骤</vt:lpstr>
      <vt:lpstr>PowerPoint Presentation</vt:lpstr>
      <vt:lpstr>PowerPoint Presentation</vt:lpstr>
      <vt:lpstr>PowerPoint Presentation</vt:lpstr>
      <vt:lpstr>（二）精准辨别散文选择题</vt:lpstr>
      <vt:lpstr>1、常见设误点</vt:lpstr>
      <vt:lpstr>PowerPoint Presentation</vt:lpstr>
      <vt:lpstr>2、练习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2024-09-05T00:49:16.689</cp:lastPrinted>
  <dcterms:created xsi:type="dcterms:W3CDTF">2024-09-04T16:49:16Z</dcterms:created>
  <dcterms:modified xsi:type="dcterms:W3CDTF">2024-09-04T16:49:18Z</dcterms:modified>
</cp:coreProperties>
</file>