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1152A6-B096-4184-88F9-A7F60A6ECE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C39ABF-5A0E-4815-A395-4360553335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842DD2-76C7-4469-978D-F84BA80B60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03EABD-3AAF-48B2-B5F3-C750D82B8A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0D0EE67-3CE2-4F14-BA96-86625AFFE0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A645827-EAA6-40D6-BBC1-DAED957CC7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D2D3A99-8A75-4966-AE49-9599331DD1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E82668-F90A-4C66-9284-26C9696CDC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06382A-8D4C-4EC5-ACA7-2BA72F59FA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147723-B1B8-4D31-AF02-6806A2EA43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C59D06-1227-4D46-BF32-302B726D0F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18066052054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825" b="1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疾病预防主题班会内容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疾病预防的重要性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常见疾病的预防方法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个人卫生与疾病预防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健康生活习惯与疾病预防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疾病预防的社会责任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疾病预防的重要性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健康的生活方式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3652304" y="1008278"/>
            <a:ext cx="4886325" cy="4876800"/>
          </a:xfrm>
          <a:custGeom>
            <a:rect l="l" t="t" r="r" b="b"/>
            <a:pathLst>
              <a:path w="3078" h="3072">
                <a:moveTo>
                  <a:pt x="1464" y="3072"/>
                </a:moveTo>
                <a:lnTo>
                  <a:pt x="0" y="1462"/>
                </a:lnTo>
                <a:lnTo>
                  <a:pt x="1613" y="0"/>
                </a:lnTo>
                <a:lnTo>
                  <a:pt x="3078" y="1605"/>
                </a:lnTo>
                <a:lnTo>
                  <a:pt x="1464" y="3072"/>
                </a:lnTo>
                <a:close/>
              </a:path>
            </a:pathLst>
          </a:custGeom>
          <a:ln w="12668">
            <a:solidFill>
              <a:srgbClr val="EE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3718979" y="1067015"/>
            <a:ext cx="4751387" cy="4749801"/>
          </a:xfrm>
          <a:custGeom>
            <a:rect l="l" t="t" r="r" b="b"/>
            <a:pathLst>
              <a:path w="2993" h="2992">
                <a:moveTo>
                  <a:pt x="1385" y="2992"/>
                </a:moveTo>
                <a:lnTo>
                  <a:pt x="0" y="1388"/>
                </a:lnTo>
                <a:lnTo>
                  <a:pt x="1603" y="0"/>
                </a:lnTo>
                <a:lnTo>
                  <a:pt x="2993" y="1605"/>
                </a:lnTo>
                <a:lnTo>
                  <a:pt x="1385" y="2992"/>
                </a:lnTo>
                <a:close/>
              </a:path>
            </a:pathLst>
          </a:custGeom>
          <a:ln w="12668">
            <a:solidFill>
              <a:srgbClr val="EDECE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3779304" y="1133690"/>
            <a:ext cx="4632325" cy="4616451"/>
          </a:xfrm>
          <a:custGeom>
            <a:rect l="l" t="t" r="r" b="b"/>
            <a:pathLst>
              <a:path w="2918" h="2908">
                <a:moveTo>
                  <a:pt x="1310" y="2908"/>
                </a:moveTo>
                <a:lnTo>
                  <a:pt x="0" y="1309"/>
                </a:lnTo>
                <a:lnTo>
                  <a:pt x="1602" y="0"/>
                </a:lnTo>
                <a:lnTo>
                  <a:pt x="2918" y="1600"/>
                </a:lnTo>
                <a:lnTo>
                  <a:pt x="1310" y="2908"/>
                </a:lnTo>
                <a:close/>
              </a:path>
            </a:pathLst>
          </a:custGeom>
          <a:ln w="12668">
            <a:solidFill>
              <a:srgbClr val="ECECE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3845979" y="1201953"/>
            <a:ext cx="4498975" cy="4489450"/>
          </a:xfrm>
          <a:custGeom>
            <a:rect l="l" t="t" r="r" b="b"/>
            <a:pathLst>
              <a:path w="2834" h="2828">
                <a:moveTo>
                  <a:pt x="1236" y="2828"/>
                </a:moveTo>
                <a:lnTo>
                  <a:pt x="0" y="1228"/>
                </a:lnTo>
                <a:lnTo>
                  <a:pt x="1597" y="0"/>
                </a:lnTo>
                <a:lnTo>
                  <a:pt x="2834" y="1594"/>
                </a:lnTo>
                <a:lnTo>
                  <a:pt x="1236" y="2828"/>
                </a:lnTo>
                <a:close/>
              </a:path>
            </a:pathLst>
          </a:custGeom>
          <a:ln w="12668">
            <a:solidFill>
              <a:srgbClr val="EBEB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3912654" y="1260690"/>
            <a:ext cx="4364037" cy="4362451"/>
          </a:xfrm>
          <a:custGeom>
            <a:rect l="l" t="t" r="r" b="b"/>
            <a:pathLst>
              <a:path w="2749" h="2748">
                <a:moveTo>
                  <a:pt x="1157" y="2748"/>
                </a:moveTo>
                <a:lnTo>
                  <a:pt x="0" y="1160"/>
                </a:lnTo>
                <a:lnTo>
                  <a:pt x="1592" y="0"/>
                </a:lnTo>
                <a:lnTo>
                  <a:pt x="2749" y="1594"/>
                </a:lnTo>
                <a:lnTo>
                  <a:pt x="1157" y="2748"/>
                </a:lnTo>
                <a:close/>
              </a:path>
            </a:pathLst>
          </a:custGeom>
          <a:ln w="12668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3972979" y="1327366"/>
            <a:ext cx="4237037" cy="4229100"/>
          </a:xfrm>
          <a:custGeom>
            <a:rect l="l" t="t" r="r" b="b"/>
            <a:pathLst>
              <a:path w="2669" h="2664">
                <a:moveTo>
                  <a:pt x="1082" y="2664"/>
                </a:moveTo>
                <a:lnTo>
                  <a:pt x="0" y="1081"/>
                </a:lnTo>
                <a:lnTo>
                  <a:pt x="1591" y="0"/>
                </a:lnTo>
                <a:lnTo>
                  <a:pt x="2669" y="1589"/>
                </a:lnTo>
                <a:lnTo>
                  <a:pt x="1082" y="2664"/>
                </a:lnTo>
                <a:close/>
              </a:path>
            </a:pathLst>
          </a:custGeom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4039654" y="1395628"/>
            <a:ext cx="4110037" cy="4102100"/>
          </a:xfrm>
          <a:custGeom>
            <a:rect l="l" t="t" r="r" b="b"/>
            <a:pathLst>
              <a:path w="2589" h="2584">
                <a:moveTo>
                  <a:pt x="1003" y="2584"/>
                </a:moveTo>
                <a:lnTo>
                  <a:pt x="0" y="1001"/>
                </a:lnTo>
                <a:lnTo>
                  <a:pt x="1587" y="0"/>
                </a:lnTo>
                <a:lnTo>
                  <a:pt x="2589" y="1583"/>
                </a:lnTo>
                <a:lnTo>
                  <a:pt x="1003" y="2584"/>
                </a:lnTo>
                <a:close/>
              </a:path>
            </a:pathLst>
          </a:custGeom>
          <a:ln w="12668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4106329" y="1462303"/>
            <a:ext cx="3976687" cy="3968750"/>
          </a:xfrm>
          <a:custGeom>
            <a:rect l="l" t="t" r="r" b="b"/>
            <a:pathLst>
              <a:path w="2505" h="2500">
                <a:moveTo>
                  <a:pt x="924" y="2500"/>
                </a:moveTo>
                <a:lnTo>
                  <a:pt x="0" y="921"/>
                </a:lnTo>
                <a:lnTo>
                  <a:pt x="1582" y="0"/>
                </a:lnTo>
                <a:lnTo>
                  <a:pt x="2505" y="1573"/>
                </a:lnTo>
                <a:lnTo>
                  <a:pt x="924" y="2500"/>
                </a:lnTo>
                <a:close/>
              </a:path>
            </a:pathLst>
          </a:custGeom>
          <a:ln w="12668">
            <a:solidFill>
              <a:srgbClr val="E8E7E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4166654" y="1521041"/>
            <a:ext cx="3849687" cy="3841750"/>
          </a:xfrm>
          <a:custGeom>
            <a:rect l="l" t="t" r="r" b="b"/>
            <a:pathLst>
              <a:path w="2425" h="2420">
                <a:moveTo>
                  <a:pt x="849" y="2420"/>
                </a:moveTo>
                <a:lnTo>
                  <a:pt x="0" y="847"/>
                </a:lnTo>
                <a:lnTo>
                  <a:pt x="1576" y="0"/>
                </a:lnTo>
                <a:lnTo>
                  <a:pt x="2425" y="1573"/>
                </a:lnTo>
                <a:lnTo>
                  <a:pt x="849" y="2420"/>
                </a:lnTo>
                <a:close/>
              </a:path>
            </a:pathLst>
          </a:custGeom>
          <a:ln w="12668">
            <a:solidFill>
              <a:srgbClr val="E7E6E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4233329" y="1587716"/>
            <a:ext cx="3722687" cy="3716337"/>
          </a:xfrm>
          <a:custGeom>
            <a:rect l="l" t="t" r="r" b="b"/>
            <a:pathLst>
              <a:path w="2345" h="2341">
                <a:moveTo>
                  <a:pt x="769" y="2341"/>
                </a:moveTo>
                <a:lnTo>
                  <a:pt x="0" y="768"/>
                </a:lnTo>
                <a:lnTo>
                  <a:pt x="1571" y="0"/>
                </a:lnTo>
                <a:lnTo>
                  <a:pt x="2345" y="1568"/>
                </a:lnTo>
                <a:lnTo>
                  <a:pt x="769" y="2341"/>
                </a:lnTo>
                <a:close/>
              </a:path>
            </a:pathLst>
          </a:custGeom>
          <a:ln w="12668">
            <a:solidFill>
              <a:srgbClr val="E6E5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301591" y="1655978"/>
            <a:ext cx="3587750" cy="3581400"/>
          </a:xfrm>
          <a:custGeom>
            <a:rect l="l" t="t" r="r" b="b"/>
            <a:pathLst>
              <a:path w="2260" h="2256">
                <a:moveTo>
                  <a:pt x="695" y="2256"/>
                </a:moveTo>
                <a:lnTo>
                  <a:pt x="0" y="688"/>
                </a:lnTo>
                <a:lnTo>
                  <a:pt x="1565" y="0"/>
                </a:lnTo>
                <a:lnTo>
                  <a:pt x="2260" y="1562"/>
                </a:lnTo>
                <a:lnTo>
                  <a:pt x="695" y="2256"/>
                </a:lnTo>
                <a:close/>
              </a:path>
            </a:pathLst>
          </a:custGeom>
          <a:ln w="12668">
            <a:solidFill>
              <a:srgbClr val="E5E5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4360329" y="1714716"/>
            <a:ext cx="3462337" cy="3454400"/>
          </a:xfrm>
          <a:custGeom>
            <a:rect l="l" t="t" r="r" b="b"/>
            <a:pathLst>
              <a:path w="2181" h="2176">
                <a:moveTo>
                  <a:pt x="621" y="2176"/>
                </a:moveTo>
                <a:lnTo>
                  <a:pt x="0" y="619"/>
                </a:lnTo>
                <a:lnTo>
                  <a:pt x="1565" y="0"/>
                </a:lnTo>
                <a:lnTo>
                  <a:pt x="2181" y="1562"/>
                </a:lnTo>
                <a:lnTo>
                  <a:pt x="621" y="2176"/>
                </a:lnTo>
                <a:close/>
              </a:path>
            </a:pathLst>
          </a:custGeom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427004" y="1781391"/>
            <a:ext cx="3335337" cy="3328987"/>
          </a:xfrm>
          <a:custGeom>
            <a:rect l="l" t="t" r="r" b="b"/>
            <a:pathLst>
              <a:path w="2101" h="2097">
                <a:moveTo>
                  <a:pt x="541" y="2097"/>
                </a:moveTo>
                <a:lnTo>
                  <a:pt x="0" y="540"/>
                </a:lnTo>
                <a:lnTo>
                  <a:pt x="1560" y="0"/>
                </a:lnTo>
                <a:lnTo>
                  <a:pt x="2101" y="1557"/>
                </a:lnTo>
                <a:lnTo>
                  <a:pt x="541" y="2097"/>
                </a:lnTo>
                <a:close/>
              </a:path>
            </a:pathLst>
          </a:custGeom>
          <a:ln w="12668">
            <a:solidFill>
              <a:srgbClr val="E3E3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4495266" y="1849653"/>
            <a:ext cx="3200400" cy="3194050"/>
          </a:xfrm>
          <a:custGeom>
            <a:rect l="l" t="t" r="r" b="b"/>
            <a:pathLst>
              <a:path w="2015" h="2011">
                <a:moveTo>
                  <a:pt x="461" y="2012"/>
                </a:moveTo>
                <a:lnTo>
                  <a:pt x="0" y="460"/>
                </a:lnTo>
                <a:lnTo>
                  <a:pt x="1554" y="0"/>
                </a:lnTo>
                <a:lnTo>
                  <a:pt x="2016" y="1551"/>
                </a:lnTo>
                <a:lnTo>
                  <a:pt x="461" y="2012"/>
                </a:lnTo>
                <a:close/>
              </a:path>
            </a:pathLst>
          </a:custGeom>
          <a:ln w="12668">
            <a:solidFill>
              <a:srgbClr val="E2E2E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554004" y="1908391"/>
            <a:ext cx="3073400" cy="3068637"/>
          </a:xfrm>
          <a:custGeom>
            <a:rect l="l" t="t" r="r" b="b"/>
            <a:pathLst>
              <a:path w="1935" h="1933">
                <a:moveTo>
                  <a:pt x="387" y="1933"/>
                </a:moveTo>
                <a:lnTo>
                  <a:pt x="0" y="386"/>
                </a:lnTo>
                <a:lnTo>
                  <a:pt x="1554" y="0"/>
                </a:lnTo>
                <a:lnTo>
                  <a:pt x="1936" y="1546"/>
                </a:lnTo>
                <a:lnTo>
                  <a:pt x="387" y="1933"/>
                </a:lnTo>
                <a:close/>
              </a:path>
            </a:pathLst>
          </a:custGeom>
          <a:ln w="12668">
            <a:solidFill>
              <a:srgbClr val="E1E1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620679" y="1975066"/>
            <a:ext cx="2947987" cy="2933700"/>
          </a:xfrm>
          <a:custGeom>
            <a:rect l="l" t="t" r="r" b="b"/>
            <a:pathLst>
              <a:path w="1857" h="1848">
                <a:moveTo>
                  <a:pt x="308" y="1848"/>
                </a:moveTo>
                <a:lnTo>
                  <a:pt x="0" y="307"/>
                </a:lnTo>
                <a:lnTo>
                  <a:pt x="1544" y="0"/>
                </a:lnTo>
                <a:lnTo>
                  <a:pt x="1857" y="1541"/>
                </a:lnTo>
                <a:lnTo>
                  <a:pt x="308" y="1848"/>
                </a:lnTo>
                <a:close/>
              </a:path>
            </a:pathLst>
          </a:custGeom>
          <a:ln w="12668">
            <a:solidFill>
              <a:srgbClr val="E1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4688941" y="2041741"/>
            <a:ext cx="2813050" cy="2808287"/>
          </a:xfrm>
          <a:custGeom>
            <a:rect l="l" t="t" r="r" b="b"/>
            <a:pathLst>
              <a:path w="1771" h="1769">
                <a:moveTo>
                  <a:pt x="228" y="1769"/>
                </a:moveTo>
                <a:lnTo>
                  <a:pt x="0" y="228"/>
                </a:lnTo>
                <a:lnTo>
                  <a:pt x="1538" y="0"/>
                </a:lnTo>
                <a:lnTo>
                  <a:pt x="1772" y="1536"/>
                </a:lnTo>
                <a:lnTo>
                  <a:pt x="228" y="1769"/>
                </a:lnTo>
                <a:close/>
              </a:path>
            </a:pathLst>
          </a:custGeom>
          <a:ln w="12668">
            <a:solidFill>
              <a:srgbClr val="E0DF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4755616" y="2100478"/>
            <a:ext cx="2678113" cy="2682875"/>
          </a:xfrm>
          <a:custGeom>
            <a:rect l="l" t="t" r="r" b="b"/>
            <a:pathLst>
              <a:path w="1687" h="1690">
                <a:moveTo>
                  <a:pt x="154" y="1690"/>
                </a:moveTo>
                <a:lnTo>
                  <a:pt x="0" y="154"/>
                </a:lnTo>
                <a:lnTo>
                  <a:pt x="1534" y="0"/>
                </a:lnTo>
                <a:lnTo>
                  <a:pt x="1687" y="1536"/>
                </a:lnTo>
                <a:lnTo>
                  <a:pt x="154" y="1690"/>
                </a:lnTo>
                <a:close/>
              </a:path>
            </a:pathLst>
          </a:custGeom>
          <a:ln w="12668">
            <a:solidFill>
              <a:srgbClr val="DF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42"/>
          <p:cNvSpPr/>
          <p:nvPr/>
        </p:nvSpPr>
        <p:spPr>
          <a:xfrm>
            <a:off x="4814354" y="2168741"/>
            <a:ext cx="2560637" cy="2546350"/>
          </a:xfrm>
          <a:custGeom>
            <a:rect l="l" t="t" r="r" b="b"/>
            <a:pathLst>
              <a:path w="1613" h="1604">
                <a:moveTo>
                  <a:pt x="80" y="1604"/>
                </a:moveTo>
                <a:lnTo>
                  <a:pt x="0" y="79"/>
                </a:lnTo>
                <a:lnTo>
                  <a:pt x="1534" y="0"/>
                </a:lnTo>
                <a:lnTo>
                  <a:pt x="1613" y="1530"/>
                </a:lnTo>
                <a:lnTo>
                  <a:pt x="80" y="1604"/>
                </a:lnTo>
                <a:close/>
              </a:path>
            </a:pathLst>
          </a:custGeom>
          <a:solidFill>
            <a:srgbClr val="04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3" name="Picture 43"/>
          <p:cNvPicPr>
            <a:picLocks noChangeAspect="1"/>
          </p:cNvPicPr>
          <p:nvPr/>
        </p:nvPicPr>
        <p:blipFill>
          <a:blip r:embed="rId2"/>
          <a:srcRect l="16232" r="16232"/>
          <a:stretch>
            <a:fillRect/>
          </a:stretch>
        </p:blipFill>
        <p:spPr>
          <a:xfrm>
            <a:off x="4901338" y="2257609"/>
            <a:ext cx="2386669" cy="2355913"/>
          </a:xfrm>
          <a:prstGeom prst="rect">
            <a:avLst/>
          </a:prstGeom>
          <a:ln w="12668"/>
        </p:spPr>
      </p:pic>
      <p:grpSp>
        <p:nvGrpSpPr>
          <p:cNvPr id="44" name="Group 44"/>
          <p:cNvGrpSpPr/>
          <p:nvPr/>
        </p:nvGrpSpPr>
        <p:grpSpPr>
          <a:xfrm>
            <a:off x="653186" y="1428545"/>
            <a:ext cx="3394996" cy="490334"/>
            <a:chOff x="653186" y="1428545"/>
            <a:chExt cx="3394996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653186" y="142854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均衡饮食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885016" y="1781107"/>
            <a:ext cx="2931336" cy="1654845"/>
            <a:chOff x="885016" y="1781107"/>
            <a:chExt cx="2931336" cy="1654845"/>
          </a:xfrm>
        </p:grpSpPr>
        <p:sp>
          <p:nvSpPr>
            <p:cNvPr id="47" name="TextBox 47"/>
            <p:cNvSpPr txBox="1"/>
            <p:nvPr/>
          </p:nvSpPr>
          <p:spPr>
            <a:xfrm>
              <a:off x="885016" y="1781107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保持营养均衡，摄入足够的蔬菜、水果、全谷类食物和蛋白质，减少高糖、高脂肪食品的摄入。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653186" y="3877672"/>
            <a:ext cx="3394996" cy="490334"/>
            <a:chOff x="653186" y="3877672"/>
            <a:chExt cx="3394996" cy="490334"/>
          </a:xfrm>
        </p:grpSpPr>
        <p:sp>
          <p:nvSpPr>
            <p:cNvPr id="49" name="TextBox 49"/>
            <p:cNvSpPr txBox="1"/>
            <p:nvPr/>
          </p:nvSpPr>
          <p:spPr>
            <a:xfrm>
              <a:off x="653186" y="3877672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戒烟限酒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885016" y="4230233"/>
            <a:ext cx="2931336" cy="1654845"/>
            <a:chOff x="885016" y="4230233"/>
            <a:chExt cx="2931336" cy="1654845"/>
          </a:xfrm>
        </p:grpSpPr>
        <p:sp>
          <p:nvSpPr>
            <p:cNvPr id="51" name="TextBox 51"/>
            <p:cNvSpPr txBox="1"/>
            <p:nvPr/>
          </p:nvSpPr>
          <p:spPr>
            <a:xfrm>
              <a:off x="885016" y="4230233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避免吸烟和过量饮酒，以免对身体健康造成损害。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8276691" y="1360283"/>
            <a:ext cx="3394996" cy="490334"/>
            <a:chOff x="8276691" y="1360283"/>
            <a:chExt cx="3394996" cy="490334"/>
          </a:xfrm>
        </p:grpSpPr>
        <p:sp>
          <p:nvSpPr>
            <p:cNvPr id="53" name="TextBox 53"/>
            <p:cNvSpPr txBox="1"/>
            <p:nvPr/>
          </p:nvSpPr>
          <p:spPr>
            <a:xfrm>
              <a:off x="8276691" y="1360283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适量运动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8508521" y="1712845"/>
            <a:ext cx="2931336" cy="1654845"/>
            <a:chOff x="8508521" y="1712845"/>
            <a:chExt cx="2931336" cy="1654845"/>
          </a:xfrm>
        </p:grpSpPr>
        <p:sp>
          <p:nvSpPr>
            <p:cNvPr id="55" name="TextBox 55"/>
            <p:cNvSpPr txBox="1"/>
            <p:nvPr/>
          </p:nvSpPr>
          <p:spPr>
            <a:xfrm>
              <a:off x="8508521" y="1712845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每天至少进行30分钟的中等强度运动，增强身体素质和免疫力。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8276691" y="3809410"/>
            <a:ext cx="3394996" cy="490334"/>
            <a:chOff x="8276691" y="3809410"/>
            <a:chExt cx="3394996" cy="490334"/>
          </a:xfrm>
        </p:grpSpPr>
        <p:sp>
          <p:nvSpPr>
            <p:cNvPr id="57" name="TextBox 57"/>
            <p:cNvSpPr txBox="1"/>
            <p:nvPr/>
          </p:nvSpPr>
          <p:spPr>
            <a:xfrm>
              <a:off x="8276691" y="3809410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充足休息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8508521" y="4161971"/>
            <a:ext cx="2931336" cy="1654845"/>
            <a:chOff x="8508521" y="4161971"/>
            <a:chExt cx="2931336" cy="1654845"/>
          </a:xfrm>
        </p:grpSpPr>
        <p:sp>
          <p:nvSpPr>
            <p:cNvPr id="59" name="TextBox 59"/>
            <p:cNvSpPr txBox="1"/>
            <p:nvPr/>
          </p:nvSpPr>
          <p:spPr>
            <a:xfrm>
              <a:off x="8508521" y="4161971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保证充足的睡眠时间，有助于恢复体力和免疫力。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5802313" y="3635375"/>
            <a:ext cx="0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3" name="Group 3"/>
          <p:cNvGrpSpPr/>
          <p:nvPr/>
        </p:nvGrpSpPr>
        <p:grpSpPr>
          <a:xfrm>
            <a:off x="411194" y="2085975"/>
            <a:ext cx="2876550" cy="900113"/>
            <a:chOff x="411194" y="2085975"/>
            <a:chExt cx="2876550" cy="900113"/>
          </a:xfrm>
        </p:grpSpPr>
        <p:sp>
          <p:nvSpPr>
            <p:cNvPr id="4" name="AutoShape 4"/>
            <p:cNvSpPr/>
            <p:nvPr/>
          </p:nvSpPr>
          <p:spPr>
            <a:xfrm>
              <a:off x="2954369" y="2085975"/>
              <a:ext cx="333375" cy="334994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800">
                  <a:solidFill>
                    <a:srgbClr val="FFFFFF">
                      <a:alpha val="100000"/>
                    </a:srgbClr>
                  </a:solidFill>
                  <a:latin typeface="Calibri Light"/>
                  <a:ea typeface="Calibri Light"/>
                  <a:cs typeface="Calibri Light"/>
                </a:rPr>
                <a:t>1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411194" y="2400300"/>
              <a:ext cx="2500313" cy="585788"/>
            </a:xfrm>
            <a:prstGeom prst="rect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3332131" y="4551331"/>
            <a:ext cx="333375" cy="333375"/>
            <a:chOff x="3332131" y="4551331"/>
            <a:chExt cx="333375" cy="333375"/>
          </a:xfrm>
        </p:grpSpPr>
        <p:sp>
          <p:nvSpPr>
            <p:cNvPr id="7" name="AutoShape 7"/>
            <p:cNvSpPr/>
            <p:nvPr/>
          </p:nvSpPr>
          <p:spPr>
            <a:xfrm>
              <a:off x="3332131" y="4551331"/>
              <a:ext cx="333375" cy="33337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800">
                  <a:solidFill>
                    <a:srgbClr val="FFFFFF">
                      <a:alpha val="100000"/>
                    </a:srgbClr>
                  </a:solidFill>
                  <a:latin typeface="Calibri Light"/>
                  <a:ea typeface="Calibri Light"/>
                  <a:cs typeface="Calibri Light"/>
                </a:rPr>
                <a:t>4</a:t>
              </a:r>
              <a:endParaRPr lang="en-US" sz="110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688419" y="1750981"/>
            <a:ext cx="333375" cy="334994"/>
            <a:chOff x="8688419" y="1750981"/>
            <a:chExt cx="333375" cy="334994"/>
          </a:xfrm>
        </p:grpSpPr>
        <p:sp>
          <p:nvSpPr>
            <p:cNvPr id="9" name="AutoShape 9"/>
            <p:cNvSpPr/>
            <p:nvPr/>
          </p:nvSpPr>
          <p:spPr>
            <a:xfrm>
              <a:off x="8688419" y="1750981"/>
              <a:ext cx="333375" cy="334994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800">
                  <a:solidFill>
                    <a:srgbClr val="FFFFFF">
                      <a:alpha val="100000"/>
                    </a:srgbClr>
                  </a:solidFill>
                  <a:latin typeface="Calibri Light"/>
                  <a:ea typeface="Calibri Light"/>
                  <a:cs typeface="Calibri Light"/>
                </a:rPr>
                <a:t>2</a:t>
              </a:r>
              <a:endParaRPr lang="en-US" sz="110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915400" y="4337018"/>
            <a:ext cx="333375" cy="334994"/>
            <a:chOff x="8915400" y="4337018"/>
            <a:chExt cx="333375" cy="334994"/>
          </a:xfrm>
        </p:grpSpPr>
        <p:sp>
          <p:nvSpPr>
            <p:cNvPr id="11" name="AutoShape 11"/>
            <p:cNvSpPr/>
            <p:nvPr/>
          </p:nvSpPr>
          <p:spPr>
            <a:xfrm>
              <a:off x="8915400" y="4337018"/>
              <a:ext cx="333375" cy="334994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800">
                  <a:solidFill>
                    <a:srgbClr val="FFFFFF">
                      <a:alpha val="100000"/>
                    </a:srgbClr>
                  </a:solidFill>
                  <a:latin typeface="Calibri Light"/>
                  <a:ea typeface="Calibri Light"/>
                  <a:cs typeface="Calibri Light"/>
                </a:rPr>
                <a:t>3</a:t>
              </a:r>
              <a:endParaRPr lang="en-US" sz="110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预防胜于治疗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5286375" y="2619375"/>
            <a:ext cx="1619250" cy="1619250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5" name="Group 35"/>
          <p:cNvGrpSpPr/>
          <p:nvPr/>
        </p:nvGrpSpPr>
        <p:grpSpPr>
          <a:xfrm>
            <a:off x="358979" y="1463569"/>
            <a:ext cx="2426717" cy="490334"/>
            <a:chOff x="358979" y="1463569"/>
            <a:chExt cx="2426717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358979" y="1463569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早期筛查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8456" y="1876743"/>
            <a:ext cx="2267763" cy="1552257"/>
            <a:chOff x="438456" y="1876743"/>
            <a:chExt cx="2267763" cy="1552257"/>
          </a:xfrm>
        </p:grpSpPr>
        <p:sp>
          <p:nvSpPr>
            <p:cNvPr id="38" name="TextBox 38"/>
            <p:cNvSpPr txBox="1"/>
            <p:nvPr/>
          </p:nvSpPr>
          <p:spPr>
            <a:xfrm>
              <a:off x="438456" y="1876743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定期进行体检和筛查，及时发现潜在的健康问题。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9248775" y="1020657"/>
            <a:ext cx="2426717" cy="490334"/>
            <a:chOff x="9248775" y="1020657"/>
            <a:chExt cx="2426717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9248775" y="1020657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接种疫苗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328252" y="1433831"/>
            <a:ext cx="2267763" cy="1552257"/>
            <a:chOff x="9328252" y="1433831"/>
            <a:chExt cx="2267763" cy="1552257"/>
          </a:xfrm>
        </p:grpSpPr>
        <p:sp>
          <p:nvSpPr>
            <p:cNvPr id="42" name="TextBox 42"/>
            <p:cNvSpPr txBox="1"/>
            <p:nvPr/>
          </p:nvSpPr>
          <p:spPr>
            <a:xfrm>
              <a:off x="9328252" y="1433831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根据医生建议接种各种疫苗，预防传染病的发生。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9328252" y="3735303"/>
            <a:ext cx="2426717" cy="490334"/>
            <a:chOff x="9328252" y="3735303"/>
            <a:chExt cx="2426717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9328252" y="3735303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定期体检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9407729" y="4148477"/>
            <a:ext cx="2267763" cy="1552257"/>
            <a:chOff x="9407729" y="4148477"/>
            <a:chExt cx="2267763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9407729" y="4148477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定期进行身体检查，及时发现潜在的健康问题。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94339" y="4238625"/>
            <a:ext cx="2426717" cy="490334"/>
            <a:chOff x="694339" y="4238625"/>
            <a:chExt cx="2426717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694339" y="4238625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健康管理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73817" y="4651799"/>
            <a:ext cx="2267763" cy="1552257"/>
            <a:chOff x="773817" y="4651799"/>
            <a:chExt cx="2267763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773817" y="4651799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学习基本的急救知识和技能，掌握基本的自救和互救能力。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652304" y="1008278"/>
            <a:ext cx="4886325" cy="4876800"/>
            <a:chOff x="3652304" y="1008278"/>
            <a:chExt cx="4886325" cy="4876800"/>
          </a:xfrm>
        </p:grpSpPr>
        <p:sp>
          <p:nvSpPr>
            <p:cNvPr id="52" name="Freeform 52"/>
            <p:cNvSpPr/>
            <p:nvPr/>
          </p:nvSpPr>
          <p:spPr>
            <a:xfrm>
              <a:off x="3652304" y="1008278"/>
              <a:ext cx="4886325" cy="4876800"/>
            </a:xfrm>
            <a:custGeom>
              <a:rect l="l" t="t" r="r" b="b"/>
              <a:pathLst>
                <a:path w="3078" h="3072">
                  <a:moveTo>
                    <a:pt x="1464" y="3072"/>
                  </a:moveTo>
                  <a:lnTo>
                    <a:pt x="0" y="1462"/>
                  </a:lnTo>
                  <a:lnTo>
                    <a:pt x="1613" y="0"/>
                  </a:lnTo>
                  <a:lnTo>
                    <a:pt x="3078" y="1605"/>
                  </a:lnTo>
                  <a:lnTo>
                    <a:pt x="1464" y="3072"/>
                  </a:lnTo>
                  <a:close/>
                </a:path>
              </a:pathLst>
            </a:custGeom>
            <a:ln w="12668">
              <a:solidFill>
                <a:srgbClr val="EEEDED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3718979" y="1067015"/>
              <a:ext cx="4751387" cy="4749801"/>
            </a:xfrm>
            <a:custGeom>
              <a:rect l="l" t="t" r="r" b="b"/>
              <a:pathLst>
                <a:path w="2993" h="2992">
                  <a:moveTo>
                    <a:pt x="1385" y="2992"/>
                  </a:moveTo>
                  <a:lnTo>
                    <a:pt x="0" y="1388"/>
                  </a:lnTo>
                  <a:lnTo>
                    <a:pt x="1603" y="0"/>
                  </a:lnTo>
                  <a:lnTo>
                    <a:pt x="2993" y="1605"/>
                  </a:lnTo>
                  <a:lnTo>
                    <a:pt x="1385" y="2992"/>
                  </a:lnTo>
                  <a:close/>
                </a:path>
              </a:pathLst>
            </a:custGeom>
            <a:ln w="12668">
              <a:solidFill>
                <a:srgbClr val="EDECEC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3779304" y="1133690"/>
              <a:ext cx="4632325" cy="4616451"/>
            </a:xfrm>
            <a:custGeom>
              <a:rect l="l" t="t" r="r" b="b"/>
              <a:pathLst>
                <a:path w="2918" h="2908">
                  <a:moveTo>
                    <a:pt x="1310" y="2908"/>
                  </a:moveTo>
                  <a:lnTo>
                    <a:pt x="0" y="1309"/>
                  </a:lnTo>
                  <a:lnTo>
                    <a:pt x="1602" y="0"/>
                  </a:lnTo>
                  <a:lnTo>
                    <a:pt x="2918" y="1600"/>
                  </a:lnTo>
                  <a:lnTo>
                    <a:pt x="1310" y="2908"/>
                  </a:lnTo>
                  <a:close/>
                </a:path>
              </a:pathLst>
            </a:custGeom>
            <a:ln w="12668">
              <a:solidFill>
                <a:srgbClr val="ECECEB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3845979" y="1201953"/>
              <a:ext cx="4498975" cy="4489450"/>
            </a:xfrm>
            <a:custGeom>
              <a:rect l="l" t="t" r="r" b="b"/>
              <a:pathLst>
                <a:path w="2834" h="2828">
                  <a:moveTo>
                    <a:pt x="1236" y="2828"/>
                  </a:moveTo>
                  <a:lnTo>
                    <a:pt x="0" y="1228"/>
                  </a:lnTo>
                  <a:lnTo>
                    <a:pt x="1597" y="0"/>
                  </a:lnTo>
                  <a:lnTo>
                    <a:pt x="2834" y="1594"/>
                  </a:lnTo>
                  <a:lnTo>
                    <a:pt x="1236" y="2828"/>
                  </a:lnTo>
                  <a:close/>
                </a:path>
              </a:pathLst>
            </a:custGeom>
            <a:ln w="12668">
              <a:solidFill>
                <a:srgbClr val="EBEBEA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3912654" y="1260690"/>
              <a:ext cx="4364037" cy="4362451"/>
            </a:xfrm>
            <a:custGeom>
              <a:rect l="l" t="t" r="r" b="b"/>
              <a:pathLst>
                <a:path w="2749" h="2748">
                  <a:moveTo>
                    <a:pt x="1157" y="2748"/>
                  </a:moveTo>
                  <a:lnTo>
                    <a:pt x="0" y="1160"/>
                  </a:lnTo>
                  <a:lnTo>
                    <a:pt x="1592" y="0"/>
                  </a:lnTo>
                  <a:lnTo>
                    <a:pt x="2749" y="1594"/>
                  </a:lnTo>
                  <a:lnTo>
                    <a:pt x="1157" y="2748"/>
                  </a:lnTo>
                  <a:close/>
                </a:path>
              </a:pathLst>
            </a:custGeom>
            <a:ln w="12668">
              <a:solidFill>
                <a:srgbClr val="EAEAEA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3972979" y="1327366"/>
              <a:ext cx="4237037" cy="4229100"/>
            </a:xfrm>
            <a:custGeom>
              <a:rect l="l" t="t" r="r" b="b"/>
              <a:pathLst>
                <a:path w="2669" h="2664">
                  <a:moveTo>
                    <a:pt x="1082" y="2664"/>
                  </a:moveTo>
                  <a:lnTo>
                    <a:pt x="0" y="1081"/>
                  </a:lnTo>
                  <a:lnTo>
                    <a:pt x="1591" y="0"/>
                  </a:lnTo>
                  <a:lnTo>
                    <a:pt x="2669" y="1589"/>
                  </a:lnTo>
                  <a:lnTo>
                    <a:pt x="1082" y="2664"/>
                  </a:lnTo>
                  <a:close/>
                </a:path>
              </a:pathLst>
            </a:custGeom>
            <a:ln w="12668">
              <a:solidFill>
                <a:srgbClr val="E9E9E9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4039654" y="1395628"/>
              <a:ext cx="4110037" cy="4102100"/>
            </a:xfrm>
            <a:custGeom>
              <a:rect l="l" t="t" r="r" b="b"/>
              <a:pathLst>
                <a:path w="2589" h="2584">
                  <a:moveTo>
                    <a:pt x="1003" y="2584"/>
                  </a:moveTo>
                  <a:lnTo>
                    <a:pt x="0" y="1001"/>
                  </a:lnTo>
                  <a:lnTo>
                    <a:pt x="1587" y="0"/>
                  </a:lnTo>
                  <a:lnTo>
                    <a:pt x="2589" y="1583"/>
                  </a:lnTo>
                  <a:lnTo>
                    <a:pt x="1003" y="2584"/>
                  </a:lnTo>
                  <a:close/>
                </a:path>
              </a:pathLst>
            </a:custGeom>
            <a:ln w="12668">
              <a:solidFill>
                <a:srgbClr val="E8E8E8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4106329" y="1462303"/>
              <a:ext cx="3976687" cy="3968750"/>
            </a:xfrm>
            <a:custGeom>
              <a:rect l="l" t="t" r="r" b="b"/>
              <a:pathLst>
                <a:path w="2505" h="2500">
                  <a:moveTo>
                    <a:pt x="924" y="2500"/>
                  </a:moveTo>
                  <a:lnTo>
                    <a:pt x="0" y="921"/>
                  </a:lnTo>
                  <a:lnTo>
                    <a:pt x="1582" y="0"/>
                  </a:lnTo>
                  <a:lnTo>
                    <a:pt x="2505" y="1573"/>
                  </a:lnTo>
                  <a:lnTo>
                    <a:pt x="924" y="2500"/>
                  </a:lnTo>
                  <a:close/>
                </a:path>
              </a:pathLst>
            </a:custGeom>
            <a:ln w="12668">
              <a:solidFill>
                <a:srgbClr val="E8E7E7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>
              <a:off x="4166654" y="1521041"/>
              <a:ext cx="3849687" cy="3841750"/>
            </a:xfrm>
            <a:custGeom>
              <a:rect l="l" t="t" r="r" b="b"/>
              <a:pathLst>
                <a:path w="2425" h="2420">
                  <a:moveTo>
                    <a:pt x="849" y="2420"/>
                  </a:moveTo>
                  <a:lnTo>
                    <a:pt x="0" y="847"/>
                  </a:lnTo>
                  <a:lnTo>
                    <a:pt x="1576" y="0"/>
                  </a:lnTo>
                  <a:lnTo>
                    <a:pt x="2425" y="1573"/>
                  </a:lnTo>
                  <a:lnTo>
                    <a:pt x="849" y="2420"/>
                  </a:lnTo>
                  <a:close/>
                </a:path>
              </a:pathLst>
            </a:custGeom>
            <a:ln w="12668">
              <a:solidFill>
                <a:srgbClr val="E7E6E6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Freeform 61"/>
            <p:cNvSpPr/>
            <p:nvPr/>
          </p:nvSpPr>
          <p:spPr>
            <a:xfrm>
              <a:off x="4233329" y="1587716"/>
              <a:ext cx="3722687" cy="3716337"/>
            </a:xfrm>
            <a:custGeom>
              <a:rect l="l" t="t" r="r" b="b"/>
              <a:pathLst>
                <a:path w="2345" h="2341">
                  <a:moveTo>
                    <a:pt x="769" y="2341"/>
                  </a:moveTo>
                  <a:lnTo>
                    <a:pt x="0" y="768"/>
                  </a:lnTo>
                  <a:lnTo>
                    <a:pt x="1571" y="0"/>
                  </a:lnTo>
                  <a:lnTo>
                    <a:pt x="2345" y="1568"/>
                  </a:lnTo>
                  <a:lnTo>
                    <a:pt x="769" y="2341"/>
                  </a:lnTo>
                  <a:close/>
                </a:path>
              </a:pathLst>
            </a:custGeom>
            <a:ln w="12668">
              <a:solidFill>
                <a:srgbClr val="E6E5E5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4301591" y="1655978"/>
              <a:ext cx="3587750" cy="3581400"/>
            </a:xfrm>
            <a:custGeom>
              <a:rect l="l" t="t" r="r" b="b"/>
              <a:pathLst>
                <a:path w="2260" h="2256">
                  <a:moveTo>
                    <a:pt x="695" y="2256"/>
                  </a:moveTo>
                  <a:lnTo>
                    <a:pt x="0" y="688"/>
                  </a:lnTo>
                  <a:lnTo>
                    <a:pt x="1565" y="0"/>
                  </a:lnTo>
                  <a:lnTo>
                    <a:pt x="2260" y="1562"/>
                  </a:lnTo>
                  <a:lnTo>
                    <a:pt x="695" y="2256"/>
                  </a:lnTo>
                  <a:close/>
                </a:path>
              </a:pathLst>
            </a:custGeom>
            <a:ln w="12668">
              <a:solidFill>
                <a:srgbClr val="E5E5E5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Freeform 63"/>
            <p:cNvSpPr/>
            <p:nvPr/>
          </p:nvSpPr>
          <p:spPr>
            <a:xfrm>
              <a:off x="4360329" y="1714716"/>
              <a:ext cx="3462337" cy="3454400"/>
            </a:xfrm>
            <a:custGeom>
              <a:rect l="l" t="t" r="r" b="b"/>
              <a:pathLst>
                <a:path w="2181" h="2176">
                  <a:moveTo>
                    <a:pt x="621" y="2176"/>
                  </a:moveTo>
                  <a:lnTo>
                    <a:pt x="0" y="619"/>
                  </a:lnTo>
                  <a:lnTo>
                    <a:pt x="1565" y="0"/>
                  </a:lnTo>
                  <a:lnTo>
                    <a:pt x="2181" y="1562"/>
                  </a:lnTo>
                  <a:lnTo>
                    <a:pt x="621" y="2176"/>
                  </a:lnTo>
                  <a:close/>
                </a:path>
              </a:pathLst>
            </a:custGeom>
            <a:ln w="12668">
              <a:solidFill>
                <a:srgbClr val="E4E4E4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Freeform 64"/>
            <p:cNvSpPr/>
            <p:nvPr/>
          </p:nvSpPr>
          <p:spPr>
            <a:xfrm>
              <a:off x="4427004" y="1781391"/>
              <a:ext cx="3335337" cy="3328987"/>
            </a:xfrm>
            <a:custGeom>
              <a:rect l="l" t="t" r="r" b="b"/>
              <a:pathLst>
                <a:path w="2101" h="2097">
                  <a:moveTo>
                    <a:pt x="541" y="2097"/>
                  </a:moveTo>
                  <a:lnTo>
                    <a:pt x="0" y="540"/>
                  </a:lnTo>
                  <a:lnTo>
                    <a:pt x="1560" y="0"/>
                  </a:lnTo>
                  <a:lnTo>
                    <a:pt x="2101" y="1557"/>
                  </a:lnTo>
                  <a:lnTo>
                    <a:pt x="541" y="2097"/>
                  </a:lnTo>
                  <a:close/>
                </a:path>
              </a:pathLst>
            </a:custGeom>
            <a:ln w="12668">
              <a:solidFill>
                <a:srgbClr val="E3E3E3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4495266" y="1849653"/>
              <a:ext cx="3200400" cy="3194050"/>
            </a:xfrm>
            <a:custGeom>
              <a:rect l="l" t="t" r="r" b="b"/>
              <a:pathLst>
                <a:path w="2015" h="2011">
                  <a:moveTo>
                    <a:pt x="461" y="2012"/>
                  </a:moveTo>
                  <a:lnTo>
                    <a:pt x="0" y="460"/>
                  </a:lnTo>
                  <a:lnTo>
                    <a:pt x="1554" y="0"/>
                  </a:lnTo>
                  <a:lnTo>
                    <a:pt x="2016" y="1551"/>
                  </a:lnTo>
                  <a:lnTo>
                    <a:pt x="461" y="2012"/>
                  </a:lnTo>
                  <a:close/>
                </a:path>
              </a:pathLst>
            </a:custGeom>
            <a:ln w="12668">
              <a:solidFill>
                <a:srgbClr val="E2E2E2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Freeform 66"/>
            <p:cNvSpPr/>
            <p:nvPr/>
          </p:nvSpPr>
          <p:spPr>
            <a:xfrm>
              <a:off x="4554004" y="1908391"/>
              <a:ext cx="3073400" cy="3068637"/>
            </a:xfrm>
            <a:custGeom>
              <a:rect l="l" t="t" r="r" b="b"/>
              <a:pathLst>
                <a:path w="1935" h="1933">
                  <a:moveTo>
                    <a:pt x="387" y="1933"/>
                  </a:moveTo>
                  <a:lnTo>
                    <a:pt x="0" y="386"/>
                  </a:lnTo>
                  <a:lnTo>
                    <a:pt x="1554" y="0"/>
                  </a:lnTo>
                  <a:lnTo>
                    <a:pt x="1936" y="1546"/>
                  </a:lnTo>
                  <a:lnTo>
                    <a:pt x="387" y="1933"/>
                  </a:lnTo>
                  <a:close/>
                </a:path>
              </a:pathLst>
            </a:custGeom>
            <a:ln w="12668">
              <a:solidFill>
                <a:srgbClr val="E1E1E1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Freeform 67"/>
            <p:cNvSpPr/>
            <p:nvPr/>
          </p:nvSpPr>
          <p:spPr>
            <a:xfrm>
              <a:off x="4620679" y="1975066"/>
              <a:ext cx="2947987" cy="2933700"/>
            </a:xfrm>
            <a:custGeom>
              <a:rect l="l" t="t" r="r" b="b"/>
              <a:pathLst>
                <a:path w="1857" h="1848">
                  <a:moveTo>
                    <a:pt x="308" y="1848"/>
                  </a:moveTo>
                  <a:lnTo>
                    <a:pt x="0" y="307"/>
                  </a:lnTo>
                  <a:lnTo>
                    <a:pt x="1544" y="0"/>
                  </a:lnTo>
                  <a:lnTo>
                    <a:pt x="1857" y="1541"/>
                  </a:lnTo>
                  <a:lnTo>
                    <a:pt x="308" y="1848"/>
                  </a:lnTo>
                  <a:close/>
                </a:path>
              </a:pathLst>
            </a:custGeom>
            <a:ln w="12668">
              <a:solidFill>
                <a:srgbClr val="E1E0E0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Freeform 68"/>
            <p:cNvSpPr/>
            <p:nvPr/>
          </p:nvSpPr>
          <p:spPr>
            <a:xfrm>
              <a:off x="4688941" y="2041741"/>
              <a:ext cx="2813050" cy="2808287"/>
            </a:xfrm>
            <a:custGeom>
              <a:rect l="l" t="t" r="r" b="b"/>
              <a:pathLst>
                <a:path w="1771" h="1769">
                  <a:moveTo>
                    <a:pt x="228" y="1769"/>
                  </a:moveTo>
                  <a:lnTo>
                    <a:pt x="0" y="228"/>
                  </a:lnTo>
                  <a:lnTo>
                    <a:pt x="1538" y="0"/>
                  </a:lnTo>
                  <a:lnTo>
                    <a:pt x="1772" y="1536"/>
                  </a:lnTo>
                  <a:lnTo>
                    <a:pt x="228" y="1769"/>
                  </a:lnTo>
                  <a:close/>
                </a:path>
              </a:pathLst>
            </a:custGeom>
            <a:ln w="12668">
              <a:solidFill>
                <a:srgbClr val="E0DFE0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Freeform 69"/>
            <p:cNvSpPr/>
            <p:nvPr/>
          </p:nvSpPr>
          <p:spPr>
            <a:xfrm>
              <a:off x="4755616" y="2100478"/>
              <a:ext cx="2678113" cy="2682875"/>
            </a:xfrm>
            <a:custGeom>
              <a:rect l="l" t="t" r="r" b="b"/>
              <a:pathLst>
                <a:path w="1687" h="1690">
                  <a:moveTo>
                    <a:pt x="154" y="1690"/>
                  </a:moveTo>
                  <a:lnTo>
                    <a:pt x="0" y="154"/>
                  </a:lnTo>
                  <a:lnTo>
                    <a:pt x="1534" y="0"/>
                  </a:lnTo>
                  <a:lnTo>
                    <a:pt x="1687" y="1536"/>
                  </a:lnTo>
                  <a:lnTo>
                    <a:pt x="154" y="1690"/>
                  </a:lnTo>
                  <a:close/>
                </a:path>
              </a:pathLst>
            </a:custGeom>
            <a:ln w="12668">
              <a:solidFill>
                <a:srgbClr val="DFDFDF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241925" y="2259013"/>
            <a:ext cx="1933575" cy="1933575"/>
          </a:xfrm>
          <a:prstGeom prst="ellipse">
            <a:avLst/>
          </a:prstGeom>
          <a:solidFill>
            <a:schemeClr val="accent1">
              <a:alpha val="9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506694" y="1497044"/>
            <a:ext cx="2843213" cy="831818"/>
            <a:chOff x="2506694" y="1497044"/>
            <a:chExt cx="2843213" cy="831818"/>
          </a:xfrm>
        </p:grpSpPr>
        <p:sp>
          <p:nvSpPr>
            <p:cNvPr id="5" name="AutoShape 5"/>
            <p:cNvSpPr/>
            <p:nvPr/>
          </p:nvSpPr>
          <p:spPr>
            <a:xfrm>
              <a:off x="2506694" y="1497044"/>
              <a:ext cx="2843213" cy="831818"/>
            </a:xfrm>
            <a:prstGeom prst="rect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5941441" y="2961291"/>
            <a:ext cx="534543" cy="529019"/>
            <a:chOff x="5941441" y="2961291"/>
            <a:chExt cx="534543" cy="529019"/>
          </a:xfrm>
        </p:grpSpPr>
        <p:sp>
          <p:nvSpPr>
            <p:cNvPr id="7" name="Freeform 7"/>
            <p:cNvSpPr/>
            <p:nvPr/>
          </p:nvSpPr>
          <p:spPr>
            <a:xfrm>
              <a:off x="5941441" y="3257709"/>
              <a:ext cx="534543" cy="232601"/>
            </a:xfrm>
            <a:custGeom>
              <a:rect l="l" t="t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5941441" y="2961291"/>
              <a:ext cx="534543" cy="307467"/>
            </a:xfrm>
            <a:custGeom>
              <a:rect l="l" t="t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减少疾病对生活的影响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449149" y="1107618"/>
            <a:ext cx="3394996" cy="490334"/>
            <a:chOff x="1449149" y="1107618"/>
            <a:chExt cx="3394996" cy="490334"/>
          </a:xfrm>
        </p:grpSpPr>
        <p:sp>
          <p:nvSpPr>
            <p:cNvPr id="32" name="TextBox 32"/>
            <p:cNvSpPr txBox="1"/>
            <p:nvPr/>
          </p:nvSpPr>
          <p:spPr>
            <a:xfrm>
              <a:off x="1449149" y="1107618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提高生活质量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680979" y="1460180"/>
            <a:ext cx="2931336" cy="1654845"/>
            <a:chOff x="1680979" y="1460180"/>
            <a:chExt cx="2931336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680979" y="146018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保持身体健康，减少疾病对日常生活和工作的影响，提高生活质量。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449149" y="3556745"/>
            <a:ext cx="3394996" cy="490334"/>
            <a:chOff x="1449149" y="3556745"/>
            <a:chExt cx="3394996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1449149" y="355674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提高医疗资源利用效率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680979" y="3909306"/>
            <a:ext cx="2931336" cy="1654845"/>
            <a:chOff x="1680979" y="3909306"/>
            <a:chExt cx="2931336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1680979" y="390930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通过预防措施，可以降低医疗资源的消耗，提高医疗资源的利用效率。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463317" y="1107618"/>
            <a:ext cx="3394996" cy="490334"/>
            <a:chOff x="7463317" y="1107618"/>
            <a:chExt cx="3394996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463317" y="1107618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减轻家庭负担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695147" y="1460180"/>
            <a:ext cx="2931336" cy="1654845"/>
            <a:chOff x="7695147" y="1460180"/>
            <a:chExt cx="2931336" cy="1654845"/>
          </a:xfrm>
        </p:grpSpPr>
        <p:sp>
          <p:nvSpPr>
            <p:cNvPr id="42" name="TextBox 42"/>
            <p:cNvSpPr txBox="1"/>
            <p:nvPr/>
          </p:nvSpPr>
          <p:spPr>
            <a:xfrm>
              <a:off x="7695147" y="146018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预防疾病的发生，可以减少家庭的经济负担和护理负担。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463317" y="3556745"/>
            <a:ext cx="3394996" cy="490334"/>
            <a:chOff x="7463317" y="3556745"/>
            <a:chExt cx="3394996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463317" y="355674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保障生命安全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695147" y="3909306"/>
            <a:ext cx="2931336" cy="1654845"/>
            <a:chOff x="7695147" y="3909306"/>
            <a:chExt cx="2931336" cy="1654845"/>
          </a:xfrm>
        </p:grpSpPr>
        <p:sp>
          <p:nvSpPr>
            <p:cNvPr id="46" name="TextBox 46"/>
            <p:cNvSpPr txBox="1"/>
            <p:nvPr/>
          </p:nvSpPr>
          <p:spPr>
            <a:xfrm>
              <a:off x="7695147" y="390930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预防疾病和意外伤害，可以保障生命安全，减少死亡风险。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常见疾病的预防方法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保持良好的作息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保证充足的睡眠，避免熬夜和过度疲劳。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适量运动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进行适当的体育锻炼，增强体质和免疫力。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注意个人卫生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勤洗手、洗脸、漱口，避免用手触摸口鼻眼等部位。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了解感冒的传播途径，采取有效措施切断传播途径，提高自身免疫力。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保持室内空气流通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经常开窗通风，避免长时间处于密闭的环境中。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感冒的预防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30845" y="252838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20017" y="5027098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36105" y="5027098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36988" y="293181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66977" y="290681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75518" y="443644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70342" y="532092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23592" y="447077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32415" y="2756572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控制用眼时间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13241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适当休息，每隔一段时间远离电子屏幕，让眼睛得到放松。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41030" y="1027328"/>
            <a:ext cx="41243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41030" y="1453445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了解近视的成因，养成良好的用眼习惯，定期进行视力检查。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5793785" y="279132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958501" y="3293513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250975" y="358598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101166" y="3337992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403006" y="359535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4922225" y="5355934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598325" y="5290510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7824133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保持正确的用眼姿势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24133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如调整屏幕高度和角度、适当离开屏幕距离等。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89125" y="2785147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定期进行视力检查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8912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及早发现和干预近视问题。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54890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均衡饮食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54890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保证营养均衡，特别是维生素A和D的摄入。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近视的预防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9110" y="2088608"/>
            <a:ext cx="338630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了解龋齿的危害，掌握正确的刷牙方法，控制甜食摄入量。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39110" y="1679033"/>
            <a:ext cx="2409825" cy="428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4" name="AutoShape 4"/>
          <p:cNvSpPr/>
          <p:nvPr/>
        </p:nvSpPr>
        <p:spPr>
          <a:xfrm>
            <a:off x="4912196" y="1843297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4275690">
            <a:off x="6489457" y="2982571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700000" flipH="1">
            <a:off x="3730001" y="2945995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-8546356" flipH="1">
            <a:off x="3967371" y="4880960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8546493" flipH="1">
            <a:off x="5914885" y="4872729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39110" y="4666479"/>
            <a:ext cx="338631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及时发现和处理口腔问题，预防龋齿的发生。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9110" y="425690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定期口腔检查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1617" y="1625514"/>
            <a:ext cx="341898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每天早晚刷牙，每次刷牙时间不少于2分钟。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01617" y="1268111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刷牙习惯的培养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37407" y="3376213"/>
            <a:ext cx="341041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定期使用牙线清理牙缝中的食物残渣。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37407" y="305074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使用牙线清洁牙缝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68208" y="5464523"/>
            <a:ext cx="343452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减少糖分摄入，避免长时间停留在口腔中的高糖食物。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68208" y="5054948"/>
            <a:ext cx="2409825" cy="438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控制甜食摄入量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54897" y="2293598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25415" y="3408550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51824" y="3377086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69918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66940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龋齿的预防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087237" y="4692872"/>
            <a:ext cx="2429542" cy="1127284"/>
            <a:chOff x="6087237" y="4692872"/>
            <a:chExt cx="2429542" cy="1127284"/>
          </a:xfrm>
        </p:grpSpPr>
        <p:sp>
          <p:nvSpPr>
            <p:cNvPr id="3" name="Freeform 3"/>
            <p:cNvSpPr/>
            <p:nvPr/>
          </p:nvSpPr>
          <p:spPr>
            <a:xfrm>
              <a:off x="6087237" y="4692872"/>
              <a:ext cx="2429542" cy="1127284"/>
            </a:xfrm>
            <a:custGeom>
              <a:rect l="l" t="t" r="r" b="b"/>
              <a:pathLst>
                <a:path w="292" h="135">
                  <a:moveTo>
                    <a:pt x="130" y="19"/>
                  </a:moveTo>
                  <a:cubicBezTo>
                    <a:pt x="75" y="38"/>
                    <a:pt x="31" y="73"/>
                    <a:pt x="0" y="118"/>
                  </a:cubicBezTo>
                  <a:cubicBezTo>
                    <a:pt x="52" y="134"/>
                    <a:pt x="108" y="135"/>
                    <a:pt x="163" y="116"/>
                  </a:cubicBezTo>
                  <a:cubicBezTo>
                    <a:pt x="218" y="97"/>
                    <a:pt x="262" y="61"/>
                    <a:pt x="292" y="17"/>
                  </a:cubicBezTo>
                  <a:cubicBezTo>
                    <a:pt x="241" y="0"/>
                    <a:pt x="184" y="0"/>
                    <a:pt x="130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421499" y="5019484"/>
              <a:ext cx="311944" cy="273653"/>
            </a:xfrm>
            <a:custGeom>
              <a:rect l="l" t="t" r="r" b="b"/>
              <a:pathLst>
                <a:path w="582612" h="511175">
                  <a:moveTo>
                    <a:pt x="563781" y="169863"/>
                  </a:moveTo>
                  <a:cubicBezTo>
                    <a:pt x="567547" y="181115"/>
                    <a:pt x="571313" y="192367"/>
                    <a:pt x="575080" y="199869"/>
                  </a:cubicBezTo>
                  <a:cubicBezTo>
                    <a:pt x="578846" y="214872"/>
                    <a:pt x="578846" y="226124"/>
                    <a:pt x="582612" y="237376"/>
                  </a:cubicBezTo>
                  <a:cubicBezTo>
                    <a:pt x="582612" y="237376"/>
                    <a:pt x="582612" y="241126"/>
                    <a:pt x="582612" y="241126"/>
                  </a:cubicBezTo>
                  <a:cubicBezTo>
                    <a:pt x="582612" y="241126"/>
                    <a:pt x="582612" y="241126"/>
                    <a:pt x="582612" y="267381"/>
                  </a:cubicBezTo>
                  <a:cubicBezTo>
                    <a:pt x="582612" y="271132"/>
                    <a:pt x="582612" y="278633"/>
                    <a:pt x="582612" y="282384"/>
                  </a:cubicBezTo>
                  <a:cubicBezTo>
                    <a:pt x="575080" y="327392"/>
                    <a:pt x="552482" y="368650"/>
                    <a:pt x="514820" y="394905"/>
                  </a:cubicBezTo>
                  <a:cubicBezTo>
                    <a:pt x="480924" y="424910"/>
                    <a:pt x="439496" y="436162"/>
                    <a:pt x="398068" y="436162"/>
                  </a:cubicBezTo>
                  <a:cubicBezTo>
                    <a:pt x="326510" y="436162"/>
                    <a:pt x="258718" y="436162"/>
                    <a:pt x="187161" y="436162"/>
                  </a:cubicBezTo>
                  <a:cubicBezTo>
                    <a:pt x="187161" y="436162"/>
                    <a:pt x="187161" y="436162"/>
                    <a:pt x="179628" y="436162"/>
                  </a:cubicBezTo>
                  <a:cubicBezTo>
                    <a:pt x="179628" y="436162"/>
                    <a:pt x="179628" y="436162"/>
                    <a:pt x="179628" y="511176"/>
                  </a:cubicBezTo>
                  <a:cubicBezTo>
                    <a:pt x="179628" y="507426"/>
                    <a:pt x="175862" y="507426"/>
                    <a:pt x="175862" y="507426"/>
                  </a:cubicBezTo>
                  <a:cubicBezTo>
                    <a:pt x="130667" y="473669"/>
                    <a:pt x="85473" y="439913"/>
                    <a:pt x="40278" y="406157"/>
                  </a:cubicBezTo>
                  <a:cubicBezTo>
                    <a:pt x="40278" y="402406"/>
                    <a:pt x="36512" y="402406"/>
                    <a:pt x="36512" y="402406"/>
                  </a:cubicBezTo>
                  <a:cubicBezTo>
                    <a:pt x="81707" y="364899"/>
                    <a:pt x="130667" y="327392"/>
                    <a:pt x="179628" y="293636"/>
                  </a:cubicBezTo>
                  <a:cubicBezTo>
                    <a:pt x="179628" y="293636"/>
                    <a:pt x="179628" y="293636"/>
                    <a:pt x="179628" y="364899"/>
                  </a:cubicBezTo>
                  <a:cubicBezTo>
                    <a:pt x="183394" y="364899"/>
                    <a:pt x="183394" y="364899"/>
                    <a:pt x="187161" y="364899"/>
                  </a:cubicBezTo>
                  <a:cubicBezTo>
                    <a:pt x="258718" y="364899"/>
                    <a:pt x="330276" y="364899"/>
                    <a:pt x="401834" y="364899"/>
                  </a:cubicBezTo>
                  <a:cubicBezTo>
                    <a:pt x="465860" y="364899"/>
                    <a:pt x="514820" y="312390"/>
                    <a:pt x="511054" y="248628"/>
                  </a:cubicBezTo>
                  <a:cubicBezTo>
                    <a:pt x="511054" y="237376"/>
                    <a:pt x="507288" y="229874"/>
                    <a:pt x="503522" y="218622"/>
                  </a:cubicBezTo>
                  <a:cubicBezTo>
                    <a:pt x="503522" y="218622"/>
                    <a:pt x="503522" y="214872"/>
                    <a:pt x="507288" y="214872"/>
                  </a:cubicBezTo>
                  <a:cubicBezTo>
                    <a:pt x="526119" y="199869"/>
                    <a:pt x="544950" y="184866"/>
                    <a:pt x="563781" y="169863"/>
                  </a:cubicBezTo>
                  <a:close/>
                  <a:moveTo>
                    <a:pt x="401388" y="0"/>
                  </a:moveTo>
                  <a:cubicBezTo>
                    <a:pt x="401388" y="0"/>
                    <a:pt x="405139" y="0"/>
                    <a:pt x="405139" y="3757"/>
                  </a:cubicBezTo>
                  <a:cubicBezTo>
                    <a:pt x="450155" y="37571"/>
                    <a:pt x="495170" y="71384"/>
                    <a:pt x="540185" y="105198"/>
                  </a:cubicBezTo>
                  <a:cubicBezTo>
                    <a:pt x="543937" y="105198"/>
                    <a:pt x="543937" y="105198"/>
                    <a:pt x="547688" y="108955"/>
                  </a:cubicBezTo>
                  <a:cubicBezTo>
                    <a:pt x="498921" y="146526"/>
                    <a:pt x="450155" y="180341"/>
                    <a:pt x="401388" y="217911"/>
                  </a:cubicBezTo>
                  <a:cubicBezTo>
                    <a:pt x="401388" y="217911"/>
                    <a:pt x="401388" y="217911"/>
                    <a:pt x="401388" y="146526"/>
                  </a:cubicBezTo>
                  <a:cubicBezTo>
                    <a:pt x="397636" y="146526"/>
                    <a:pt x="397636" y="146526"/>
                    <a:pt x="393885" y="146526"/>
                  </a:cubicBezTo>
                  <a:cubicBezTo>
                    <a:pt x="322611" y="146526"/>
                    <a:pt x="255088" y="146526"/>
                    <a:pt x="183813" y="146526"/>
                  </a:cubicBezTo>
                  <a:cubicBezTo>
                    <a:pt x="120041" y="146526"/>
                    <a:pt x="67523" y="199126"/>
                    <a:pt x="71275" y="259239"/>
                  </a:cubicBezTo>
                  <a:cubicBezTo>
                    <a:pt x="75026" y="270511"/>
                    <a:pt x="75026" y="281782"/>
                    <a:pt x="78777" y="289296"/>
                  </a:cubicBezTo>
                  <a:cubicBezTo>
                    <a:pt x="78777" y="293053"/>
                    <a:pt x="78777" y="296810"/>
                    <a:pt x="75026" y="296810"/>
                  </a:cubicBezTo>
                  <a:cubicBezTo>
                    <a:pt x="60021" y="311839"/>
                    <a:pt x="41264" y="323110"/>
                    <a:pt x="18756" y="338138"/>
                  </a:cubicBezTo>
                  <a:cubicBezTo>
                    <a:pt x="15005" y="330624"/>
                    <a:pt x="11254" y="319353"/>
                    <a:pt x="7502" y="308082"/>
                  </a:cubicBezTo>
                  <a:cubicBezTo>
                    <a:pt x="3751" y="296810"/>
                    <a:pt x="3751" y="285539"/>
                    <a:pt x="0" y="270511"/>
                  </a:cubicBezTo>
                  <a:cubicBezTo>
                    <a:pt x="0" y="270511"/>
                    <a:pt x="0" y="270511"/>
                    <a:pt x="0" y="266754"/>
                  </a:cubicBezTo>
                  <a:cubicBezTo>
                    <a:pt x="0" y="266754"/>
                    <a:pt x="0" y="266754"/>
                    <a:pt x="0" y="244211"/>
                  </a:cubicBezTo>
                  <a:cubicBezTo>
                    <a:pt x="0" y="236697"/>
                    <a:pt x="0" y="232940"/>
                    <a:pt x="0" y="225426"/>
                  </a:cubicBezTo>
                  <a:cubicBezTo>
                    <a:pt x="7502" y="180341"/>
                    <a:pt x="30010" y="142769"/>
                    <a:pt x="67523" y="112712"/>
                  </a:cubicBezTo>
                  <a:cubicBezTo>
                    <a:pt x="101285" y="86413"/>
                    <a:pt x="142549" y="71384"/>
                    <a:pt x="187565" y="71384"/>
                  </a:cubicBezTo>
                  <a:cubicBezTo>
                    <a:pt x="255088" y="71384"/>
                    <a:pt x="322611" y="71384"/>
                    <a:pt x="393885" y="71384"/>
                  </a:cubicBezTo>
                  <a:cubicBezTo>
                    <a:pt x="393885" y="71384"/>
                    <a:pt x="393885" y="71384"/>
                    <a:pt x="401388" y="71384"/>
                  </a:cubicBezTo>
                  <a:cubicBezTo>
                    <a:pt x="401388" y="71384"/>
                    <a:pt x="401388" y="71384"/>
                    <a:pt x="40138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6087237" y="3581590"/>
            <a:ext cx="1515142" cy="2095595"/>
          </a:xfrm>
          <a:custGeom>
            <a:rect l="l" t="t" r="r" b="b"/>
            <a:pathLst>
              <a:path w="182" h="251">
                <a:moveTo>
                  <a:pt x="49" y="96"/>
                </a:moveTo>
                <a:cubicBezTo>
                  <a:pt x="15" y="143"/>
                  <a:pt x="0" y="197"/>
                  <a:pt x="1" y="251"/>
                </a:cubicBezTo>
                <a:cubicBezTo>
                  <a:pt x="52" y="235"/>
                  <a:pt x="99" y="203"/>
                  <a:pt x="132" y="156"/>
                </a:cubicBezTo>
                <a:cubicBezTo>
                  <a:pt x="166" y="109"/>
                  <a:pt x="182" y="54"/>
                  <a:pt x="181" y="0"/>
                </a:cubicBezTo>
                <a:cubicBezTo>
                  <a:pt x="130" y="16"/>
                  <a:pt x="83" y="49"/>
                  <a:pt x="49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859714" y="4236053"/>
            <a:ext cx="352711" cy="269463"/>
            <a:chOff x="6859714" y="4236053"/>
            <a:chExt cx="352711" cy="269463"/>
          </a:xfrm>
        </p:grpSpPr>
        <p:sp>
          <p:nvSpPr>
            <p:cNvPr id="7" name="Freeform 7"/>
            <p:cNvSpPr/>
            <p:nvPr/>
          </p:nvSpPr>
          <p:spPr>
            <a:xfrm>
              <a:off x="6859714" y="4236053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988873" y="4306634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67887" y="4692872"/>
            <a:ext cx="2419350" cy="1127284"/>
            <a:chOff x="3667887" y="4692872"/>
            <a:chExt cx="2419350" cy="1127284"/>
          </a:xfrm>
        </p:grpSpPr>
        <p:sp>
          <p:nvSpPr>
            <p:cNvPr id="10" name="Freeform 10"/>
            <p:cNvSpPr/>
            <p:nvPr/>
          </p:nvSpPr>
          <p:spPr>
            <a:xfrm>
              <a:off x="3667887" y="4692872"/>
              <a:ext cx="2419350" cy="1127284"/>
            </a:xfrm>
            <a:custGeom>
              <a:rect l="l" t="t" r="r" b="b"/>
              <a:pathLst>
                <a:path w="291" h="135">
                  <a:moveTo>
                    <a:pt x="162" y="19"/>
                  </a:moveTo>
                  <a:cubicBezTo>
                    <a:pt x="217" y="38"/>
                    <a:pt x="261" y="73"/>
                    <a:pt x="291" y="118"/>
                  </a:cubicBezTo>
                  <a:cubicBezTo>
                    <a:pt x="240" y="134"/>
                    <a:pt x="184" y="135"/>
                    <a:pt x="129" y="116"/>
                  </a:cubicBezTo>
                  <a:cubicBezTo>
                    <a:pt x="74" y="97"/>
                    <a:pt x="30" y="61"/>
                    <a:pt x="0" y="17"/>
                  </a:cubicBezTo>
                  <a:cubicBezTo>
                    <a:pt x="51" y="0"/>
                    <a:pt x="108" y="0"/>
                    <a:pt x="162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465034" y="500414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Freeform 12"/>
          <p:cNvSpPr/>
          <p:nvPr/>
        </p:nvSpPr>
        <p:spPr>
          <a:xfrm>
            <a:off x="4582287" y="3581590"/>
            <a:ext cx="1513713" cy="2095595"/>
          </a:xfrm>
          <a:custGeom>
            <a:rect l="l" t="t" r="r" b="b"/>
            <a:pathLst>
              <a:path w="182" h="251">
                <a:moveTo>
                  <a:pt x="133" y="96"/>
                </a:moveTo>
                <a:cubicBezTo>
                  <a:pt x="167" y="143"/>
                  <a:pt x="182" y="197"/>
                  <a:pt x="181" y="251"/>
                </a:cubicBezTo>
                <a:cubicBezTo>
                  <a:pt x="130" y="235"/>
                  <a:pt x="83" y="203"/>
                  <a:pt x="50" y="156"/>
                </a:cubicBezTo>
                <a:cubicBezTo>
                  <a:pt x="16" y="109"/>
                  <a:pt x="0" y="54"/>
                  <a:pt x="1" y="0"/>
                </a:cubicBezTo>
                <a:cubicBezTo>
                  <a:pt x="52" y="16"/>
                  <a:pt x="99" y="49"/>
                  <a:pt x="133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3" name="Group 13"/>
          <p:cNvGrpSpPr/>
          <p:nvPr/>
        </p:nvGrpSpPr>
        <p:grpSpPr>
          <a:xfrm>
            <a:off x="4996434" y="4236053"/>
            <a:ext cx="313754" cy="313849"/>
            <a:chOff x="4996434" y="4236053"/>
            <a:chExt cx="313754" cy="313849"/>
          </a:xfrm>
        </p:grpSpPr>
        <p:sp>
          <p:nvSpPr>
            <p:cNvPr id="14" name="Freeform 14"/>
            <p:cNvSpPr/>
            <p:nvPr/>
          </p:nvSpPr>
          <p:spPr>
            <a:xfrm>
              <a:off x="4996434" y="4265200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5069300" y="4338066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152644" y="4236053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7" name="Freeform 17"/>
          <p:cNvSpPr/>
          <p:nvPr/>
        </p:nvSpPr>
        <p:spPr>
          <a:xfrm>
            <a:off x="5664327" y="3097435"/>
            <a:ext cx="856012" cy="2579751"/>
          </a:xfrm>
          <a:custGeom>
            <a:rect l="l" t="t" r="r" b="b"/>
            <a:pathLst>
              <a:path w="103" h="309">
                <a:moveTo>
                  <a:pt x="0" y="154"/>
                </a:moveTo>
                <a:cubicBezTo>
                  <a:pt x="0" y="212"/>
                  <a:pt x="19" y="266"/>
                  <a:pt x="51" y="309"/>
                </a:cubicBezTo>
                <a:cubicBezTo>
                  <a:pt x="84" y="266"/>
                  <a:pt x="103" y="212"/>
                  <a:pt x="103" y="154"/>
                </a:cubicBezTo>
                <a:cubicBezTo>
                  <a:pt x="103" y="97"/>
                  <a:pt x="84" y="43"/>
                  <a:pt x="51" y="0"/>
                </a:cubicBezTo>
                <a:cubicBezTo>
                  <a:pt x="19" y="43"/>
                  <a:pt x="0" y="97"/>
                  <a:pt x="0" y="15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984843" y="3986974"/>
            <a:ext cx="215074" cy="313658"/>
          </a:xfrm>
          <a:custGeom>
            <a:rect l="l" t="t" r="r" b="b"/>
            <a:pathLst>
              <a:path w="107" h="156">
                <a:moveTo>
                  <a:pt x="43" y="156"/>
                </a:moveTo>
                <a:cubicBezTo>
                  <a:pt x="40" y="155"/>
                  <a:pt x="37" y="154"/>
                  <a:pt x="34" y="152"/>
                </a:cubicBezTo>
                <a:cubicBezTo>
                  <a:pt x="31" y="150"/>
                  <a:pt x="29" y="147"/>
                  <a:pt x="27" y="143"/>
                </a:cubicBezTo>
                <a:cubicBezTo>
                  <a:pt x="27" y="142"/>
                  <a:pt x="27" y="142"/>
                  <a:pt x="25" y="141"/>
                </a:cubicBezTo>
                <a:cubicBezTo>
                  <a:pt x="19" y="138"/>
                  <a:pt x="16" y="130"/>
                  <a:pt x="19" y="123"/>
                </a:cubicBezTo>
                <a:cubicBezTo>
                  <a:pt x="19" y="123"/>
                  <a:pt x="19" y="122"/>
                  <a:pt x="19" y="121"/>
                </a:cubicBezTo>
                <a:cubicBezTo>
                  <a:pt x="18" y="118"/>
                  <a:pt x="17" y="115"/>
                  <a:pt x="19" y="111"/>
                </a:cubicBezTo>
                <a:cubicBezTo>
                  <a:pt x="19" y="110"/>
                  <a:pt x="19" y="110"/>
                  <a:pt x="18" y="109"/>
                </a:cubicBezTo>
                <a:cubicBezTo>
                  <a:pt x="18" y="106"/>
                  <a:pt x="17" y="104"/>
                  <a:pt x="17" y="101"/>
                </a:cubicBezTo>
                <a:cubicBezTo>
                  <a:pt x="16" y="96"/>
                  <a:pt x="14" y="91"/>
                  <a:pt x="12" y="86"/>
                </a:cubicBezTo>
                <a:cubicBezTo>
                  <a:pt x="9" y="81"/>
                  <a:pt x="6" y="76"/>
                  <a:pt x="4" y="71"/>
                </a:cubicBezTo>
                <a:cubicBezTo>
                  <a:pt x="1" y="62"/>
                  <a:pt x="0" y="53"/>
                  <a:pt x="1" y="44"/>
                </a:cubicBezTo>
                <a:cubicBezTo>
                  <a:pt x="5" y="25"/>
                  <a:pt x="15" y="12"/>
                  <a:pt x="33" y="4"/>
                </a:cubicBezTo>
                <a:cubicBezTo>
                  <a:pt x="38" y="2"/>
                  <a:pt x="43" y="0"/>
                  <a:pt x="49" y="0"/>
                </a:cubicBezTo>
                <a:cubicBezTo>
                  <a:pt x="49" y="0"/>
                  <a:pt x="50" y="0"/>
                  <a:pt x="50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60" y="0"/>
                  <a:pt x="63" y="1"/>
                  <a:pt x="67" y="1"/>
                </a:cubicBezTo>
                <a:cubicBezTo>
                  <a:pt x="76" y="4"/>
                  <a:pt x="84" y="8"/>
                  <a:pt x="90" y="15"/>
                </a:cubicBezTo>
                <a:cubicBezTo>
                  <a:pt x="97" y="22"/>
                  <a:pt x="102" y="30"/>
                  <a:pt x="104" y="40"/>
                </a:cubicBezTo>
                <a:cubicBezTo>
                  <a:pt x="107" y="53"/>
                  <a:pt x="105" y="65"/>
                  <a:pt x="99" y="77"/>
                </a:cubicBezTo>
                <a:cubicBezTo>
                  <a:pt x="97" y="81"/>
                  <a:pt x="95" y="85"/>
                  <a:pt x="93" y="89"/>
                </a:cubicBezTo>
                <a:cubicBezTo>
                  <a:pt x="90" y="94"/>
                  <a:pt x="89" y="99"/>
                  <a:pt x="89" y="105"/>
                </a:cubicBezTo>
                <a:cubicBezTo>
                  <a:pt x="89" y="105"/>
                  <a:pt x="88" y="106"/>
                  <a:pt x="88" y="107"/>
                </a:cubicBezTo>
                <a:cubicBezTo>
                  <a:pt x="88" y="108"/>
                  <a:pt x="88" y="112"/>
                  <a:pt x="88" y="113"/>
                </a:cubicBezTo>
                <a:cubicBezTo>
                  <a:pt x="89" y="116"/>
                  <a:pt x="88" y="119"/>
                  <a:pt x="87" y="121"/>
                </a:cubicBezTo>
                <a:cubicBezTo>
                  <a:pt x="87" y="122"/>
                  <a:pt x="87" y="123"/>
                  <a:pt x="87" y="123"/>
                </a:cubicBezTo>
                <a:cubicBezTo>
                  <a:pt x="90" y="130"/>
                  <a:pt x="87" y="138"/>
                  <a:pt x="80" y="141"/>
                </a:cubicBezTo>
                <a:cubicBezTo>
                  <a:pt x="80" y="142"/>
                  <a:pt x="79" y="142"/>
                  <a:pt x="79" y="143"/>
                </a:cubicBezTo>
                <a:cubicBezTo>
                  <a:pt x="76" y="150"/>
                  <a:pt x="71" y="154"/>
                  <a:pt x="64" y="155"/>
                </a:cubicBezTo>
                <a:cubicBezTo>
                  <a:pt x="64" y="155"/>
                  <a:pt x="63" y="155"/>
                  <a:pt x="63" y="156"/>
                </a:cubicBezTo>
                <a:lnTo>
                  <a:pt x="43" y="156"/>
                </a:lnTo>
                <a:close/>
                <a:moveTo>
                  <a:pt x="53" y="107"/>
                </a:moveTo>
                <a:cubicBezTo>
                  <a:pt x="60" y="107"/>
                  <a:pt x="67" y="107"/>
                  <a:pt x="74" y="107"/>
                </a:cubicBezTo>
                <a:cubicBezTo>
                  <a:pt x="77" y="107"/>
                  <a:pt x="79" y="106"/>
                  <a:pt x="79" y="103"/>
                </a:cubicBezTo>
                <a:cubicBezTo>
                  <a:pt x="79" y="103"/>
                  <a:pt x="79" y="103"/>
                  <a:pt x="79" y="102"/>
                </a:cubicBezTo>
                <a:cubicBezTo>
                  <a:pt x="80" y="98"/>
                  <a:pt x="81" y="93"/>
                  <a:pt x="82" y="89"/>
                </a:cubicBezTo>
                <a:cubicBezTo>
                  <a:pt x="85" y="84"/>
                  <a:pt x="87" y="79"/>
                  <a:pt x="90" y="74"/>
                </a:cubicBezTo>
                <a:cubicBezTo>
                  <a:pt x="95" y="65"/>
                  <a:pt x="97" y="55"/>
                  <a:pt x="95" y="45"/>
                </a:cubicBezTo>
                <a:cubicBezTo>
                  <a:pt x="93" y="33"/>
                  <a:pt x="87" y="23"/>
                  <a:pt x="77" y="17"/>
                </a:cubicBezTo>
                <a:cubicBezTo>
                  <a:pt x="62" y="7"/>
                  <a:pt x="46" y="7"/>
                  <a:pt x="31" y="16"/>
                </a:cubicBezTo>
                <a:cubicBezTo>
                  <a:pt x="15" y="25"/>
                  <a:pt x="8" y="43"/>
                  <a:pt x="11" y="61"/>
                </a:cubicBezTo>
                <a:cubicBezTo>
                  <a:pt x="12" y="67"/>
                  <a:pt x="15" y="72"/>
                  <a:pt x="18" y="77"/>
                </a:cubicBezTo>
                <a:cubicBezTo>
                  <a:pt x="23" y="85"/>
                  <a:pt x="26" y="94"/>
                  <a:pt x="27" y="103"/>
                </a:cubicBezTo>
                <a:cubicBezTo>
                  <a:pt x="27" y="106"/>
                  <a:pt x="29" y="107"/>
                  <a:pt x="32" y="107"/>
                </a:cubicBezTo>
                <a:cubicBezTo>
                  <a:pt x="39" y="107"/>
                  <a:pt x="46" y="107"/>
                  <a:pt x="53" y="107"/>
                </a:cubicBezTo>
                <a:moveTo>
                  <a:pt x="53" y="120"/>
                </a:moveTo>
                <a:cubicBezTo>
                  <a:pt x="60" y="120"/>
                  <a:pt x="67" y="120"/>
                  <a:pt x="74" y="120"/>
                </a:cubicBezTo>
                <a:cubicBezTo>
                  <a:pt x="76" y="120"/>
                  <a:pt x="77" y="119"/>
                  <a:pt x="78" y="118"/>
                </a:cubicBezTo>
                <a:cubicBezTo>
                  <a:pt x="80" y="115"/>
                  <a:pt x="77" y="112"/>
                  <a:pt x="74" y="112"/>
                </a:cubicBezTo>
                <a:cubicBezTo>
                  <a:pt x="64" y="112"/>
                  <a:pt x="54" y="112"/>
                  <a:pt x="44" y="112"/>
                </a:cubicBezTo>
                <a:cubicBezTo>
                  <a:pt x="40" y="112"/>
                  <a:pt x="36" y="112"/>
                  <a:pt x="32" y="112"/>
                </a:cubicBezTo>
                <a:cubicBezTo>
                  <a:pt x="30" y="112"/>
                  <a:pt x="29" y="112"/>
                  <a:pt x="28" y="114"/>
                </a:cubicBezTo>
                <a:cubicBezTo>
                  <a:pt x="27" y="117"/>
                  <a:pt x="29" y="120"/>
                  <a:pt x="32" y="120"/>
                </a:cubicBezTo>
                <a:cubicBezTo>
                  <a:pt x="39" y="120"/>
                  <a:pt x="46" y="120"/>
                  <a:pt x="53" y="120"/>
                </a:cubicBezTo>
                <a:moveTo>
                  <a:pt x="53" y="124"/>
                </a:moveTo>
                <a:cubicBezTo>
                  <a:pt x="46" y="124"/>
                  <a:pt x="39" y="124"/>
                  <a:pt x="32" y="124"/>
                </a:cubicBezTo>
                <a:cubicBezTo>
                  <a:pt x="30" y="124"/>
                  <a:pt x="29" y="125"/>
                  <a:pt x="28" y="127"/>
                </a:cubicBezTo>
                <a:cubicBezTo>
                  <a:pt x="27" y="130"/>
                  <a:pt x="29" y="133"/>
                  <a:pt x="32" y="133"/>
                </a:cubicBezTo>
                <a:cubicBezTo>
                  <a:pt x="42" y="133"/>
                  <a:pt x="52" y="133"/>
                  <a:pt x="62" y="133"/>
                </a:cubicBezTo>
                <a:cubicBezTo>
                  <a:pt x="66" y="133"/>
                  <a:pt x="70" y="133"/>
                  <a:pt x="74" y="133"/>
                </a:cubicBezTo>
                <a:cubicBezTo>
                  <a:pt x="76" y="133"/>
                  <a:pt x="77" y="132"/>
                  <a:pt x="78" y="130"/>
                </a:cubicBezTo>
                <a:cubicBezTo>
                  <a:pt x="80" y="127"/>
                  <a:pt x="77" y="124"/>
                  <a:pt x="74" y="124"/>
                </a:cubicBezTo>
                <a:cubicBezTo>
                  <a:pt x="67" y="124"/>
                  <a:pt x="60" y="124"/>
                  <a:pt x="53" y="124"/>
                </a:cubicBezTo>
                <a:moveTo>
                  <a:pt x="70" y="137"/>
                </a:moveTo>
                <a:cubicBezTo>
                  <a:pt x="36" y="137"/>
                  <a:pt x="36" y="137"/>
                  <a:pt x="36" y="137"/>
                </a:cubicBezTo>
                <a:cubicBezTo>
                  <a:pt x="36" y="142"/>
                  <a:pt x="39" y="146"/>
                  <a:pt x="44" y="146"/>
                </a:cubicBezTo>
                <a:cubicBezTo>
                  <a:pt x="50" y="146"/>
                  <a:pt x="56" y="146"/>
                  <a:pt x="62" y="146"/>
                </a:cubicBezTo>
                <a:cubicBezTo>
                  <a:pt x="67" y="146"/>
                  <a:pt x="70" y="142"/>
                  <a:pt x="70" y="137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肥胖的预防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398507" y="1008278"/>
            <a:ext cx="3394996" cy="490334"/>
            <a:chOff x="4398507" y="1008278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4398507" y="1008278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加强运动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4630337" y="1360840"/>
            <a:ext cx="2931336" cy="1654845"/>
            <a:chOff x="4630337" y="1360840"/>
            <a:chExt cx="2931336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4630337" y="13608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每天进行适量的有氧运动，如快走、跑步、游泳等。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070038" y="1975579"/>
            <a:ext cx="3394996" cy="490334"/>
            <a:chOff x="1070038" y="1975579"/>
            <a:chExt cx="3394996" cy="490334"/>
          </a:xfrm>
        </p:grpSpPr>
        <p:sp>
          <p:nvSpPr>
            <p:cNvPr id="46" name="TextBox 46"/>
            <p:cNvSpPr txBox="1"/>
            <p:nvPr/>
          </p:nvSpPr>
          <p:spPr>
            <a:xfrm>
              <a:off x="1070038" y="197557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控制饮食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301868" y="2328140"/>
            <a:ext cx="2931336" cy="1654845"/>
            <a:chOff x="1301868" y="2328140"/>
            <a:chExt cx="2931336" cy="1654845"/>
          </a:xfrm>
        </p:grpSpPr>
        <p:sp>
          <p:nvSpPr>
            <p:cNvPr id="48" name="TextBox 48"/>
            <p:cNvSpPr txBox="1"/>
            <p:nvPr/>
          </p:nvSpPr>
          <p:spPr>
            <a:xfrm>
              <a:off x="1301868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合理安排膳食结构，减少高热量和高脂肪食物的摄入量。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03771" y="4161775"/>
            <a:ext cx="3394996" cy="490334"/>
            <a:chOff x="303771" y="4161775"/>
            <a:chExt cx="3394996" cy="490334"/>
          </a:xfrm>
        </p:grpSpPr>
        <p:sp>
          <p:nvSpPr>
            <p:cNvPr id="50" name="TextBox 50"/>
            <p:cNvSpPr txBox="1"/>
            <p:nvPr/>
          </p:nvSpPr>
          <p:spPr>
            <a:xfrm>
              <a:off x="303771" y="416177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535601" y="4514336"/>
            <a:ext cx="2931336" cy="1654845"/>
            <a:chOff x="535601" y="4514336"/>
            <a:chExt cx="2931336" cy="1654845"/>
          </a:xfrm>
        </p:grpSpPr>
        <p:sp>
          <p:nvSpPr>
            <p:cNvPr id="52" name="TextBox 52"/>
            <p:cNvSpPr txBox="1"/>
            <p:nvPr/>
          </p:nvSpPr>
          <p:spPr>
            <a:xfrm>
              <a:off x="535601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了解肥胖的危害，控制饮食和加强运动，保持健康的生活方式。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7733442" y="1975579"/>
            <a:ext cx="3394996" cy="490334"/>
            <a:chOff x="7733442" y="1975579"/>
            <a:chExt cx="3394996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7733442" y="197557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避免长时间久坐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7965273" y="2328140"/>
            <a:ext cx="2931336" cy="1654845"/>
            <a:chOff x="7965273" y="2328140"/>
            <a:chExt cx="2931336" cy="1654845"/>
          </a:xfrm>
        </p:grpSpPr>
        <p:sp>
          <p:nvSpPr>
            <p:cNvPr id="56" name="TextBox 56"/>
            <p:cNvSpPr txBox="1"/>
            <p:nvPr/>
          </p:nvSpPr>
          <p:spPr>
            <a:xfrm>
              <a:off x="7965273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适时起身活动，减少长时间久坐的时间。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8451818" y="4161775"/>
            <a:ext cx="3394996" cy="490334"/>
            <a:chOff x="8451818" y="4161775"/>
            <a:chExt cx="3394996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8451818" y="416177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保持健康的生活方式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8683648" y="4514336"/>
            <a:ext cx="2931336" cy="1654845"/>
            <a:chOff x="8683648" y="4514336"/>
            <a:chExt cx="2931336" cy="1654845"/>
          </a:xfrm>
        </p:grpSpPr>
        <p:sp>
          <p:nvSpPr>
            <p:cNvPr id="60" name="TextBox 60"/>
            <p:cNvSpPr txBox="1"/>
            <p:nvPr/>
          </p:nvSpPr>
          <p:spPr>
            <a:xfrm>
              <a:off x="8683648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规律作息、不熬夜、戒烟限酒等。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个人卫生与疾病预防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手部卫生是预防疾病的重要环节，保持手部清洁可以有效降低病菌传播的风险。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定期用肥皂和流动水洗手，特别是在饭前、便后、接触眼鼻口前，以及处理食物和动物前后。使用含有至少60%酒精的手部消毒液进行消毒，特别是在无法用水洗手的情况下。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t="4167" b="4167"/>
          <a:stretch>
            <a:fillRect/>
          </a:stretch>
        </p:blipFill>
        <p:spPr>
          <a:xfrm>
            <a:off x="7803289" y="1299241"/>
            <a:ext cx="3679824" cy="4906432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手部卫生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https://d.book118.com/418066052054006026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2024-09-03T14:41:24.850</cp:lastPrinted>
  <dcterms:created xsi:type="dcterms:W3CDTF">2024-09-03T06:41:24Z</dcterms:created>
  <dcterms:modified xsi:type="dcterms:W3CDTF">2024-09-03T06:41:27Z</dcterms:modified>
</cp:coreProperties>
</file>