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0C506C-290E-4F5B-9848-65EDF24EB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8F1759-A630-4E45-B5E7-A0DAB05AF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35A30B-E195-4C56-8B2A-C70424BC0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B83804-FEB9-4D92-AF39-3351B64F5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B8D435-EDCF-46A1-A3FB-DF8C8805A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F48603-76A5-4236-B41E-772B8E2376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58B3C7-4AEA-45B8-8CA0-2610AAE5F3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35298F-ECC9-480B-9873-12E5FA46AD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833FCA-80D3-40E0-8A03-02E5F55C3C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6A3FAC-0DA5-46A1-BF59-DE99794DC5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DBC56D-5513-4C8B-91DC-B9D2E0190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8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07001703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儿童心理发展的基本问题和理论\n## 1.儿童心理发展的基本问题\n### 1.1儿童心理发展的阶段性特征\n### 1.2儿童心理发展的关键期\n### 1.3儿童心理发展的个体差异\n## 2.儿童心理发展的主要理论\n### 2.1弗洛伊德的精神分析理论\n### 2.2皮亚杰的认知发展理论\n### 2.3艾里克森的心理社会发展阶段理论\n## 3.儿童心理发展的影响因素\n### 3.1遗传因素对儿童心理发展的影响\n### 3.2环境因素对儿童心理发展的影响\n### 3.3教育对儿童心理发展的影响\n## 4.儿童心理发展的评估方法\n### 4.1观察法在儿童心理发展评估中的应用\n### 4.2测验法在儿童心理发展评估中的应用\n### 4.3访谈法在儿童心理发展评估中的应用\n## 5.儿童心理发展的干预策略\n### 5.1针对心理发展问题的干预方法\n### 5.2心理发展干预的家庭支持策略\n### 5.3心理发展干预的学校支持策略\n&quot;,&quot;templateId&quot;:&quot;nagpdhr1t7f5bfz8ouwztpjxgw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sz="5600"/>
              <a:t>儿童心理发展的基本问题和理论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儿童心理发展的基本问题</a:t>
            </a:r>
            <a:endParaRPr/>
          </a:p>
        </p:txBody>
      </p:sp>
      <p:sp>
        <p:nvSpPr>
          <p:cNvPr id="11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43" name="Group 51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36033" y="1751287"/>
            <a:ext cx="11055112" cy="4234459"/>
            <a:chOff x="636033" y="1751287"/>
            <a:chExt cx="11055112" cy="4234459"/>
          </a:xfrm>
        </p:grpSpPr>
        <p:grpSp>
          <p:nvGrpSpPr>
            <p:cNvPr id="144" name="Group 513"/>
            <p:cNvGrpSpPr/>
            <p:nvPr/>
          </p:nvGrpSpPr>
          <p:grpSpPr>
            <a:xfrm>
              <a:off x="636033" y="1751287"/>
              <a:ext cx="3519940" cy="4234459"/>
              <a:chOff x="636033" y="1751287"/>
              <a:chExt cx="3519940" cy="4234459"/>
            </a:xfrm>
          </p:grpSpPr>
          <p:sp>
            <p:nvSpPr>
              <p:cNvPr id="145" name="AutoShape 2"/>
              <p:cNvSpPr/>
              <p:nvPr/>
            </p:nvSpPr>
            <p:spPr>
              <a:xfrm>
                <a:off x="636033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46" name="Connector 3"/>
              <p:cNvCxnSpPr/>
              <p:nvPr/>
            </p:nvCxnSpPr>
            <p:spPr>
              <a:xfrm>
                <a:off x="1068653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14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1084612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婴儿期（0-2岁）</a:t>
                </a:r>
                <a:endParaRPr/>
              </a:p>
            </p:txBody>
          </p:sp>
          <p:sp>
            <p:nvSpPr>
              <p:cNvPr id="14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894460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生理发展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：婴儿期是儿童生理发育最快的时期，包括大脑、神经系统、肌肉和骨骼的发育。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认知发展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：婴儿期儿童开始学会对环境作出反应，如抓握、注视和声音定位等。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社会行为发展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：婴儿期儿童开始学会与父母或其他人建立依恋关系，如微笑、哭泣和模仿等。</a:t>
                </a:r>
                <a:endParaRPr/>
              </a:p>
            </p:txBody>
          </p:sp>
        </p:grpSp>
        <p:grpSp>
          <p:nvGrpSpPr>
            <p:cNvPr id="149" name="Group 518"/>
            <p:cNvGrpSpPr/>
            <p:nvPr/>
          </p:nvGrpSpPr>
          <p:grpSpPr>
            <a:xfrm>
              <a:off x="4403619" y="1751287"/>
              <a:ext cx="3519940" cy="4234459"/>
              <a:chOff x="4403619" y="1751287"/>
              <a:chExt cx="3519940" cy="4234459"/>
            </a:xfrm>
          </p:grpSpPr>
          <p:sp>
            <p:nvSpPr>
              <p:cNvPr id="150" name="AutoShape 6"/>
              <p:cNvSpPr/>
              <p:nvPr/>
            </p:nvSpPr>
            <p:spPr>
              <a:xfrm>
                <a:off x="4403619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1" name="Connector 7"/>
              <p:cNvCxnSpPr/>
              <p:nvPr/>
            </p:nvCxnSpPr>
            <p:spPr>
              <a:xfrm>
                <a:off x="4836240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15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852198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幼儿期（2-6岁）</a:t>
                </a:r>
                <a:endParaRPr/>
              </a:p>
            </p:txBody>
          </p:sp>
          <p:sp>
            <p:nvSpPr>
              <p:cNvPr id="15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662047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生理发展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：幼儿期儿童身体逐渐发育成熟，神经系统、肌肉和骨骼的发育进一步完善。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认知发展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：幼儿期儿童开始学会运用符号思维，如使用言语、图像和符号来表达和理解世界。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社会行为发展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：幼儿期儿童开始学会与同伴互动，如分享、合作和遵守规则等。</a:t>
                </a:r>
                <a:endParaRPr/>
              </a:p>
            </p:txBody>
          </p:sp>
        </p:grpSp>
        <p:grpSp>
          <p:nvGrpSpPr>
            <p:cNvPr id="154" name="Group 523"/>
            <p:cNvGrpSpPr/>
            <p:nvPr/>
          </p:nvGrpSpPr>
          <p:grpSpPr>
            <a:xfrm>
              <a:off x="8171205" y="1751287"/>
              <a:ext cx="3519940" cy="4234459"/>
              <a:chOff x="8171205" y="1751287"/>
              <a:chExt cx="3519940" cy="4234459"/>
            </a:xfrm>
          </p:grpSpPr>
          <p:sp>
            <p:nvSpPr>
              <p:cNvPr id="155" name="AutoShape 10"/>
              <p:cNvSpPr/>
              <p:nvPr/>
            </p:nvSpPr>
            <p:spPr>
              <a:xfrm>
                <a:off x="8171205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6" name="Connector 11"/>
              <p:cNvCxnSpPr/>
              <p:nvPr/>
            </p:nvCxnSpPr>
            <p:spPr>
              <a:xfrm>
                <a:off x="8603826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157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8619785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学龄前期（6-12岁）</a:t>
                </a:r>
                <a:endParaRPr/>
              </a:p>
            </p:txBody>
          </p:sp>
          <p:sp>
            <p:nvSpPr>
              <p:cNvPr id="158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8429633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生理发展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：学龄前期儿童身体发育逐渐减缓，但神经系统、肌肉和骨骼的发育仍然在进行。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认知发展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：学龄前期儿童开始掌握更复杂的认知技能，如逻辑思维、推理和解决问题的能力。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社会行为发展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：学龄前期儿童开始形成自己的价值观和道德观，如诚实、尊重和责任感等。</a:t>
                </a:r>
                <a:endParaRPr/>
              </a:p>
            </p:txBody>
          </p:sp>
        </p:grpSp>
      </p:grpSp>
      <p:sp>
        <p:nvSpPr>
          <p:cNvPr id="1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儿童心理发展的阶段性特征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1" name="Group 51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36033" y="1751287"/>
            <a:ext cx="11055112" cy="4234459"/>
            <a:chOff x="636033" y="1751287"/>
            <a:chExt cx="11055112" cy="4234459"/>
          </a:xfrm>
        </p:grpSpPr>
        <p:grpSp>
          <p:nvGrpSpPr>
            <p:cNvPr id="162" name="Group 513"/>
            <p:cNvGrpSpPr/>
            <p:nvPr/>
          </p:nvGrpSpPr>
          <p:grpSpPr>
            <a:xfrm>
              <a:off x="636033" y="1751287"/>
              <a:ext cx="3519940" cy="4234459"/>
              <a:chOff x="636033" y="1751287"/>
              <a:chExt cx="3519940" cy="4234459"/>
            </a:xfrm>
          </p:grpSpPr>
          <p:sp>
            <p:nvSpPr>
              <p:cNvPr id="163" name="AutoShape 2"/>
              <p:cNvSpPr/>
              <p:nvPr/>
            </p:nvSpPr>
            <p:spPr>
              <a:xfrm>
                <a:off x="636033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4" name="Connector 3"/>
              <p:cNvCxnSpPr/>
              <p:nvPr/>
            </p:nvCxnSpPr>
            <p:spPr>
              <a:xfrm>
                <a:off x="1068653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16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1084612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语言发展关键期</a:t>
                </a:r>
                <a:endParaRPr/>
              </a:p>
            </p:txBody>
          </p:sp>
          <p:sp>
            <p:nvSpPr>
              <p:cNvPr id="16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894460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开始时间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：儿童在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出生后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3-6个月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开始学习语言，这是语言发展的关键期。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表现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：在关键期内，儿童对语言的学习能力最强，容易掌握发音和语法结构。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影响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：如果在关键期内没有得到有效的语言刺激，儿童可能会影响日后的语言发展。</a:t>
                </a:r>
                <a:endParaRPr/>
              </a:p>
            </p:txBody>
          </p:sp>
        </p:grpSp>
        <p:grpSp>
          <p:nvGrpSpPr>
            <p:cNvPr id="167" name="Group 518"/>
            <p:cNvGrpSpPr/>
            <p:nvPr/>
          </p:nvGrpSpPr>
          <p:grpSpPr>
            <a:xfrm>
              <a:off x="4403619" y="1751287"/>
              <a:ext cx="3519940" cy="4234459"/>
              <a:chOff x="4403619" y="1751287"/>
              <a:chExt cx="3519940" cy="4234459"/>
            </a:xfrm>
          </p:grpSpPr>
          <p:sp>
            <p:nvSpPr>
              <p:cNvPr id="168" name="AutoShape 6"/>
              <p:cNvSpPr/>
              <p:nvPr/>
            </p:nvSpPr>
            <p:spPr>
              <a:xfrm>
                <a:off x="4403619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9" name="Connector 7"/>
              <p:cNvCxnSpPr/>
              <p:nvPr/>
            </p:nvCxnSpPr>
            <p:spPr>
              <a:xfrm>
                <a:off x="4836240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17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852198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感知发展关键期</a:t>
                </a:r>
                <a:endParaRPr/>
              </a:p>
            </p:txBody>
          </p:sp>
          <p:sp>
            <p:nvSpPr>
              <p:cNvPr id="17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662047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开始时间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：儿童在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出生后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0-3岁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开始发展感知能力，这是感知发展的关键期。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表现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：在关键期内，儿童对视觉、听觉、触觉等感知的敏锐度最高，容易形成对事物的认知。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影响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：如果在关键期内没有得到有效的感觉刺激，儿童可能会影响日后的感知发展。</a:t>
                </a:r>
                <a:endParaRPr/>
              </a:p>
            </p:txBody>
          </p:sp>
        </p:grpSp>
        <p:grpSp>
          <p:nvGrpSpPr>
            <p:cNvPr id="172" name="Group 523"/>
            <p:cNvGrpSpPr/>
            <p:nvPr/>
          </p:nvGrpSpPr>
          <p:grpSpPr>
            <a:xfrm>
              <a:off x="8171205" y="1751287"/>
              <a:ext cx="3519940" cy="4234459"/>
              <a:chOff x="8171205" y="1751287"/>
              <a:chExt cx="3519940" cy="4234459"/>
            </a:xfrm>
          </p:grpSpPr>
          <p:sp>
            <p:nvSpPr>
              <p:cNvPr id="173" name="AutoShape 10"/>
              <p:cNvSpPr/>
              <p:nvPr/>
            </p:nvSpPr>
            <p:spPr>
              <a:xfrm>
                <a:off x="8171205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4" name="Connector 11"/>
              <p:cNvCxnSpPr/>
              <p:nvPr/>
            </p:nvCxnSpPr>
            <p:spPr>
              <a:xfrm>
                <a:off x="8603826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175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8619785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社会行为发展关键期</a:t>
                </a:r>
                <a:endParaRPr/>
              </a:p>
            </p:txBody>
          </p:sp>
          <p:sp>
            <p:nvSpPr>
              <p:cNvPr id="176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8429633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开始时间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：儿童在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出生后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2-6岁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开始发展社会行为，这是社会行为发展的关键期。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表现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：在关键期内，儿童最容易学会与同伴和父母建立良好的关系，形成良好的社会行为习惯。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影响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：如果在关键期内没有得到有效的社会行为培养，儿童可能会影响日后的社会适应能力。</a:t>
                </a:r>
                <a:endParaRPr/>
              </a:p>
            </p:txBody>
          </p:sp>
        </p:grpSp>
      </p:grpSp>
      <p:sp>
        <p:nvSpPr>
          <p:cNvPr id="1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儿童心理发展的关键期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9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80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8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生理差异</a:t>
                </a:r>
                <a:endParaRPr/>
              </a:p>
            </p:txBody>
          </p:sp>
          <p:sp>
            <p:nvSpPr>
              <p:cNvPr id="18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遗传因素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：儿童的心理发展受到遗传因素的影响，如智力、性格和气质等。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出生情况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：出生时的体重、胎龄和分娩方式等因素也会影响儿童的心理发展。</a:t>
                </a:r>
                <a:endParaRPr/>
              </a:p>
            </p:txBody>
          </p:sp>
        </p:grpSp>
        <p:grpSp>
          <p:nvGrpSpPr>
            <p:cNvPr id="183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8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认知差异</a:t>
                </a:r>
                <a:endParaRPr/>
              </a:p>
            </p:txBody>
          </p:sp>
          <p:sp>
            <p:nvSpPr>
              <p:cNvPr id="18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智力水平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：儿童的智力水平会影响其心理发展，如学习速度、理解和解决问题的能力等。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认知风格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：儿童的认知风格也会影响其心理发展，如场依存性和场独立性等。</a:t>
                </a:r>
                <a:endParaRPr/>
              </a:p>
            </p:txBody>
          </p:sp>
        </p:grpSp>
        <p:grpSp>
          <p:nvGrpSpPr>
            <p:cNvPr id="186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8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社会行为差异</a:t>
                </a:r>
                <a:endParaRPr/>
              </a:p>
            </p:txBody>
          </p:sp>
          <p:sp>
            <p:nvSpPr>
              <p:cNvPr id="18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性格特点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：儿童的性格特点会影响其心理发展，如内外向、敏感性和坚持性等。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家庭环境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：家庭环境对儿童心理发展的影响，如亲子关系、家庭氛围和家庭价值观等。</a:t>
                </a:r>
                <a:endParaRPr/>
              </a:p>
            </p:txBody>
          </p:sp>
        </p:grpSp>
      </p:grpSp>
      <p:pic>
        <p:nvPicPr>
          <p:cNvPr id="189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儿童心理发展的个体差异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91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92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3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9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儿童心理发展的主要理论</a:t>
            </a:r>
            <a:endParaRPr/>
          </a:p>
        </p:txBody>
      </p:sp>
      <p:sp>
        <p:nvSpPr>
          <p:cNvPr id="19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99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0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性心理发展：弗洛伊德认为，儿童心理发展的动力来自于性本能，性心理发展分为口腔期、肛门期、阳具期和潜伏期。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01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20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心理防御机制：弗洛伊德提出，儿童会采用心理防御机制来应对内心的冲突和焦虑，如压抑、投射和合理化等。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03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20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心理发展阶段：弗洛伊德将儿童心理发展分为五个阶段，即口腔期、肛门期、阳具期、潜伏期和生殖期。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弗洛伊德的精神分析理论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996217" y="2144759"/>
            <a:ext cx="10199566" cy="4458640"/>
            <a:chOff x="996217" y="2144759"/>
            <a:chExt cx="10199566" cy="4458640"/>
          </a:xfrm>
        </p:grpSpPr>
        <p:grpSp>
          <p:nvGrpSpPr>
            <p:cNvPr id="208" name=""/>
            <p:cNvGrpSpPr/>
            <p:nvPr/>
          </p:nvGrpSpPr>
          <p:grpSpPr>
            <a:xfrm>
              <a:off x="996217" y="2144759"/>
              <a:ext cx="2880000" cy="4458640"/>
              <a:chOff x="996217" y="2144759"/>
              <a:chExt cx="2880000" cy="4458640"/>
            </a:xfrm>
          </p:grpSpPr>
          <p:sp>
            <p:nvSpPr>
              <p:cNvPr id="209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996217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认知发展阶段：皮亚杰将儿童认知发展分为四个阶段，即感觉运动期、前运算期、具体运算期和形式运算期。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0" name="Tencent"/>
              <p:cNvSpPr/>
              <p:nvPr/>
            </p:nvSpPr>
            <p:spPr>
              <a:xfrm>
                <a:off x="2185187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211" name=""/>
            <p:cNvGrpSpPr/>
            <p:nvPr/>
          </p:nvGrpSpPr>
          <p:grpSpPr>
            <a:xfrm>
              <a:off x="4656000" y="2144759"/>
              <a:ext cx="2880000" cy="4458640"/>
              <a:chOff x="4656000" y="2144759"/>
              <a:chExt cx="2880000" cy="4458640"/>
            </a:xfrm>
          </p:grpSpPr>
          <p:sp>
            <p:nvSpPr>
              <p:cNvPr id="212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4656000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平衡过程：皮亚杰认为，儿童心理发展是通过不断调整认知结构，以达到认知平衡的过程。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3" name="Tencent"/>
              <p:cNvSpPr/>
              <p:nvPr/>
            </p:nvSpPr>
            <p:spPr>
              <a:xfrm>
                <a:off x="5844970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  <p:grpSp>
          <p:nvGrpSpPr>
            <p:cNvPr id="214" name=""/>
            <p:cNvGrpSpPr/>
            <p:nvPr/>
          </p:nvGrpSpPr>
          <p:grpSpPr>
            <a:xfrm>
              <a:off x="8315783" y="2144759"/>
              <a:ext cx="2880000" cy="4458640"/>
              <a:chOff x="8315783" y="2144759"/>
              <a:chExt cx="2880000" cy="4458640"/>
            </a:xfrm>
          </p:grpSpPr>
          <p:sp>
            <p:nvSpPr>
              <p:cNvPr id="215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8315783" y="2144759"/>
                <a:ext cx="2880000" cy="288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教育启示：皮亚杰的理论为教育工作提供了重要启示，如教育应该适应儿童认知发展阶段，以促进儿童认知发展。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6" name="Tencent"/>
              <p:cNvSpPr/>
              <p:nvPr/>
            </p:nvSpPr>
            <p:spPr>
              <a:xfrm>
                <a:off x="9504753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3"/>
                    </a:solidFill>
                    <a:latin typeface="+mj-ea"/>
                    <a:ea typeface="+mj-ea"/>
                  </a:rPr>
                  <a:t>03</a:t>
                </a:r>
                <a:endParaRPr/>
              </a:p>
            </p:txBody>
          </p:sp>
        </p:grpSp>
      </p:grpSp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皮亚杰的认知发展理论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790199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艾里克森的心理社会发展阶段理论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6" y="1998403"/>
            <a:ext cx="10790199" cy="3908001"/>
            <a:chOff x="660396" y="1998403"/>
            <a:chExt cx="10790199" cy="3908001"/>
          </a:xfrm>
        </p:grpSpPr>
        <p:grpSp>
          <p:nvGrpSpPr>
            <p:cNvPr id="221" name="Group 19"/>
            <p:cNvGrpSpPr/>
            <p:nvPr/>
          </p:nvGrpSpPr>
          <p:grpSpPr>
            <a:xfrm>
              <a:off x="660396" y="1998403"/>
              <a:ext cx="10790199" cy="1225768"/>
              <a:chOff x="660395" y="1262089"/>
              <a:chExt cx="10790199" cy="1044000"/>
            </a:xfrm>
          </p:grpSpPr>
          <p:sp>
            <p:nvSpPr>
              <p:cNvPr id="222" name="Tencent"/>
              <p:cNvSpPr/>
              <p:nvPr/>
            </p:nvSpPr>
            <p:spPr>
              <a:xfrm>
                <a:off x="660395" y="1262089"/>
                <a:ext cx="10790199" cy="1044000"/>
              </a:xfrm>
              <a:prstGeom prst="rect">
                <a:avLst/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/>
              <p:cNvSpPr txBox="1"/>
              <p:nvPr/>
            </p:nvSpPr>
            <p:spPr>
              <a:xfrm>
                <a:off x="815343" y="1272202"/>
                <a:ext cx="798327" cy="103388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4000">
                    <a:solidFill>
                      <a:schemeClr val="accent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01</a:t>
                </a:r>
                <a:endParaRPr/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3" y="1272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心理社会发展阶段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：艾里克森将儿童心理发展分为八个阶段，即婴儿期、幼儿期、学前期、学龄前期、青春期、成年早期、中年期和老年期。</a:t>
                </a:r>
                <a:endParaRPr/>
              </a:p>
            </p:txBody>
          </p:sp>
          <p:cxnSp>
            <p:nvCxnSpPr>
              <p:cNvPr id="225" name="直线连接符 31"/>
              <p:cNvCxnSpPr/>
              <p:nvPr/>
            </p:nvCxnSpPr>
            <p:spPr>
              <a:xfrm>
                <a:off x="660395" y="1262089"/>
                <a:ext cx="10790199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6" name="Group 18"/>
            <p:cNvGrpSpPr/>
            <p:nvPr/>
          </p:nvGrpSpPr>
          <p:grpSpPr>
            <a:xfrm>
              <a:off x="660396" y="3335232"/>
              <a:ext cx="10790199" cy="1235837"/>
              <a:chOff x="660395" y="2380713"/>
              <a:chExt cx="10790199" cy="1052575"/>
            </a:xfrm>
          </p:grpSpPr>
          <p:sp>
            <p:nvSpPr>
              <p:cNvPr id="227" name="Tencent"/>
              <p:cNvSpPr/>
              <p:nvPr/>
            </p:nvSpPr>
            <p:spPr>
              <a:xfrm>
                <a:off x="660395" y="2380713"/>
                <a:ext cx="10790199" cy="1044000"/>
              </a:xfrm>
              <a:prstGeom prst="rect">
                <a:avLst/>
              </a:prstGeom>
              <a:solidFill>
                <a:schemeClr val="accent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/>
              <p:cNvSpPr txBox="1"/>
              <p:nvPr/>
            </p:nvSpPr>
            <p:spPr>
              <a:xfrm>
                <a:off x="815343" y="2389202"/>
                <a:ext cx="792001" cy="1044086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2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02</a:t>
                </a:r>
                <a:endParaRPr lang="en-GB" sz="4000">
                  <a:solidFill>
                    <a:schemeClr val="accent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229" name="直线连接符 39"/>
              <p:cNvCxnSpPr/>
              <p:nvPr/>
            </p:nvCxnSpPr>
            <p:spPr>
              <a:xfrm>
                <a:off x="660395" y="2380713"/>
                <a:ext cx="10790199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2" y="2389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心理社会危机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：艾里克森认为，儿童在每个发展阶段都会面临心理社会危机，如信任与怀疑、自主与羞愧、主动与内疚等。</a:t>
                </a:r>
                <a:endParaRPr/>
              </a:p>
            </p:txBody>
          </p:sp>
        </p:grpSp>
        <p:grpSp>
          <p:nvGrpSpPr>
            <p:cNvPr id="231" name="Group 17"/>
            <p:cNvGrpSpPr/>
            <p:nvPr/>
          </p:nvGrpSpPr>
          <p:grpSpPr>
            <a:xfrm>
              <a:off x="660396" y="4680636"/>
              <a:ext cx="10790199" cy="1225768"/>
              <a:chOff x="660395" y="3499337"/>
              <a:chExt cx="10790199" cy="1044000"/>
            </a:xfrm>
          </p:grpSpPr>
          <p:sp>
            <p:nvSpPr>
              <p:cNvPr id="232" name="Tencent"/>
              <p:cNvSpPr/>
              <p:nvPr/>
            </p:nvSpPr>
            <p:spPr>
              <a:xfrm>
                <a:off x="660395" y="3499337"/>
                <a:ext cx="10790199" cy="1044000"/>
              </a:xfrm>
              <a:prstGeom prst="rect">
                <a:avLst/>
              </a:prstGeom>
              <a:solidFill>
                <a:schemeClr val="accent3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/>
              <p:cNvSpPr txBox="1"/>
              <p:nvPr/>
            </p:nvSpPr>
            <p:spPr>
              <a:xfrm>
                <a:off x="815343" y="3504153"/>
                <a:ext cx="787395" cy="1023770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3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03</a:t>
                </a:r>
                <a:endParaRPr lang="en-GB" sz="4000">
                  <a:solidFill>
                    <a:schemeClr val="accent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234" name="直线连接符 45"/>
              <p:cNvCxnSpPr/>
              <p:nvPr/>
            </p:nvCxnSpPr>
            <p:spPr>
              <a:xfrm>
                <a:off x="660395" y="3499337"/>
                <a:ext cx="10790199" cy="0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9110" y="3507806"/>
                <a:ext cx="972148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教育启示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：艾里克森的理论为教育工作提供了重要启示，如教育应该关注儿童在每个发展阶段的心理社会危机，以促进儿童心理社会发展。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儿童心理发展的影响因素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996217" y="2144759"/>
            <a:ext cx="10199566" cy="4458640"/>
            <a:chOff x="996217" y="2144759"/>
            <a:chExt cx="10199566" cy="4458640"/>
          </a:xfrm>
        </p:grpSpPr>
        <p:grpSp>
          <p:nvGrpSpPr>
            <p:cNvPr id="12" name=""/>
            <p:cNvGrpSpPr/>
            <p:nvPr/>
          </p:nvGrpSpPr>
          <p:grpSpPr>
            <a:xfrm>
              <a:off x="996217" y="2144759"/>
              <a:ext cx="2880000" cy="4458640"/>
              <a:chOff x="996217" y="2144759"/>
              <a:chExt cx="2880000" cy="4458640"/>
            </a:xfrm>
          </p:grpSpPr>
          <p:sp>
            <p:nvSpPr>
              <p:cNvPr id="13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996217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智力遗传：遗传因素对儿童智力发展具有重要影响，如父母的智力水平、遗传疾病和基因突变等。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Tencent"/>
              <p:cNvSpPr/>
              <p:nvPr/>
            </p:nvSpPr>
            <p:spPr>
              <a:xfrm>
                <a:off x="2185187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15" name=""/>
            <p:cNvGrpSpPr/>
            <p:nvPr/>
          </p:nvGrpSpPr>
          <p:grpSpPr>
            <a:xfrm>
              <a:off x="4656000" y="2144759"/>
              <a:ext cx="2880000" cy="4458640"/>
              <a:chOff x="4656000" y="2144759"/>
              <a:chExt cx="2880000" cy="4458640"/>
            </a:xfrm>
          </p:grpSpPr>
          <p:sp>
            <p:nvSpPr>
              <p:cNvPr id="16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4656000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性格遗传：遗传因素对儿童性格发展具有重要影响，如父母性格特点、遗传疾病和基因突变等。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Tencent"/>
              <p:cNvSpPr/>
              <p:nvPr/>
            </p:nvSpPr>
            <p:spPr>
              <a:xfrm>
                <a:off x="5844970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  <p:grpSp>
          <p:nvGrpSpPr>
            <p:cNvPr id="18" name=""/>
            <p:cNvGrpSpPr/>
            <p:nvPr/>
          </p:nvGrpSpPr>
          <p:grpSpPr>
            <a:xfrm>
              <a:off x="8315783" y="2144759"/>
              <a:ext cx="2880000" cy="4458640"/>
              <a:chOff x="8315783" y="2144759"/>
              <a:chExt cx="2880000" cy="4458640"/>
            </a:xfrm>
          </p:grpSpPr>
          <p:sp>
            <p:nvSpPr>
              <p:cNvPr id="19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8315783" y="2144759"/>
                <a:ext cx="2880000" cy="288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气质遗传：遗传因素对儿童气质发展具有重要影响，如活动水平、情绪反应和注意力等。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Tencent"/>
              <p:cNvSpPr/>
              <p:nvPr/>
            </p:nvSpPr>
            <p:spPr>
              <a:xfrm>
                <a:off x="9504753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3"/>
                    </a:solidFill>
                    <a:latin typeface="+mj-ea"/>
                    <a:ea typeface="+mj-ea"/>
                  </a:rPr>
                  <a:t>03</a:t>
                </a:r>
                <a:endParaRPr/>
              </a:p>
            </p:txBody>
          </p:sp>
        </p:grpSp>
      </p:grpSp>
      <p:sp>
        <p:nvSpPr>
          <p:cNvPr id="21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遗传因素对儿童心理发展的影响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https://d.book118.com/418070017033006041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red">
      <a:dk1>
        <a:srgbClr val="000000"/>
      </a:dk1>
      <a:lt1>
        <a:srgbClr val="FFFFFF"/>
      </a:lt1>
      <a:dk2>
        <a:srgbClr val="2B111D"/>
      </a:dk2>
      <a:lt2>
        <a:srgbClr val="FEF2FD"/>
      </a:lt2>
      <a:accent1>
        <a:srgbClr val="F777C1"/>
      </a:accent1>
      <a:accent2>
        <a:srgbClr val="FCA1DA"/>
      </a:accent2>
      <a:accent3>
        <a:srgbClr val="F8498D"/>
      </a:accent3>
      <a:accent4>
        <a:srgbClr val="C62C5E"/>
      </a:accent4>
      <a:accent5>
        <a:srgbClr val="F8BCCE"/>
      </a:accent5>
      <a:accent6>
        <a:srgbClr val="FE94B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儿童心理发展的基本问题和理论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2024-09-19T22:35:21.282</cp:lastPrinted>
  <dcterms:created xsi:type="dcterms:W3CDTF">2024-09-19T14:35:21Z</dcterms:created>
  <dcterms:modified xsi:type="dcterms:W3CDTF">2024-09-19T14:35:23Z</dcterms:modified>
</cp:coreProperties>
</file>