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tiff" ContentType="image/tiff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8" r:id="rId23"/>
  </p:sldIdLst>
  <p:sldSz cx="12190413" cy="6859588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B95CC0-97D8-4ACB-AACA-F97C0754A3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0D2A3E-F35A-4DE5-B2DA-949BFBD2F8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D11E57-C838-4B90-AE20-41AB795C32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C43911-3703-45AB-A287-2304D7D5CD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13EEC9F-77C3-4EDE-A34B-F69936D301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8709211-E374-48A3-8DF7-2A8438BBDD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B906597-9E13-4475-B97F-77C6D666E1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8C38B6-F577-430C-B5DD-1EFC68C6D3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A11208-A171-4203-9EE1-83C5469CB4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A3F485-A4DB-4B35-A276-66DEAEC74B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0CB37C-D85B-4C8B-A889-2C4F284B13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6_标题幻灯片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1_两栏内容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4" r:id="rId2"/>
  </p:sldLayoutIdLst>
  <p:transition/>
  <p:timing/>
  <p:txStyles>
    <p:titleStyle>
      <a:lvl1pPr algn="ctr" defTabSz="1218565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tiff" /><Relationship Id="rId3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pn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pn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pn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png" /><Relationship Id="rId3" Type="http://schemas.openxmlformats.org/officeDocument/2006/relationships/image" Target="../media/image9.png" /><Relationship Id="rId4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8106056043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Administrator\Desktop\图\54a0bf330376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" t="9962" r="-7"/>
          <a:stretch>
            <a:fillRect/>
          </a:stretch>
        </p:blipFill>
        <p:spPr bwMode="auto">
          <a:xfrm>
            <a:off x="-985" y="-1012"/>
            <a:ext cx="12192000" cy="686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组合 8"/>
          <p:cNvGrpSpPr/>
          <p:nvPr/>
        </p:nvGrpSpPr>
        <p:grpSpPr>
          <a:xfrm>
            <a:off x="-986" y="3707638"/>
            <a:ext cx="12192000" cy="1375395"/>
            <a:chOff x="-1524000" y="2705990"/>
            <a:chExt cx="12192000" cy="1375395"/>
          </a:xfrm>
        </p:grpSpPr>
        <p:sp>
          <p:nvSpPr>
            <p:cNvPr id="10" name="矩形 9"/>
            <p:cNvSpPr/>
            <p:nvPr/>
          </p:nvSpPr>
          <p:spPr>
            <a:xfrm>
              <a:off x="-1524000" y="2705990"/>
              <a:ext cx="12192000" cy="1292787"/>
            </a:xfrm>
            <a:prstGeom prst="rect">
              <a:avLst/>
            </a:prstGeom>
            <a:solidFill>
              <a:schemeClr val="bg1">
                <a:alpha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3985218" y="3998778"/>
              <a:ext cx="6682781" cy="82606"/>
            </a:xfrm>
            <a:prstGeom prst="rect">
              <a:avLst/>
            </a:prstGeom>
            <a:solidFill>
              <a:srgbClr val="FFC00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-1524000" y="3998777"/>
              <a:ext cx="5509219" cy="82608"/>
            </a:xfrm>
            <a:prstGeom prst="rect">
              <a:avLst/>
            </a:prstGeom>
            <a:solidFill>
              <a:srgbClr val="92D05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9" name="标题 2"/>
          <p:cNvSpPr txBox="1"/>
          <p:nvPr/>
        </p:nvSpPr>
        <p:spPr>
          <a:xfrm>
            <a:off x="2836302" y="4299580"/>
            <a:ext cx="9354712" cy="683910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marL="0" algn="ctr" defTabSz="1218565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tabLst>
                <a:tab pos="2250440"/>
              </a:tabLst>
            </a:pPr>
            <a:r>
              <a:rPr lang="zh-CN" altLang="zh-CN" sz="3800" b="1" kern="100">
                <a:solidFill>
                  <a:schemeClr val="bg2">
                    <a:lumMod val="25000"/>
                  </a:schemeClr>
                </a:solidFill>
                <a:latin typeface="Times New Roman"/>
                <a:ea typeface="微软雅黑" pitchFamily="34" charset="-122"/>
                <a:cs typeface="Times New Roman"/>
              </a:rPr>
              <a:t>第一节　生态系统和生物圈</a:t>
            </a:r>
          </a:p>
        </p:txBody>
      </p:sp>
      <p:sp>
        <p:nvSpPr>
          <p:cNvPr id="21" name="副标题 3"/>
          <p:cNvSpPr txBox="1"/>
          <p:nvPr/>
        </p:nvSpPr>
        <p:spPr>
          <a:xfrm>
            <a:off x="2836302" y="3773687"/>
            <a:ext cx="5822920" cy="504056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zh-CN"/>
            </a:defPPr>
            <a:lvl1pPr marL="457200" indent="-4572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600" indent="-3810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8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400" smtClean="0">
                <a:solidFill>
                  <a:srgbClr val="EEECE1">
                    <a:lumMod val="25000"/>
                  </a:srgbClr>
                </a:solidFill>
                <a:latin typeface="微软雅黑"/>
                <a:ea typeface="微软雅黑"/>
              </a:rPr>
              <a:t>第四章</a:t>
            </a:r>
            <a:r>
              <a:rPr lang="zh-CN" altLang="zh-CN" sz="2400">
                <a:solidFill>
                  <a:srgbClr val="EEECE1">
                    <a:lumMod val="25000"/>
                  </a:srgbClr>
                </a:solidFill>
                <a:latin typeface="微软雅黑"/>
                <a:ea typeface="微软雅黑"/>
              </a:rPr>
              <a:t>　</a:t>
            </a:r>
            <a:r>
              <a:rPr lang="zh-CN" altLang="en-US" sz="2400" smtClean="0">
                <a:solidFill>
                  <a:srgbClr val="EEECE1">
                    <a:lumMod val="25000"/>
                  </a:srgbClr>
                </a:solidFill>
                <a:latin typeface="微软雅黑"/>
                <a:ea typeface="微软雅黑"/>
              </a:rPr>
              <a:t>生物系统的稳态</a:t>
            </a:r>
            <a:endParaRPr lang="zh-CN" altLang="en-US" sz="240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10"/>
    </mc:Choice>
    <mc:Fallback>
      <p:transition/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589822" y="1053530"/>
            <a:ext cx="11010769" cy="332398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610485"/>
                <a:tab pos="2700655"/>
              </a:tabLst>
            </a:pPr>
            <a:r>
              <a:rPr lang="en-US" altLang="zh-CN" sz="2800" b="1" kern="10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lang="zh-CN" altLang="zh-CN" sz="2800" b="1" kern="100" smtClean="0">
                <a:solidFill>
                  <a:srgbClr val="0000FF"/>
                </a:solidFill>
                <a:latin typeface="Times New Roman"/>
                <a:ea typeface="华文细黑"/>
                <a:cs typeface="Times New Roman"/>
              </a:rPr>
              <a:t>学习目标</a:t>
            </a:r>
            <a:r>
              <a:rPr lang="en-US" altLang="zh-CN" sz="2800" b="1" kern="10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　</a:t>
            </a:r>
            <a:endParaRPr lang="en-US" altLang="zh-CN" sz="2800" kern="100" smtClean="0"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了解生态因子及对生物的影响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800" kern="100" smtClean="0"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 smtClean="0">
                <a:latin typeface="Times New Roman"/>
                <a:ea typeface="华文细黑"/>
                <a:cs typeface="Courier New"/>
              </a:rPr>
              <a:t>2</a:t>
            </a: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.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分析生态系统的组成成分及相互关系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800" kern="100" smtClean="0"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 smtClean="0">
                <a:latin typeface="Times New Roman"/>
                <a:ea typeface="华文细黑"/>
                <a:cs typeface="Courier New"/>
              </a:rPr>
              <a:t>3</a:t>
            </a: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.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列举食物链和食物网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800" kern="100" smtClean="0"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 smtClean="0">
                <a:latin typeface="Times New Roman"/>
                <a:ea typeface="华文细黑"/>
                <a:cs typeface="Courier New"/>
              </a:rPr>
              <a:t>4</a:t>
            </a: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.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分析生态系统的类型和生物圈的组成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800" kern="100">
              <a:latin typeface="宋体" charset="-122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9001874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404229" y="976999"/>
            <a:ext cx="11232086" cy="1948739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zh-CN" altLang="zh-CN" sz="2800" b="1" kern="100" smtClean="0">
                <a:latin typeface="Times New Roman"/>
                <a:ea typeface="华文细黑"/>
                <a:cs typeface="Times New Roman"/>
              </a:rPr>
              <a:t>方式一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　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下图为热带雨林的一个场景，图中有哪些生物和非生物？</a:t>
            </a:r>
            <a:endParaRPr lang="zh-CN" altLang="zh-CN" sz="2800" kern="100">
              <a:latin typeface="宋体" charset="-122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热带雨林中的所有生物构成了群落，热带雨林中的所有生物群落和无机环境构成了生态系统。这节课，我们共同来学习生态系统和生物圈。</a:t>
            </a:r>
            <a:endParaRPr lang="zh-CN" altLang="zh-CN" sz="2800" kern="100">
              <a:effectLst/>
              <a:latin typeface="宋体" charset="-122"/>
              <a:cs typeface="Courier New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64" y="117426"/>
            <a:ext cx="2333534" cy="693307"/>
            <a:chOff x="164" y="341996"/>
            <a:chExt cx="2333534" cy="693307"/>
          </a:xfrm>
        </p:grpSpPr>
        <p:sp>
          <p:nvSpPr>
            <p:cNvPr id="5" name="五边形 4"/>
            <p:cNvSpPr/>
            <p:nvPr/>
          </p:nvSpPr>
          <p:spPr>
            <a:xfrm>
              <a:off x="164" y="505747"/>
              <a:ext cx="432048" cy="491359"/>
            </a:xfrm>
            <a:prstGeom prst="homePlate">
              <a:avLst>
                <a:gd name="adj" fmla="val 35304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262558" y="501558"/>
              <a:ext cx="2037820" cy="495548"/>
            </a:xfrm>
            <a:prstGeom prst="chevron">
              <a:avLst>
                <a:gd name="adj" fmla="val 36111"/>
              </a:avLst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245466" y="341996"/>
              <a:ext cx="2088232" cy="693307"/>
            </a:xfrm>
            <a:prstGeom prst="rect">
              <a:avLst/>
            </a:prstGeom>
          </p:spPr>
          <p:txBody>
            <a:bodyPr wrap="square" lIns="121898" tIns="60948" rIns="121898" bIns="60948">
              <a:spAutoFit/>
            </a:bodyPr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tabLst>
                  <a:tab pos="1890395"/>
                </a:tabLst>
                <a:defRPr/>
              </a:pPr>
              <a:r>
                <a:rPr lang="zh-CN" altLang="en-US" sz="2800" b="1" kern="100" smtClean="0">
                  <a:solidFill>
                    <a:srgbClr val="000000"/>
                  </a:solidFill>
                  <a:latin typeface="宋体" charset="-122"/>
                  <a:cs typeface="Courier New"/>
                </a:rPr>
                <a:t>课堂导入</a:t>
              </a:r>
              <a:endParaRPr lang="zh-CN" altLang="en-US" sz="2800" b="1" kern="100">
                <a:solidFill>
                  <a:srgbClr val="000000"/>
                </a:solidFill>
                <a:latin typeface="宋体" charset="-122"/>
                <a:cs typeface="Courier New"/>
              </a:endParaRPr>
            </a:p>
          </p:txBody>
        </p:sp>
      </p:grpSp>
      <p:pic>
        <p:nvPicPr>
          <p:cNvPr id="1026" name="Picture 2" descr="\\王颖\f\源文件\苏教必修三（调版本）\4-1a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397647" y="3196131"/>
            <a:ext cx="3395119" cy="2537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27475574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/>
        </p:nvSpPr>
        <p:spPr>
          <a:xfrm>
            <a:off x="479163" y="765498"/>
            <a:ext cx="11232086" cy="38877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zh-CN" altLang="zh-CN" sz="2800" b="1" kern="100" smtClean="0">
                <a:latin typeface="Times New Roman"/>
                <a:ea typeface="华文细黑"/>
                <a:cs typeface="Times New Roman"/>
              </a:rPr>
              <a:t>方式二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　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媒体播放蒙古歌唱家德德玛演唱的《美丽的草原我的家》</a:t>
            </a: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MV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视频，然后课件展示问题：</a:t>
            </a:r>
            <a:endParaRPr lang="zh-CN" altLang="zh-CN" sz="2800" kern="100">
              <a:latin typeface="宋体" charset="-122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画面里出现的是一个什么生态系统？你能列举一下从这首歌里听到的生物吗？</a:t>
            </a:r>
            <a:endParaRPr lang="zh-CN" altLang="zh-CN" sz="2800" kern="100">
              <a:latin typeface="宋体" charset="-122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问题引入：什么叫生态系统？生态系统有哪几大类？各种生态系统有什么相同点？</a:t>
            </a:r>
            <a:endParaRPr lang="zh-CN" altLang="zh-CN" sz="2800" kern="100">
              <a:effectLst/>
              <a:latin typeface="宋体" charset="-122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9324170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7" name="直接连接符 16"/>
          <p:cNvCxnSpPr/>
          <p:nvPr/>
        </p:nvCxnSpPr>
        <p:spPr>
          <a:xfrm>
            <a:off x="5924521" y="2945881"/>
            <a:ext cx="24219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170752" y="2421682"/>
            <a:ext cx="1993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 smtClean="0">
                <a:solidFill>
                  <a:srgbClr val="3114AC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新知导学</a:t>
            </a:r>
            <a:endParaRPr lang="zh-CN" altLang="zh-CN" sz="2800" b="1">
              <a:solidFill>
                <a:srgbClr val="3114AC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5924521" y="4097590"/>
            <a:ext cx="24219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170752" y="3576969"/>
            <a:ext cx="1993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 smtClean="0">
                <a:solidFill>
                  <a:srgbClr val="3114AC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达标</a:t>
            </a:r>
            <a:r>
              <a:rPr lang="zh-CN" altLang="zh-CN" sz="2800" b="1" smtClean="0">
                <a:solidFill>
                  <a:srgbClr val="3114AC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检测</a:t>
            </a:r>
            <a:endParaRPr lang="zh-CN" altLang="zh-CN" sz="2800" b="1">
              <a:solidFill>
                <a:srgbClr val="3114AC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" r="1219"/>
          <a:stretch>
            <a:fillRect/>
          </a:stretch>
        </p:blipFill>
        <p:spPr bwMode="auto">
          <a:xfrm>
            <a:off x="0" y="1"/>
            <a:ext cx="2062758" cy="6886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0" y="0"/>
            <a:ext cx="2062757" cy="523220"/>
          </a:xfrm>
          <a:prstGeom prst="rect">
            <a:avLst/>
          </a:prstGeom>
          <a:solidFill>
            <a:schemeClr val="accent6">
              <a:lumMod val="40000"/>
              <a:lumOff val="60000"/>
              <a:alpha val="52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内容索引</a:t>
            </a:r>
            <a:endParaRPr lang="zh-CN" altLang="en-US" sz="28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Picture 3" descr="C:\Users\Administrator\Desktop\图\51b157aa71de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477" t="5157" r="15649" b="2207"/>
          <a:stretch>
            <a:fillRect/>
          </a:stretch>
        </p:blipFill>
        <p:spPr bwMode="auto">
          <a:xfrm>
            <a:off x="8295213" y="0"/>
            <a:ext cx="3895200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标题 1"/>
          <p:cNvSpPr txBox="1"/>
          <p:nvPr/>
        </p:nvSpPr>
        <p:spPr>
          <a:xfrm>
            <a:off x="845493" y="2809009"/>
            <a:ext cx="6610995" cy="9808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ctr" defTabSz="1219140" rtl="0" eaLnBrk="1" latinLnBrk="0" hangingPunct="1">
              <a:spcBef>
                <a:spcPct val="0"/>
              </a:spcBef>
              <a:buNone/>
              <a:defRPr sz="5900" kern="1200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500" b="1"/>
              <a:t>新知导学</a:t>
            </a:r>
            <a:endParaRPr lang="zh-CN" altLang="zh-CN" sz="5500" b="1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Picture 2" descr="4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391556" y="3149843"/>
            <a:ext cx="4157596" cy="266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 12"/>
          <p:cNvSpPr/>
          <p:nvPr/>
        </p:nvSpPr>
        <p:spPr>
          <a:xfrm>
            <a:off x="23266" y="-26590"/>
            <a:ext cx="12143880" cy="576064"/>
          </a:xfrm>
          <a:prstGeom prst="rect">
            <a:avLst/>
          </a:prstGeom>
          <a:solidFill>
            <a:srgbClr val="36B2E6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2800" b="1" kern="100">
                <a:solidFill>
                  <a:srgbClr val="000000"/>
                </a:solidFill>
                <a:latin typeface="Times New Roman"/>
                <a:ea typeface="微软雅黑" pitchFamily="34" charset="-122"/>
                <a:cs typeface="Times New Roman"/>
              </a:rPr>
              <a:t>一、环境对生物非常重要</a:t>
            </a:r>
          </a:p>
        </p:txBody>
      </p:sp>
      <p:sp>
        <p:nvSpPr>
          <p:cNvPr id="3" name="矩形 2"/>
          <p:cNvSpPr/>
          <p:nvPr/>
        </p:nvSpPr>
        <p:spPr>
          <a:xfrm>
            <a:off x="434811" y="496128"/>
            <a:ext cx="11205010" cy="138499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b="1" kern="100">
                <a:solidFill>
                  <a:srgbClr val="0000FF"/>
                </a:solidFill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800" b="1" kern="100">
                <a:solidFill>
                  <a:srgbClr val="0000FF"/>
                </a:solidFill>
                <a:latin typeface="Times New Roman"/>
                <a:ea typeface="华文细黑"/>
                <a:cs typeface="Times New Roman"/>
              </a:rPr>
              <a:t>生态因子的概念：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环境中对生物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的</a:t>
            </a:r>
            <a:r>
              <a:rPr lang="en-US" altLang="zh-CN" sz="2800" u="sng" kern="100" smtClean="0">
                <a:latin typeface="Times New Roman"/>
                <a:ea typeface="华文细黑"/>
                <a:cs typeface="Times New Roman"/>
              </a:rPr>
              <a:t>                                 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、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行为和分布等有直接或间接影响的因子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800" kern="100">
              <a:latin typeface="宋体" charset="-122"/>
              <a:cs typeface="Courier New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34810" y="1714286"/>
            <a:ext cx="11205011" cy="267765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b="1" kern="100">
                <a:solidFill>
                  <a:srgbClr val="0000FF"/>
                </a:solidFill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800" b="1" kern="100">
                <a:solidFill>
                  <a:srgbClr val="0000FF"/>
                </a:solidFill>
                <a:latin typeface="Times New Roman"/>
                <a:ea typeface="华文细黑"/>
                <a:cs typeface="Courier New"/>
              </a:rPr>
              <a:t>生态因子的分类：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非生物因子和生物因子</a:t>
            </a:r>
            <a:endParaRPr lang="zh-CN" altLang="zh-CN" sz="2800" kern="100">
              <a:latin typeface="宋体" charset="-122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非生物因子包括光、温度、水等；生物因子包括生物之间的各种相互关系，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如</a:t>
            </a:r>
            <a:r>
              <a:rPr lang="en-US" altLang="zh-CN" sz="2800" u="sng" kern="100" smtClean="0">
                <a:latin typeface="Times New Roman"/>
                <a:ea typeface="华文细黑"/>
                <a:cs typeface="Times New Roman"/>
              </a:rPr>
              <a:t>     </a:t>
            </a:r>
            <a:r>
              <a:rPr lang="en-US" altLang="zh-CN" sz="2800" u="sng" kern="100">
                <a:latin typeface="Times New Roman"/>
                <a:ea typeface="华文细黑"/>
                <a:cs typeface="Times New Roman"/>
              </a:rPr>
              <a:t>  </a:t>
            </a:r>
            <a:r>
              <a:rPr lang="en-US" altLang="zh-CN" sz="2800" u="sng" kern="100" smtClean="0">
                <a:latin typeface="Times New Roman"/>
                <a:ea typeface="华文细黑"/>
                <a:cs typeface="Times New Roman"/>
              </a:rPr>
              <a:t>   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、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竞争等。</a:t>
            </a:r>
            <a:endParaRPr lang="zh-CN" altLang="zh-CN" sz="2800" kern="100">
              <a:latin typeface="宋体" charset="-122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b="1" kern="100">
                <a:solidFill>
                  <a:srgbClr val="0000FF"/>
                </a:solidFill>
                <a:latin typeface="Times New Roman"/>
                <a:ea typeface="华文细黑"/>
                <a:cs typeface="Courier New"/>
              </a:rPr>
              <a:t>3.</a:t>
            </a:r>
            <a:r>
              <a:rPr lang="zh-CN" altLang="zh-CN" sz="2800" b="1" kern="100">
                <a:solidFill>
                  <a:srgbClr val="0000FF"/>
                </a:solidFill>
                <a:latin typeface="Times New Roman"/>
                <a:ea typeface="华文细黑"/>
                <a:cs typeface="Courier New"/>
              </a:rPr>
              <a:t>观察</a:t>
            </a:r>
            <a:r>
              <a:rPr lang="zh-CN" altLang="en-US" sz="2800" b="1" kern="100">
                <a:solidFill>
                  <a:srgbClr val="0000FF"/>
                </a:solidFill>
                <a:latin typeface="Times New Roman"/>
                <a:ea typeface="华文细黑"/>
                <a:cs typeface="Courier New"/>
              </a:rPr>
              <a:t>右</a:t>
            </a:r>
            <a:r>
              <a:rPr lang="zh-CN" altLang="zh-CN" sz="2800" b="1" kern="100">
                <a:solidFill>
                  <a:srgbClr val="0000FF"/>
                </a:solidFill>
                <a:latin typeface="Times New Roman"/>
                <a:ea typeface="华文细黑"/>
                <a:cs typeface="Courier New"/>
              </a:rPr>
              <a:t>图，理解谢尔福德耐受性定律</a:t>
            </a:r>
          </a:p>
        </p:txBody>
      </p:sp>
      <p:sp>
        <p:nvSpPr>
          <p:cNvPr id="4" name="矩形 3"/>
          <p:cNvSpPr/>
          <p:nvPr/>
        </p:nvSpPr>
        <p:spPr>
          <a:xfrm>
            <a:off x="6135590" y="568136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kern="100">
                <a:solidFill>
                  <a:srgbClr val="C00000"/>
                </a:solidFill>
                <a:latin typeface="Times New Roman"/>
                <a:ea typeface="华文细黑"/>
                <a:cs typeface="Courier New"/>
              </a:rPr>
              <a:t>生长、发育、生殖</a:t>
            </a:r>
            <a:endParaRPr lang="zh-CN" altLang="en-US" sz="2800" kern="100">
              <a:solidFill>
                <a:srgbClr val="C00000"/>
              </a:solidFill>
              <a:latin typeface="Times New Roman"/>
              <a:ea typeface="华文细黑"/>
              <a:cs typeface="Courier New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18742" y="3069252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kern="100">
                <a:solidFill>
                  <a:srgbClr val="C00000"/>
                </a:solidFill>
                <a:latin typeface="Times New Roman"/>
                <a:ea typeface="华文细黑"/>
                <a:cs typeface="Courier New"/>
              </a:rPr>
              <a:t>捕食</a:t>
            </a:r>
            <a:endParaRPr lang="zh-CN" altLang="en-US" sz="2800" kern="100">
              <a:solidFill>
                <a:srgbClr val="C00000"/>
              </a:solidFill>
              <a:latin typeface="Times New Roman"/>
              <a:ea typeface="华文细黑"/>
              <a:cs typeface="Courier New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34812" y="4312552"/>
            <a:ext cx="10877722" cy="20313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从</a:t>
            </a:r>
            <a:r>
              <a:rPr lang="zh-CN" altLang="en-US" sz="2800" kern="100">
                <a:latin typeface="Times New Roman"/>
                <a:ea typeface="华文细黑"/>
                <a:cs typeface="Times New Roman"/>
              </a:rPr>
              <a:t>右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图可以看出：生态因子在低于或超过</a:t>
            </a:r>
            <a:endParaRPr lang="en-US" altLang="zh-CN" sz="2800" kern="100" smtClean="0"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生物体的</a:t>
            </a:r>
            <a:r>
              <a:rPr lang="en-US" altLang="zh-CN" sz="2800" u="sng" kern="100" smtClean="0">
                <a:latin typeface="Times New Roman"/>
                <a:ea typeface="华文细黑"/>
                <a:cs typeface="Times New Roman"/>
              </a:rPr>
              <a:t>         </a:t>
            </a:r>
            <a:r>
              <a:rPr lang="en-US" altLang="zh-CN" sz="2800" u="sng" kern="100">
                <a:latin typeface="Times New Roman"/>
                <a:ea typeface="华文细黑"/>
                <a:cs typeface="Times New Roman"/>
              </a:rPr>
              <a:t>   </a:t>
            </a:r>
            <a:r>
              <a:rPr lang="en-US" altLang="zh-CN" sz="2800" u="sng" kern="100" smtClean="0">
                <a:latin typeface="Times New Roman"/>
                <a:ea typeface="华文细黑"/>
                <a:cs typeface="Times New Roman"/>
              </a:rPr>
              <a:t>     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时，均可成为</a:t>
            </a:r>
            <a:r>
              <a:rPr lang="en-US" altLang="zh-CN" sz="2800" u="sng" kern="100" smtClean="0">
                <a:latin typeface="Times New Roman"/>
                <a:ea typeface="华文细黑"/>
                <a:cs typeface="Times New Roman"/>
              </a:rPr>
              <a:t>           </a:t>
            </a:r>
            <a:r>
              <a:rPr lang="en-US" altLang="zh-CN" sz="2800" u="sng" kern="100">
                <a:latin typeface="Times New Roman"/>
                <a:ea typeface="华文细黑"/>
                <a:cs typeface="Times New Roman"/>
              </a:rPr>
              <a:t>     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，</a:t>
            </a:r>
            <a:endParaRPr lang="en-US" altLang="zh-CN" sz="2800" kern="100" smtClean="0"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但在生态因子的耐受范围内，每种生物都具有一个</a:t>
            </a:r>
            <a:r>
              <a:rPr lang="en-US" altLang="zh-CN" sz="2800" u="sng" kern="100" smtClean="0">
                <a:latin typeface="Times New Roman"/>
                <a:ea typeface="华文细黑"/>
                <a:cs typeface="Times New Roman"/>
              </a:rPr>
              <a:t>             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800" kern="100">
              <a:effectLst/>
              <a:latin typeface="宋体" charset="-122"/>
              <a:cs typeface="Courier New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00080" y="5016365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kern="100">
                <a:solidFill>
                  <a:srgbClr val="C00000"/>
                </a:solidFill>
                <a:latin typeface="Times New Roman"/>
                <a:ea typeface="华文细黑"/>
                <a:cs typeface="Courier New"/>
              </a:rPr>
              <a:t>耐受极限</a:t>
            </a:r>
            <a:endParaRPr lang="zh-CN" altLang="en-US" sz="2800" kern="100">
              <a:solidFill>
                <a:srgbClr val="C00000"/>
              </a:solidFill>
              <a:latin typeface="Times New Roman"/>
              <a:ea typeface="华文细黑"/>
              <a:cs typeface="Courier New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510354" y="4997948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kern="100">
                <a:solidFill>
                  <a:srgbClr val="C00000"/>
                </a:solidFill>
                <a:latin typeface="Times New Roman"/>
                <a:ea typeface="华文细黑"/>
                <a:cs typeface="Courier New"/>
              </a:rPr>
              <a:t>限制因子</a:t>
            </a:r>
            <a:endParaRPr lang="zh-CN" altLang="en-US" sz="2800" kern="100">
              <a:solidFill>
                <a:srgbClr val="C00000"/>
              </a:solidFill>
              <a:latin typeface="Times New Roman"/>
              <a:ea typeface="华文细黑"/>
              <a:cs typeface="Courier New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327454" y="5684604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kern="100">
                <a:solidFill>
                  <a:srgbClr val="C00000"/>
                </a:solidFill>
                <a:latin typeface="Times New Roman"/>
                <a:ea typeface="华文细黑"/>
                <a:cs typeface="Courier New"/>
              </a:rPr>
              <a:t>最适区</a:t>
            </a:r>
            <a:endParaRPr lang="zh-CN" altLang="en-US" sz="2800" kern="100">
              <a:solidFill>
                <a:srgbClr val="C00000"/>
              </a:solidFill>
              <a:latin typeface="Times New Roman"/>
              <a:ea typeface="华文细黑"/>
              <a:cs typeface="Courier New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97043" y="6026030"/>
            <a:ext cx="2674827" cy="82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79569574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dur="5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dur="50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dur="5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dur="5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dur="5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dur="50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2"/>
      <p:bldP spid="5" grpId="3"/>
      <p:bldP spid="10" grpId="4"/>
      <p:bldP spid="10" grpId="5"/>
      <p:bldP spid="11" grpId="6"/>
      <p:bldP spid="11" grpId="7"/>
      <p:bldP spid="12" grpId="8"/>
      <p:bldP spid="12" grpId="9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20287" y="67335"/>
            <a:ext cx="11545693" cy="3742539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Aft>
                <a:spcPct val="0"/>
              </a:spcAft>
              <a:tabLst>
                <a:tab pos="2700655"/>
              </a:tabLst>
            </a:pPr>
            <a:r>
              <a:rPr lang="zh-CN" altLang="zh-CN" sz="2800" b="1" kern="100">
                <a:solidFill>
                  <a:srgbClr val="0000FF"/>
                </a:solidFill>
                <a:latin typeface="Times New Roman"/>
                <a:ea typeface="华文细黑"/>
                <a:cs typeface="Times New Roman"/>
              </a:rPr>
              <a:t>例</a:t>
            </a:r>
            <a:r>
              <a:rPr lang="en-US" altLang="zh-CN" sz="2800" b="1" kern="100">
                <a:solidFill>
                  <a:srgbClr val="0000FF"/>
                </a:solidFill>
                <a:latin typeface="Times New Roman"/>
                <a:ea typeface="华文细黑"/>
                <a:cs typeface="Times New Roman"/>
              </a:rPr>
              <a:t>1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　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分析</a:t>
            </a:r>
            <a:r>
              <a:rPr lang="zh-CN" altLang="en-US" sz="2800" kern="100" smtClean="0">
                <a:latin typeface="Times New Roman"/>
                <a:ea typeface="华文细黑"/>
                <a:cs typeface="Times New Roman"/>
              </a:rPr>
              <a:t>下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图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，关于非生物因子对生物影响的叙述，不正确的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是</a:t>
            </a:r>
            <a:endParaRPr lang="en-US" altLang="zh-CN" sz="2800" kern="100" smtClean="0"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4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A.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图</a:t>
            </a: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说明影响生物种类较少的非生物因子是水分</a:t>
            </a:r>
            <a:endParaRPr lang="zh-CN" altLang="zh-CN" sz="1050" kern="100">
              <a:latin typeface="宋体" charset="-122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B.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图</a:t>
            </a: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2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说明光照影响植物的生长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、</a:t>
            </a:r>
            <a:endParaRPr lang="en-US" altLang="zh-CN" sz="2800" kern="100" smtClean="0"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4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Times New Roman"/>
                <a:ea typeface="华文细黑"/>
                <a:cs typeface="Times New Roman"/>
              </a:rPr>
              <a:t> </a:t>
            </a:r>
            <a:r>
              <a:rPr lang="en-US" altLang="zh-CN" sz="2800" kern="100" smtClean="0">
                <a:latin typeface="Times New Roman"/>
                <a:ea typeface="华文细黑"/>
                <a:cs typeface="Times New Roman"/>
              </a:rPr>
              <a:t>   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发育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和开花</a:t>
            </a:r>
            <a:endParaRPr lang="zh-CN" altLang="zh-CN" sz="1050" kern="100">
              <a:latin typeface="宋体" charset="-122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C.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图</a:t>
            </a: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3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说明温度能影响动物的形态</a:t>
            </a:r>
            <a:endParaRPr lang="zh-CN" altLang="zh-CN" sz="1050" kern="100">
              <a:latin typeface="宋体" charset="-122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D.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上述说法都不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正确</a:t>
            </a:r>
            <a:endParaRPr lang="zh-CN" altLang="zh-CN" sz="1050" kern="100">
              <a:latin typeface="宋体" charset="-122"/>
              <a:cs typeface="Courier New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117342" y="6397923"/>
            <a:ext cx="977341" cy="461665"/>
          </a:xfrm>
          <a:prstGeom prst="rect">
            <a:avLst/>
          </a:prstGeom>
          <a:solidFill>
            <a:srgbClr val="B4C7E7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mtClean="0">
                <a:solidFill>
                  <a:srgbClr val="000000"/>
                </a:solidFill>
                <a:latin typeface="+mj-ea"/>
                <a:ea typeface="+mj-ea"/>
                <a:cs typeface="Times New Roman" pitchFamily="18" charset="0"/>
              </a:rPr>
              <a:t>解析</a:t>
            </a:r>
            <a:endParaRPr lang="zh-CN" altLang="en-US">
              <a:solidFill>
                <a:srgbClr val="0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13072" y="6397923"/>
            <a:ext cx="977341" cy="461665"/>
          </a:xfrm>
          <a:prstGeom prst="rect">
            <a:avLst/>
          </a:prstGeom>
          <a:solidFill>
            <a:srgbClr val="B4C7E7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smtClean="0">
                <a:solidFill>
                  <a:srgbClr val="000000"/>
                </a:solidFill>
                <a:latin typeface="+mj-ea"/>
                <a:ea typeface="+mj-ea"/>
                <a:cs typeface="Times New Roman" pitchFamily="18" charset="0"/>
              </a:rPr>
              <a:t>答案</a:t>
            </a:r>
          </a:p>
        </p:txBody>
      </p:sp>
      <p:sp>
        <p:nvSpPr>
          <p:cNvPr id="3" name="矩形 2"/>
          <p:cNvSpPr/>
          <p:nvPr/>
        </p:nvSpPr>
        <p:spPr>
          <a:xfrm>
            <a:off x="320287" y="3717826"/>
            <a:ext cx="11545693" cy="24384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Aft>
                <a:spcPct val="0"/>
              </a:spcAft>
              <a:tabLst>
                <a:tab pos="2700655"/>
              </a:tabLst>
            </a:pPr>
            <a:r>
              <a:rPr lang="zh-CN" altLang="zh-CN" sz="2800" b="1" kern="100">
                <a:solidFill>
                  <a:srgbClr val="0000FF"/>
                </a:solidFill>
                <a:latin typeface="Times New Roman"/>
                <a:ea typeface="华文细黑"/>
                <a:cs typeface="Times New Roman"/>
              </a:rPr>
              <a:t>解析　</a:t>
            </a:r>
            <a:r>
              <a:rPr lang="zh-CN" altLang="zh-CN" sz="2800" kern="100">
                <a:solidFill>
                  <a:srgbClr val="002060"/>
                </a:solidFill>
                <a:latin typeface="Times New Roman"/>
                <a:ea typeface="华文细黑"/>
                <a:cs typeface="Times New Roman"/>
              </a:rPr>
              <a:t>影响沙漠干旱地区生物分布的主要非生物因子是水分；光是光合作用的必需条件，光照时间影响植物的开花时期等；温度对植物分布有影响，对动物形态也有影响，寒冷地区的狐个体体型较大，但尾、耳、鼻端较为短小，可以减少身体的相对表面积，从而尽量减少热量的散失</a:t>
            </a:r>
            <a:r>
              <a:rPr lang="zh-CN" altLang="zh-CN" sz="2800" kern="100" smtClean="0">
                <a:solidFill>
                  <a:srgbClr val="002060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800" kern="100" smtClean="0">
              <a:solidFill>
                <a:srgbClr val="002060"/>
              </a:solidFill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0550" y="3123656"/>
            <a:ext cx="74060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500" b="1" smtClean="0">
                <a:solidFill>
                  <a:srgbClr val="C00000"/>
                </a:solidFill>
                <a:latin typeface="华文细黑" pitchFamily="2" charset="-122"/>
                <a:ea typeface="华文细黑" pitchFamily="2" charset="-122"/>
              </a:rPr>
              <a:t>√</a:t>
            </a:r>
            <a:endParaRPr lang="zh-CN" altLang="en-US" sz="4500" b="1">
              <a:solidFill>
                <a:srgbClr val="C00000"/>
              </a:solidFill>
              <a:latin typeface="华文细黑" pitchFamily="2" charset="-122"/>
              <a:ea typeface="华文细黑" pitchFamily="2" charset="-122"/>
            </a:endParaRPr>
          </a:p>
        </p:txBody>
      </p:sp>
      <p:pic>
        <p:nvPicPr>
          <p:cNvPr id="3074" name="Picture 2" descr="4-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718741" y="1388443"/>
            <a:ext cx="6013802" cy="1708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96352401"/>
      </p:ext>
    </p:extLst>
  </p:cSld>
  <p:clrMapOvr>
    <a:masterClrMapping/>
  </p:clrMapOvr>
  <mc:AlternateContent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dur="5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8" grpId="2"/>
      <p:bldP spid="18" grpId="3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34566" y="333450"/>
            <a:ext cx="11449272" cy="3354740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zh-CN" altLang="zh-CN" sz="2800" b="1" kern="100" smtClean="0">
                <a:solidFill>
                  <a:srgbClr val="0000FF"/>
                </a:solidFill>
                <a:latin typeface="Times New Roman"/>
                <a:ea typeface="华文细黑"/>
                <a:cs typeface="Times New Roman"/>
              </a:rPr>
              <a:t>例</a:t>
            </a:r>
            <a:r>
              <a:rPr lang="en-US" altLang="zh-CN" sz="2800" b="1" kern="100" smtClean="0">
                <a:solidFill>
                  <a:srgbClr val="0000FF"/>
                </a:solidFill>
                <a:latin typeface="Times New Roman"/>
                <a:ea typeface="华文细黑"/>
                <a:cs typeface="Courier New"/>
              </a:rPr>
              <a:t>2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　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对海洋岩礁上的藻类植物调查发现，一般在浅水处生长着绿藻，稍深处是褐藻，再深一些的水域中则以红藻为主，直接影响海洋中藻类分布的主要因子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是</a:t>
            </a:r>
            <a:endParaRPr lang="zh-CN" altLang="zh-CN" sz="2800" kern="100">
              <a:latin typeface="宋体" charset="-122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A.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阳光</a:t>
            </a: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  	</a:t>
            </a:r>
            <a:r>
              <a:rPr lang="en-US" altLang="zh-CN" sz="2800" kern="100" smtClean="0">
                <a:latin typeface="Times New Roman"/>
                <a:ea typeface="华文细黑"/>
                <a:cs typeface="Courier New"/>
              </a:rPr>
              <a:t>		B</a:t>
            </a: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.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温度</a:t>
            </a:r>
            <a:endParaRPr lang="zh-CN" altLang="zh-CN" sz="2800" kern="100">
              <a:latin typeface="宋体" charset="-122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C.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海水含盐量</a:t>
            </a: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  	</a:t>
            </a:r>
            <a:r>
              <a:rPr lang="en-US" altLang="zh-CN" sz="2800" kern="100" smtClean="0">
                <a:latin typeface="Times New Roman"/>
                <a:ea typeface="华文细黑"/>
                <a:cs typeface="Courier New"/>
              </a:rPr>
              <a:t>		D</a:t>
            </a: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.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海水含氮量</a:t>
            </a:r>
            <a:endParaRPr lang="zh-CN" altLang="zh-CN" sz="2800" kern="100">
              <a:effectLst/>
              <a:latin typeface="宋体" charset="-122"/>
              <a:cs typeface="Courier New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6762" y="2349674"/>
            <a:ext cx="74060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500" b="1" smtClean="0">
                <a:solidFill>
                  <a:srgbClr val="C00000"/>
                </a:solidFill>
                <a:latin typeface="华文细黑" pitchFamily="2" charset="-122"/>
                <a:ea typeface="华文细黑" pitchFamily="2" charset="-122"/>
              </a:rPr>
              <a:t>√</a:t>
            </a:r>
            <a:endParaRPr lang="zh-CN" altLang="en-US" sz="4500" b="1">
              <a:solidFill>
                <a:srgbClr val="C00000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117342" y="6397923"/>
            <a:ext cx="977341" cy="461665"/>
          </a:xfrm>
          <a:prstGeom prst="rect">
            <a:avLst/>
          </a:prstGeom>
          <a:solidFill>
            <a:srgbClr val="B4C7E7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mtClean="0">
                <a:solidFill>
                  <a:srgbClr val="000000"/>
                </a:solidFill>
                <a:latin typeface="+mj-ea"/>
                <a:ea typeface="+mj-ea"/>
                <a:cs typeface="Times New Roman" pitchFamily="18" charset="0"/>
              </a:rPr>
              <a:t>解析</a:t>
            </a:r>
            <a:endParaRPr lang="zh-CN" altLang="en-US">
              <a:solidFill>
                <a:srgbClr val="0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13072" y="6397923"/>
            <a:ext cx="977341" cy="461665"/>
          </a:xfrm>
          <a:prstGeom prst="rect">
            <a:avLst/>
          </a:prstGeom>
          <a:solidFill>
            <a:srgbClr val="B4C7E7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smtClean="0">
                <a:solidFill>
                  <a:srgbClr val="000000"/>
                </a:solidFill>
                <a:latin typeface="+mj-ea"/>
                <a:ea typeface="+mj-ea"/>
                <a:cs typeface="Times New Roman" pitchFamily="18" charset="0"/>
              </a:rPr>
              <a:t>答案</a:t>
            </a:r>
          </a:p>
        </p:txBody>
      </p:sp>
      <p:sp>
        <p:nvSpPr>
          <p:cNvPr id="5" name="矩形 4"/>
          <p:cNvSpPr/>
          <p:nvPr/>
        </p:nvSpPr>
        <p:spPr>
          <a:xfrm>
            <a:off x="334566" y="3659401"/>
            <a:ext cx="11377264" cy="194873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zh-CN" altLang="zh-CN" sz="2800" b="1" kern="100" smtClean="0">
                <a:solidFill>
                  <a:srgbClr val="0000FF"/>
                </a:solidFill>
                <a:latin typeface="Times New Roman"/>
                <a:ea typeface="华文细黑"/>
                <a:cs typeface="Times New Roman"/>
              </a:rPr>
              <a:t>解析　</a:t>
            </a:r>
            <a:r>
              <a:rPr lang="zh-CN" altLang="zh-CN" sz="2800" kern="100" smtClean="0">
                <a:solidFill>
                  <a:srgbClr val="002060"/>
                </a:solidFill>
                <a:latin typeface="Times New Roman"/>
                <a:ea typeface="华文细黑"/>
                <a:cs typeface="Times New Roman"/>
              </a:rPr>
              <a:t>植物的光合作用离不开阳光，阳光对植物分布起决定作用。由于波长不同的光，对水</a:t>
            </a:r>
            <a:r>
              <a:rPr lang="zh-CN" altLang="zh-CN" sz="2800" kern="100" spc="-20" smtClean="0">
                <a:solidFill>
                  <a:srgbClr val="002060"/>
                </a:solidFill>
                <a:latin typeface="Times New Roman"/>
                <a:ea typeface="华文细黑"/>
                <a:cs typeface="Times New Roman"/>
              </a:rPr>
              <a:t>的穿透能力不同，而不同水生植物所需光的波长又不相同，致使不同的植物分布在不同的水层中。</a:t>
            </a:r>
            <a:endParaRPr lang="zh-CN" altLang="zh-CN" sz="1050" kern="100">
              <a:effectLst/>
              <a:latin typeface="宋体" charset="-122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9392279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dur="5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5" grpId="2"/>
      <p:bldP spid="5" grpId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矩形 17"/>
          <p:cNvSpPr/>
          <p:nvPr/>
        </p:nvSpPr>
        <p:spPr>
          <a:xfrm>
            <a:off x="444314" y="973386"/>
            <a:ext cx="11301785" cy="461664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zh-CN" altLang="zh-CN" sz="2800" b="1" kern="100">
                <a:solidFill>
                  <a:srgbClr val="C00000"/>
                </a:solidFill>
                <a:latin typeface="Times New Roman"/>
                <a:ea typeface="华文细黑"/>
                <a:cs typeface="Courier New"/>
              </a:rPr>
              <a:t>生态因子</a:t>
            </a:r>
            <a:r>
              <a:rPr lang="en-US" altLang="zh-CN" sz="2800" b="1" kern="100">
                <a:solidFill>
                  <a:srgbClr val="C00000"/>
                </a:solidFill>
                <a:latin typeface="宋体" pitchFamily="2" charset="-122"/>
                <a:ea typeface="宋体" pitchFamily="2" charset="-122"/>
                <a:cs typeface="Courier New"/>
              </a:rPr>
              <a:t>≠</a:t>
            </a:r>
            <a:r>
              <a:rPr lang="zh-CN" altLang="zh-CN" sz="2800" b="1" kern="100">
                <a:solidFill>
                  <a:srgbClr val="C00000"/>
                </a:solidFill>
                <a:latin typeface="Times New Roman"/>
                <a:ea typeface="华文细黑"/>
                <a:cs typeface="Courier New"/>
              </a:rPr>
              <a:t>环境因子</a:t>
            </a: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生态因子是环境中能影响生物生长、发育、生殖、行为和分布的因子，生态因子只是周围环境因子的一部分，如阳光、温度、水及其他生物。</a:t>
            </a:r>
            <a:endParaRPr lang="zh-CN" altLang="zh-CN" sz="2800" kern="100">
              <a:latin typeface="宋体" charset="-122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海拔高度、水域深度等虽然是对环境因子的一种描述，但它们并不能直接影响生物的生长、发育、生殖、行为和分布，其作用是通过阳光、温度、水、气压等其他因子的作用体现出来的，因而海拔高度、水域深度是环境因子而不是生态因子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800" kern="100" smtClean="0">
              <a:latin typeface="Times New Roman"/>
              <a:ea typeface="华文细黑"/>
              <a:cs typeface="Times New Roman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64" y="117426"/>
            <a:ext cx="2333534" cy="693307"/>
            <a:chOff x="164" y="341996"/>
            <a:chExt cx="2333534" cy="693307"/>
          </a:xfrm>
        </p:grpSpPr>
        <p:sp>
          <p:nvSpPr>
            <p:cNvPr id="12" name="五边形 11"/>
            <p:cNvSpPr/>
            <p:nvPr/>
          </p:nvSpPr>
          <p:spPr>
            <a:xfrm>
              <a:off x="164" y="505747"/>
              <a:ext cx="432048" cy="491359"/>
            </a:xfrm>
            <a:prstGeom prst="homePlate">
              <a:avLst>
                <a:gd name="adj" fmla="val 35304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燕尾形 12"/>
            <p:cNvSpPr/>
            <p:nvPr/>
          </p:nvSpPr>
          <p:spPr>
            <a:xfrm>
              <a:off x="262558" y="501558"/>
              <a:ext cx="2037820" cy="495548"/>
            </a:xfrm>
            <a:prstGeom prst="chevron">
              <a:avLst>
                <a:gd name="adj" fmla="val 36111"/>
              </a:avLst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45466" y="341996"/>
              <a:ext cx="2088232" cy="693307"/>
            </a:xfrm>
            <a:prstGeom prst="rect">
              <a:avLst/>
            </a:prstGeom>
          </p:spPr>
          <p:txBody>
            <a:bodyPr wrap="square" lIns="121898" tIns="60948" rIns="121898" bIns="60948">
              <a:spAutoFit/>
            </a:bodyPr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tabLst>
                  <a:tab pos="1890395"/>
                </a:tabLst>
                <a:defRPr/>
              </a:pPr>
              <a:endParaRPr lang="zh-CN" altLang="en-US" sz="2800" b="1" kern="100">
                <a:solidFill>
                  <a:srgbClr val="000000"/>
                </a:solidFill>
                <a:latin typeface="宋体" charset="-122"/>
                <a:cs typeface="Courier New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478582" y="242278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b="1" kern="100">
                <a:solidFill>
                  <a:srgbClr val="000000"/>
                </a:solidFill>
                <a:latin typeface="宋体" charset="-122"/>
                <a:cs typeface="Courier New"/>
              </a:rPr>
              <a:t>易混辨析</a:t>
            </a:r>
            <a:endParaRPr lang="zh-CN" altLang="en-US" sz="2800" b="1" kern="100">
              <a:solidFill>
                <a:srgbClr val="000000"/>
              </a:solidFill>
              <a:latin typeface="宋体" charset="-122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3159971"/>
      </p:ext>
    </p:extLst>
  </p:cSld>
  <p:clrMapOvr>
    <a:masterClrMapping/>
  </p:clrMapOvr>
  <mc:AlternateContent>
    <mc:Choice xmlns:p14="http://schemas.microsoft.com/office/powerpoint/2010/main" Requires="p14">
      <p:transition p14:dur="10"/>
    </mc:Choice>
    <mc:Fallback>
      <p:transition/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矩形 12"/>
          <p:cNvSpPr/>
          <p:nvPr/>
        </p:nvSpPr>
        <p:spPr>
          <a:xfrm>
            <a:off x="23266" y="-26590"/>
            <a:ext cx="12143880" cy="576064"/>
          </a:xfrm>
          <a:prstGeom prst="rect">
            <a:avLst/>
          </a:prstGeom>
          <a:solidFill>
            <a:srgbClr val="36B2E6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tabLst>
                <a:tab pos="2700655"/>
              </a:tabLst>
            </a:pPr>
            <a:r>
              <a:rPr lang="zh-CN" altLang="zh-CN" sz="2800" b="1" kern="100">
                <a:solidFill>
                  <a:srgbClr val="000000"/>
                </a:solidFill>
                <a:latin typeface="Times New Roman"/>
                <a:ea typeface="微软雅黑" pitchFamily="34" charset="-122"/>
                <a:cs typeface="Times New Roman"/>
              </a:rPr>
              <a:t>二、生物与环境构成生态系统及食物链和食物网</a:t>
            </a:r>
          </a:p>
        </p:txBody>
      </p:sp>
      <p:sp>
        <p:nvSpPr>
          <p:cNvPr id="4" name="矩形 3"/>
          <p:cNvSpPr/>
          <p:nvPr/>
        </p:nvSpPr>
        <p:spPr>
          <a:xfrm>
            <a:off x="331840" y="549474"/>
            <a:ext cx="11524006" cy="6124754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b="1" kern="100">
                <a:solidFill>
                  <a:srgbClr val="0000FF"/>
                </a:solidFill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800" b="1" kern="100">
                <a:solidFill>
                  <a:srgbClr val="0000FF"/>
                </a:solidFill>
                <a:latin typeface="Times New Roman"/>
                <a:ea typeface="华文细黑"/>
                <a:cs typeface="Courier New"/>
              </a:rPr>
              <a:t>生态系统的概念：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在一定空间中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的</a:t>
            </a:r>
            <a:r>
              <a:rPr lang="en-US" altLang="zh-CN" sz="2800" u="sng" kern="100" smtClean="0">
                <a:latin typeface="Times New Roman"/>
                <a:ea typeface="华文细黑"/>
                <a:cs typeface="Times New Roman"/>
              </a:rPr>
              <a:t>                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与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无机环境相互作用而形成的统一体。</a:t>
            </a:r>
            <a:endParaRPr lang="zh-CN" altLang="zh-CN" sz="1050" kern="100">
              <a:latin typeface="宋体" charset="-122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b="1" kern="100">
                <a:solidFill>
                  <a:srgbClr val="0000FF"/>
                </a:solidFill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800" b="1" kern="100">
                <a:solidFill>
                  <a:srgbClr val="0000FF"/>
                </a:solidFill>
                <a:latin typeface="Times New Roman"/>
                <a:ea typeface="华文细黑"/>
                <a:cs typeface="Courier New"/>
              </a:rPr>
              <a:t>生态系统的组成成分</a:t>
            </a:r>
          </a:p>
          <a:p>
            <a:pPr algn="just">
              <a:lnSpc>
                <a:spcPct val="14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非生物成分：光、水、空气、无机盐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及</a:t>
            </a:r>
            <a:r>
              <a:rPr lang="en-US" altLang="zh-CN" sz="2800" u="sng" kern="100" smtClean="0">
                <a:latin typeface="Times New Roman"/>
                <a:ea typeface="华文细黑"/>
                <a:cs typeface="Times New Roman"/>
              </a:rPr>
              <a:t>                            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等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>
              <a:latin typeface="宋体" charset="-122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生物成分，按照其在生态系统中的功能，可分为：</a:t>
            </a:r>
            <a:endParaRPr lang="zh-CN" altLang="zh-CN" sz="1050" kern="100">
              <a:latin typeface="宋体" charset="-122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宋体" charset="-122"/>
                <a:ea typeface="华文细黑"/>
                <a:cs typeface="Times New Roman"/>
              </a:rPr>
              <a:t>①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生产者：能够把简单的无机物制造成复杂的有机物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的</a:t>
            </a:r>
            <a:r>
              <a:rPr lang="en-US" altLang="zh-CN" sz="2800" u="sng" kern="100" smtClean="0">
                <a:latin typeface="Times New Roman"/>
                <a:ea typeface="华文细黑"/>
                <a:cs typeface="Times New Roman"/>
              </a:rPr>
              <a:t>               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，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是生态系统中最基本、最关键的生物成分，主要是指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各种</a:t>
            </a:r>
            <a:r>
              <a:rPr lang="en-US" altLang="zh-CN" sz="2800" u="sng" kern="100" smtClean="0">
                <a:latin typeface="Times New Roman"/>
                <a:ea typeface="华文细黑"/>
                <a:cs typeface="Times New Roman"/>
              </a:rPr>
              <a:t>                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>
              <a:latin typeface="宋体" charset="-122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宋体" charset="-122"/>
                <a:ea typeface="华文细黑"/>
                <a:cs typeface="Times New Roman"/>
              </a:rPr>
              <a:t>②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消费者：主要是直接或间接地以植物为食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的</a:t>
            </a:r>
            <a:r>
              <a:rPr lang="en-US" altLang="zh-CN" sz="2800" u="sng" kern="100" smtClean="0">
                <a:latin typeface="Times New Roman"/>
                <a:ea typeface="华文细黑"/>
                <a:cs typeface="Times New Roman"/>
              </a:rPr>
              <a:t>         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>
              <a:latin typeface="宋体" charset="-122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宋体" charset="-122"/>
                <a:ea typeface="华文细黑"/>
                <a:cs typeface="Times New Roman"/>
              </a:rPr>
              <a:t>③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分解者：能够把动植物的复杂有机物分解为简单无机物的生物成分，主要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是</a:t>
            </a:r>
            <a:r>
              <a:rPr lang="en-US" altLang="zh-CN" sz="2800" u="sng" kern="100" smtClean="0">
                <a:latin typeface="Times New Roman"/>
                <a:ea typeface="华文细黑"/>
                <a:cs typeface="Times New Roman"/>
              </a:rPr>
              <a:t>                    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，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也包括蚯蚓、秃鹫等腐生动物。</a:t>
            </a:r>
            <a:endParaRPr lang="zh-CN" altLang="zh-CN" sz="1050" kern="100">
              <a:effectLst/>
              <a:latin typeface="宋体" charset="-122"/>
              <a:cs typeface="Courier New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97043" y="6026030"/>
            <a:ext cx="2674827" cy="829568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5951190" y="602318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kern="100">
                <a:solidFill>
                  <a:srgbClr val="C00000"/>
                </a:solidFill>
                <a:latin typeface="Times New Roman"/>
                <a:ea typeface="华文细黑"/>
                <a:cs typeface="Times New Roman"/>
              </a:rPr>
              <a:t>生物群落</a:t>
            </a:r>
            <a:endParaRPr lang="zh-CN" altLang="en-US" sz="2800" kern="100">
              <a:solidFill>
                <a:srgbClr val="C00000"/>
              </a:solidFill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743278" y="2402518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kern="100">
                <a:solidFill>
                  <a:srgbClr val="C00000"/>
                </a:solidFill>
                <a:latin typeface="Times New Roman"/>
                <a:ea typeface="华文细黑"/>
                <a:cs typeface="Times New Roman"/>
              </a:rPr>
              <a:t>非生物的有机物</a:t>
            </a:r>
            <a:endParaRPr lang="zh-CN" altLang="en-US" sz="2800" kern="100">
              <a:solidFill>
                <a:srgbClr val="C00000"/>
              </a:solidFill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831510" y="3573810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kern="100">
                <a:solidFill>
                  <a:srgbClr val="C00000"/>
                </a:solidFill>
                <a:latin typeface="Times New Roman"/>
                <a:ea typeface="华文细黑"/>
                <a:cs typeface="Times New Roman"/>
              </a:rPr>
              <a:t>自养生物</a:t>
            </a:r>
            <a:endParaRPr lang="zh-CN" altLang="en-US" sz="2800" kern="100">
              <a:solidFill>
                <a:srgbClr val="C00000"/>
              </a:solidFill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146657" y="4149874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kern="100">
                <a:solidFill>
                  <a:srgbClr val="C00000"/>
                </a:solidFill>
                <a:latin typeface="Times New Roman"/>
                <a:ea typeface="华文细黑"/>
                <a:cs typeface="Times New Roman"/>
              </a:rPr>
              <a:t>绿色植物</a:t>
            </a:r>
            <a:endParaRPr lang="zh-CN" altLang="en-US" sz="2800" kern="100">
              <a:solidFill>
                <a:srgbClr val="C00000"/>
              </a:solidFill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463358" y="4778782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kern="100">
                <a:solidFill>
                  <a:srgbClr val="C00000"/>
                </a:solidFill>
                <a:latin typeface="Times New Roman"/>
                <a:ea typeface="华文细黑"/>
                <a:cs typeface="Times New Roman"/>
              </a:rPr>
              <a:t>动物</a:t>
            </a:r>
            <a:endParaRPr lang="zh-CN" altLang="en-US" sz="2800" kern="100">
              <a:solidFill>
                <a:srgbClr val="C00000"/>
              </a:solidFill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14686" y="5950074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kern="100">
                <a:solidFill>
                  <a:srgbClr val="C00000"/>
                </a:solidFill>
                <a:latin typeface="Times New Roman"/>
                <a:ea typeface="华文细黑"/>
                <a:cs typeface="Times New Roman"/>
              </a:rPr>
              <a:t>细菌和真菌</a:t>
            </a:r>
            <a:endParaRPr lang="zh-CN" altLang="en-US" sz="2800" kern="100">
              <a:solidFill>
                <a:srgbClr val="C00000"/>
              </a:solidFill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7996213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dur="5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dur="50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dur="50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dur="5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dur="5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dur="5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dur="50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dur="50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2"/>
      <p:bldP spid="5" grpId="3"/>
      <p:bldP spid="6" grpId="4"/>
      <p:bldP spid="6" grpId="5"/>
      <p:bldP spid="7" grpId="6"/>
      <p:bldP spid="7" grpId="7"/>
      <p:bldP spid="9" grpId="8"/>
      <p:bldP spid="9" grpId="9"/>
      <p:bldP spid="10" grpId="10"/>
      <p:bldP spid="10" grpId="1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550590" y="440317"/>
            <a:ext cx="11014978" cy="529373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tabLst>
                <a:tab pos="2700655"/>
              </a:tabLst>
            </a:pPr>
            <a:r>
              <a:rPr lang="en-US" altLang="zh-CN" sz="2800" b="1" kern="100">
                <a:solidFill>
                  <a:srgbClr val="0000FF"/>
                </a:solidFill>
                <a:latin typeface="Times New Roman"/>
                <a:ea typeface="华文细黑"/>
                <a:cs typeface="Courier New"/>
              </a:rPr>
              <a:t>3.</a:t>
            </a:r>
            <a:r>
              <a:rPr lang="zh-CN" altLang="zh-CN" sz="2800" b="1" kern="100">
                <a:solidFill>
                  <a:srgbClr val="0000FF"/>
                </a:solidFill>
                <a:latin typeface="Times New Roman"/>
                <a:ea typeface="华文细黑"/>
                <a:cs typeface="Courier New"/>
              </a:rPr>
              <a:t>食物链和食物网</a:t>
            </a: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食物链：生态系统中的生物之间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由于</a:t>
            </a:r>
            <a:r>
              <a:rPr lang="en-US" altLang="zh-CN" sz="2800" u="sng" kern="100" smtClean="0">
                <a:latin typeface="Times New Roman"/>
                <a:ea typeface="华文细黑"/>
                <a:cs typeface="Times New Roman"/>
              </a:rPr>
              <a:t>                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而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形成的营养结构。</a:t>
            </a:r>
            <a:endParaRPr lang="zh-CN" altLang="zh-CN" sz="2800" kern="100">
              <a:latin typeface="宋体" charset="-122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食物网</a:t>
            </a:r>
            <a:endParaRPr lang="zh-CN" altLang="zh-CN" sz="2800" kern="100">
              <a:latin typeface="宋体" charset="-122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宋体" charset="-122"/>
                <a:ea typeface="华文细黑"/>
                <a:cs typeface="Times New Roman"/>
              </a:rPr>
              <a:t>①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概念：生态系统中的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许多</a:t>
            </a:r>
            <a:r>
              <a:rPr lang="en-US" altLang="zh-CN" sz="2800" u="sng" kern="100" smtClean="0">
                <a:latin typeface="Times New Roman"/>
                <a:ea typeface="华文细黑"/>
                <a:cs typeface="Times New Roman"/>
              </a:rPr>
              <a:t>          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相互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交错形成更为复杂的网状营养结构。</a:t>
            </a:r>
            <a:endParaRPr lang="zh-CN" altLang="zh-CN" sz="2800" kern="100">
              <a:latin typeface="宋体" charset="-122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宋体" charset="-122"/>
                <a:ea typeface="华文细黑"/>
                <a:cs typeface="Times New Roman"/>
              </a:rPr>
              <a:t>②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作用：增强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生态系统</a:t>
            </a:r>
            <a:r>
              <a:rPr lang="en-US" altLang="zh-CN" sz="2800" u="sng" kern="100" smtClean="0">
                <a:latin typeface="Times New Roman"/>
                <a:ea typeface="华文细黑"/>
                <a:cs typeface="Times New Roman"/>
              </a:rPr>
              <a:t>          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和</a:t>
            </a:r>
            <a:r>
              <a:rPr lang="en-US" altLang="zh-CN" sz="2800" u="sng" kern="100" smtClean="0">
                <a:latin typeface="Times New Roman"/>
                <a:ea typeface="华文细黑"/>
                <a:cs typeface="Times New Roman"/>
              </a:rPr>
              <a:t>         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的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稳定性。</a:t>
            </a:r>
            <a:endParaRPr lang="zh-CN" altLang="zh-CN" sz="2800" kern="100">
              <a:latin typeface="宋体" charset="-122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(3)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营养级</a:t>
            </a:r>
            <a:endParaRPr lang="zh-CN" altLang="zh-CN" sz="2800" kern="100">
              <a:latin typeface="宋体" charset="-122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宋体" charset="-122"/>
                <a:ea typeface="华文细黑"/>
                <a:cs typeface="Times New Roman"/>
              </a:rPr>
              <a:t>①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概念：处于食物链某一环节上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的</a:t>
            </a:r>
            <a:r>
              <a:rPr lang="en-US" altLang="zh-CN" sz="2800" u="sng" kern="100" smtClean="0">
                <a:latin typeface="Times New Roman"/>
                <a:ea typeface="华文细黑"/>
                <a:cs typeface="Times New Roman"/>
              </a:rPr>
              <a:t>                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的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总和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800" kern="100">
              <a:latin typeface="宋体" charset="-122"/>
              <a:cs typeface="Courier New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97043" y="6026030"/>
            <a:ext cx="2674827" cy="829568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6671270" y="1125538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kern="100">
                <a:solidFill>
                  <a:srgbClr val="C00000"/>
                </a:solidFill>
                <a:latin typeface="Times New Roman"/>
                <a:ea typeface="华文细黑"/>
                <a:cs typeface="Courier New"/>
              </a:rPr>
              <a:t>营养关系</a:t>
            </a:r>
            <a:endParaRPr lang="zh-CN" altLang="en-US" sz="2800" kern="100">
              <a:solidFill>
                <a:srgbClr val="C00000"/>
              </a:solidFill>
              <a:latin typeface="Times New Roman"/>
              <a:ea typeface="华文细黑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909472" y="2421682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kern="100">
                <a:solidFill>
                  <a:srgbClr val="C00000"/>
                </a:solidFill>
                <a:latin typeface="Times New Roman"/>
                <a:ea typeface="华文细黑"/>
                <a:cs typeface="Courier New"/>
              </a:rPr>
              <a:t>食物链</a:t>
            </a:r>
            <a:endParaRPr lang="zh-CN" altLang="en-US" sz="2800" kern="100">
              <a:solidFill>
                <a:srgbClr val="C00000"/>
              </a:solidFill>
              <a:latin typeface="Times New Roman"/>
              <a:ea typeface="华文细黑"/>
              <a:cs typeface="Courier New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22998" y="3698662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kern="100">
                <a:solidFill>
                  <a:srgbClr val="C00000"/>
                </a:solidFill>
                <a:latin typeface="Times New Roman"/>
                <a:ea typeface="华文细黑"/>
                <a:cs typeface="Courier New"/>
              </a:rPr>
              <a:t>结构</a:t>
            </a:r>
            <a:endParaRPr lang="zh-CN" altLang="en-US" sz="2800" kern="100">
              <a:solidFill>
                <a:srgbClr val="C00000"/>
              </a:solidFill>
              <a:latin typeface="Times New Roman"/>
              <a:ea typeface="华文细黑"/>
              <a:cs typeface="Courier New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462321" y="3698662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kern="100">
                <a:solidFill>
                  <a:srgbClr val="C00000"/>
                </a:solidFill>
                <a:latin typeface="Times New Roman"/>
                <a:ea typeface="华文细黑"/>
                <a:cs typeface="Courier New"/>
              </a:rPr>
              <a:t>功能</a:t>
            </a:r>
            <a:endParaRPr lang="zh-CN" altLang="en-US" sz="2800" kern="100">
              <a:solidFill>
                <a:srgbClr val="C00000"/>
              </a:solidFill>
              <a:latin typeface="Times New Roman"/>
              <a:ea typeface="华文细黑"/>
              <a:cs typeface="Courier New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879182" y="4994806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kern="100">
                <a:solidFill>
                  <a:srgbClr val="C00000"/>
                </a:solidFill>
                <a:latin typeface="Times New Roman"/>
                <a:ea typeface="华文细黑"/>
                <a:cs typeface="Courier New"/>
              </a:rPr>
              <a:t>各种生物</a:t>
            </a:r>
            <a:endParaRPr lang="zh-CN" altLang="en-US" sz="2800" kern="100">
              <a:solidFill>
                <a:srgbClr val="C00000"/>
              </a:solidFill>
              <a:latin typeface="Times New Roman"/>
              <a:ea typeface="华文细黑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7943279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dur="5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dur="5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dur="5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dur="5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dur="5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dur="50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2"/>
      <p:bldP spid="3" grpId="3"/>
      <p:bldP spid="4" grpId="4"/>
      <p:bldP spid="4" grpId="5"/>
      <p:bldP spid="5" grpId="6"/>
      <p:bldP spid="5" grpId="7"/>
      <p:bldP spid="8" grpId="8"/>
      <p:bldP spid="8" grpId="9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550590" y="867142"/>
            <a:ext cx="11014978" cy="3354740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 smtClean="0">
                <a:latin typeface="宋体" charset="-122"/>
                <a:ea typeface="华文细黑"/>
                <a:cs typeface="Times New Roman"/>
              </a:rPr>
              <a:t>②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分类</a:t>
            </a:r>
            <a:endParaRPr lang="zh-CN" altLang="zh-CN" sz="2800" kern="100">
              <a:latin typeface="宋体" charset="-122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a.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第一营养级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：</a:t>
            </a:r>
            <a:r>
              <a:rPr lang="en-US" altLang="zh-CN" sz="2800" u="sng" kern="100" smtClean="0">
                <a:latin typeface="Times New Roman"/>
                <a:ea typeface="华文细黑"/>
                <a:cs typeface="Times New Roman"/>
              </a:rPr>
              <a:t>                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800" kern="100">
              <a:latin typeface="宋体" charset="-122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b.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第二营养级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：</a:t>
            </a:r>
            <a:r>
              <a:rPr lang="en-US" altLang="zh-CN" sz="2800" u="sng" kern="100" smtClean="0">
                <a:latin typeface="Times New Roman"/>
                <a:ea typeface="华文细黑"/>
                <a:cs typeface="Times New Roman"/>
              </a:rPr>
              <a:t>                      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，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即植食性动物。</a:t>
            </a:r>
            <a:endParaRPr lang="zh-CN" altLang="zh-CN" sz="2800" kern="100">
              <a:latin typeface="宋体" charset="-122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c.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第三营养级：次级消费者，即小型肉食性动物。</a:t>
            </a:r>
            <a:endParaRPr lang="zh-CN" altLang="zh-CN" sz="2800" kern="100">
              <a:latin typeface="宋体" charset="-122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 smtClean="0">
                <a:latin typeface="宋体" charset="-122"/>
                <a:ea typeface="华文细黑"/>
                <a:cs typeface="Times New Roman"/>
              </a:rPr>
              <a:t>……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97043" y="6026030"/>
            <a:ext cx="2674827" cy="829568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105130" y="1587222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kern="100">
                <a:solidFill>
                  <a:srgbClr val="C00000"/>
                </a:solidFill>
                <a:latin typeface="Times New Roman"/>
                <a:ea typeface="华文细黑"/>
                <a:cs typeface="Courier New"/>
              </a:rPr>
              <a:t>生产者</a:t>
            </a:r>
            <a:endParaRPr lang="zh-CN" altLang="en-US" sz="2800" kern="100">
              <a:solidFill>
                <a:srgbClr val="C00000"/>
              </a:solidFill>
              <a:latin typeface="Times New Roman"/>
              <a:ea typeface="华文细黑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035057" y="2235294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kern="100">
                <a:solidFill>
                  <a:srgbClr val="C00000"/>
                </a:solidFill>
                <a:latin typeface="Times New Roman"/>
                <a:ea typeface="华文细黑"/>
                <a:cs typeface="Courier New"/>
              </a:rPr>
              <a:t>初级消费者</a:t>
            </a:r>
            <a:endParaRPr lang="zh-CN" altLang="en-US" sz="2800" kern="100">
              <a:solidFill>
                <a:srgbClr val="C00000"/>
              </a:solidFill>
              <a:latin typeface="Times New Roman"/>
              <a:ea typeface="华文细黑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5239494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dur="5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2"/>
      <p:bldP spid="3" grpId="3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406574" y="261442"/>
            <a:ext cx="11014978" cy="594006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4)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分析下图，探究食物网中各生物的营养级别及相互关系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800" kern="100" smtClean="0">
              <a:latin typeface="Times New Roman"/>
              <a:ea typeface="华文细黑"/>
              <a:cs typeface="Times New Roman"/>
            </a:endParaRPr>
          </a:p>
          <a:p>
            <a:pPr lvl="0" algn="just">
              <a:lnSpc>
                <a:spcPct val="150000"/>
              </a:lnSpc>
              <a:tabLst>
                <a:tab pos="2700655"/>
              </a:tabLst>
            </a:pPr>
            <a:r>
              <a:rPr lang="en-US" altLang="zh-CN" sz="2800" kern="100">
                <a:solidFill>
                  <a:prstClr val="black"/>
                </a:solidFill>
                <a:latin typeface="宋体" charset="-122"/>
                <a:ea typeface="华文细黑"/>
                <a:cs typeface="Times New Roman"/>
              </a:rPr>
              <a:t>①</a:t>
            </a:r>
            <a:r>
              <a:rPr lang="zh-CN" altLang="zh-CN" sz="2800" kern="10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图示食物网中包含</a:t>
            </a:r>
            <a:r>
              <a:rPr lang="en-US" altLang="zh-CN" sz="2800" u="sng" kern="10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       </a:t>
            </a:r>
            <a:r>
              <a:rPr lang="zh-CN" altLang="zh-CN" sz="2800" kern="10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条食物链。</a:t>
            </a:r>
            <a:endParaRPr lang="zh-CN" altLang="zh-CN" sz="2800" kern="100">
              <a:solidFill>
                <a:prstClr val="black"/>
              </a:solidFill>
              <a:latin typeface="宋体" charset="-122"/>
              <a:cs typeface="Courier New"/>
            </a:endParaRPr>
          </a:p>
          <a:p>
            <a:pPr lvl="0" algn="just">
              <a:lnSpc>
                <a:spcPct val="150000"/>
              </a:lnSpc>
              <a:tabLst>
                <a:tab pos="2700655"/>
              </a:tabLst>
            </a:pPr>
            <a:r>
              <a:rPr lang="en-US" altLang="zh-CN" sz="2800" kern="100">
                <a:solidFill>
                  <a:prstClr val="black"/>
                </a:solidFill>
                <a:latin typeface="宋体" charset="-122"/>
                <a:ea typeface="华文细黑"/>
                <a:cs typeface="Times New Roman"/>
              </a:rPr>
              <a:t>②</a:t>
            </a:r>
            <a:r>
              <a:rPr lang="zh-CN" altLang="zh-CN" sz="2800" kern="10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图中属于次级消费者的生物有</a:t>
            </a:r>
            <a:r>
              <a:rPr lang="en-US" altLang="zh-CN" sz="2800" kern="10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________</a:t>
            </a:r>
          </a:p>
          <a:p>
            <a:pPr lvl="0" algn="just">
              <a:lnSpc>
                <a:spcPct val="150000"/>
              </a:lnSpc>
              <a:tabLst>
                <a:tab pos="2700655"/>
              </a:tabLst>
            </a:pPr>
            <a:r>
              <a:rPr lang="en-US" altLang="zh-CN" sz="2800" kern="10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______________________________</a:t>
            </a:r>
            <a:r>
              <a:rPr lang="zh-CN" altLang="zh-CN" sz="2800" kern="10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800" kern="100">
              <a:solidFill>
                <a:prstClr val="black"/>
              </a:solidFill>
              <a:latin typeface="宋体" charset="-122"/>
              <a:cs typeface="Courier New"/>
            </a:endParaRPr>
          </a:p>
          <a:p>
            <a:pPr lvl="0" algn="just">
              <a:lnSpc>
                <a:spcPct val="150000"/>
              </a:lnSpc>
              <a:tabLst>
                <a:tab pos="2700655"/>
              </a:tabLst>
            </a:pPr>
            <a:r>
              <a:rPr lang="en-US" altLang="zh-CN" sz="2800" kern="100">
                <a:solidFill>
                  <a:prstClr val="black"/>
                </a:solidFill>
                <a:latin typeface="宋体" charset="-122"/>
                <a:ea typeface="华文细黑"/>
                <a:cs typeface="Times New Roman"/>
              </a:rPr>
              <a:t>③</a:t>
            </a:r>
            <a:r>
              <a:rPr lang="zh-CN" altLang="zh-CN" sz="2800" kern="10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写出图中含营养级最多的食物链：</a:t>
            </a:r>
            <a:r>
              <a:rPr lang="en-US" altLang="zh-CN" sz="2800" kern="10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____</a:t>
            </a:r>
          </a:p>
          <a:p>
            <a:pPr lvl="0" algn="just">
              <a:lnSpc>
                <a:spcPct val="150000"/>
              </a:lnSpc>
              <a:tabLst>
                <a:tab pos="2700655"/>
              </a:tabLst>
            </a:pPr>
            <a:r>
              <a:rPr lang="en-US" altLang="zh-CN" sz="2800" kern="10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_________________________________</a:t>
            </a:r>
            <a:r>
              <a:rPr lang="zh-CN" altLang="zh-CN" sz="2800" kern="10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800" kern="100" smtClean="0">
              <a:solidFill>
                <a:prstClr val="black"/>
              </a:solidFill>
              <a:latin typeface="Times New Roman"/>
              <a:ea typeface="华文细黑"/>
              <a:cs typeface="Times New Roman"/>
            </a:endParaRPr>
          </a:p>
          <a:p>
            <a:pPr lvl="0" algn="just">
              <a:lnSpc>
                <a:spcPct val="150000"/>
              </a:lnSpc>
              <a:tabLst>
                <a:tab pos="2700655"/>
              </a:tabLst>
            </a:pPr>
            <a:r>
              <a:rPr lang="en-US" altLang="zh-CN" sz="2800" kern="100">
                <a:solidFill>
                  <a:prstClr val="black"/>
                </a:solidFill>
                <a:latin typeface="宋体" charset="-122"/>
                <a:ea typeface="华文细黑"/>
                <a:cs typeface="Times New Roman"/>
              </a:rPr>
              <a:t>④</a:t>
            </a:r>
            <a:r>
              <a:rPr lang="zh-CN" altLang="zh-CN" sz="2800" kern="10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图中猫头鹰同时占有的营养级：</a:t>
            </a:r>
            <a:r>
              <a:rPr lang="en-US" altLang="zh-CN" sz="2800" kern="10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__________________</a:t>
            </a:r>
            <a:r>
              <a:rPr lang="zh-CN" altLang="zh-CN" sz="2800" kern="10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营养级。</a:t>
            </a:r>
            <a:endParaRPr lang="zh-CN" altLang="zh-CN" sz="2800" kern="100">
              <a:solidFill>
                <a:prstClr val="black"/>
              </a:solidFill>
              <a:latin typeface="宋体" charset="-122"/>
              <a:cs typeface="Courier New"/>
            </a:endParaRPr>
          </a:p>
          <a:p>
            <a:pPr lvl="0" algn="just">
              <a:lnSpc>
                <a:spcPct val="150000"/>
              </a:lnSpc>
              <a:tabLst>
                <a:tab pos="2700655"/>
              </a:tabLst>
            </a:pPr>
            <a:r>
              <a:rPr lang="en-US" altLang="zh-CN" sz="2800" kern="100">
                <a:solidFill>
                  <a:prstClr val="black"/>
                </a:solidFill>
                <a:latin typeface="宋体" charset="-122"/>
                <a:ea typeface="华文细黑"/>
                <a:cs typeface="Times New Roman"/>
              </a:rPr>
              <a:t>⑤</a:t>
            </a:r>
            <a:r>
              <a:rPr lang="zh-CN" altLang="zh-CN" sz="2800" kern="10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该图作为生态系统缺少的成分</a:t>
            </a:r>
            <a:r>
              <a:rPr lang="en-US" altLang="zh-CN" sz="2800" kern="10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_____________________</a:t>
            </a:r>
            <a:r>
              <a:rPr lang="zh-CN" altLang="zh-CN" sz="2800" kern="10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800" kern="100">
              <a:solidFill>
                <a:prstClr val="black"/>
              </a:solidFill>
              <a:latin typeface="宋体" charset="-122"/>
              <a:cs typeface="Courier New"/>
            </a:endParaRPr>
          </a:p>
          <a:p>
            <a:pPr lvl="0" algn="just">
              <a:lnSpc>
                <a:spcPct val="150000"/>
              </a:lnSpc>
              <a:tabLst>
                <a:tab pos="2700655"/>
              </a:tabLst>
            </a:pPr>
            <a:r>
              <a:rPr lang="en-US" altLang="zh-CN" sz="2800" kern="100">
                <a:solidFill>
                  <a:prstClr val="black"/>
                </a:solidFill>
                <a:latin typeface="宋体" charset="-122"/>
                <a:ea typeface="华文细黑"/>
                <a:cs typeface="Times New Roman"/>
              </a:rPr>
              <a:t>⑥</a:t>
            </a:r>
            <a:r>
              <a:rPr lang="zh-CN" altLang="zh-CN" sz="2800" kern="10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从图中可以看出，青蛙和蜘蛛之间的关系是</a:t>
            </a:r>
            <a:r>
              <a:rPr lang="en-US" altLang="zh-CN" sz="2800" kern="10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__</a:t>
            </a:r>
            <a:r>
              <a:rPr lang="en-US" altLang="zh-CN" sz="2800" kern="10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_</a:t>
            </a:r>
            <a:r>
              <a:rPr lang="en-US" altLang="zh-CN" sz="2800" kern="10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________</a:t>
            </a:r>
            <a:r>
              <a:rPr lang="zh-CN" altLang="zh-CN" sz="2800" kern="10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800" kern="100">
              <a:solidFill>
                <a:prstClr val="black"/>
              </a:solidFill>
              <a:latin typeface="宋体" charset="-122"/>
              <a:cs typeface="Courier New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97043" y="6026030"/>
            <a:ext cx="2674827" cy="829568"/>
          </a:xfrm>
          <a:prstGeom prst="rect">
            <a:avLst/>
          </a:prstGeom>
        </p:spPr>
      </p:pic>
      <p:pic>
        <p:nvPicPr>
          <p:cNvPr id="4098" name="Picture 2" descr="S4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103318" y="1022153"/>
            <a:ext cx="4621737" cy="3057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3718942" y="950145"/>
            <a:ext cx="543739" cy="62889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tabLst>
                <a:tab pos="2700655"/>
              </a:tabLst>
            </a:pPr>
            <a:r>
              <a:rPr lang="en-US" altLang="zh-CN" sz="2800" kern="100">
                <a:solidFill>
                  <a:srgbClr val="C00000"/>
                </a:solidFill>
                <a:latin typeface="Times New Roman"/>
                <a:ea typeface="华文细黑"/>
                <a:cs typeface="Courier New"/>
              </a:rPr>
              <a:t>10</a:t>
            </a:r>
            <a:endParaRPr lang="zh-CN" altLang="en-US" sz="2800" kern="100">
              <a:solidFill>
                <a:srgbClr val="C00000"/>
              </a:solidFill>
              <a:latin typeface="Times New Roman"/>
              <a:ea typeface="华文细黑"/>
              <a:cs typeface="Courier New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447134" y="1615265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kern="100">
                <a:solidFill>
                  <a:srgbClr val="C00000"/>
                </a:solidFill>
                <a:latin typeface="Times New Roman"/>
                <a:ea typeface="华文细黑"/>
                <a:cs typeface="Courier New"/>
              </a:rPr>
              <a:t>狐、</a:t>
            </a:r>
            <a:r>
              <a:rPr lang="zh-CN" altLang="zh-CN" sz="2800" kern="100" smtClean="0">
                <a:solidFill>
                  <a:srgbClr val="C00000"/>
                </a:solidFill>
                <a:latin typeface="Times New Roman"/>
                <a:ea typeface="华文细黑"/>
                <a:cs typeface="Courier New"/>
              </a:rPr>
              <a:t>猫头</a:t>
            </a:r>
            <a:endParaRPr lang="zh-CN" altLang="en-US" sz="2800" kern="100">
              <a:solidFill>
                <a:srgbClr val="C00000"/>
              </a:solidFill>
              <a:latin typeface="Times New Roman"/>
              <a:ea typeface="华文细黑"/>
              <a:cs typeface="Courier New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14794" y="2255342"/>
            <a:ext cx="5220419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kern="100">
                <a:solidFill>
                  <a:srgbClr val="C00000"/>
                </a:solidFill>
                <a:latin typeface="Times New Roman"/>
                <a:ea typeface="华文细黑"/>
                <a:cs typeface="Courier New"/>
              </a:rPr>
              <a:t>鹰、吃虫的鸟、蜘蛛、</a:t>
            </a:r>
            <a:r>
              <a:rPr lang="zh-CN" altLang="zh-CN" sz="2800" kern="100" smtClean="0">
                <a:solidFill>
                  <a:srgbClr val="C00000"/>
                </a:solidFill>
                <a:latin typeface="Times New Roman"/>
                <a:ea typeface="华文细黑"/>
                <a:cs typeface="Courier New"/>
              </a:rPr>
              <a:t>青蛙、蛇</a:t>
            </a:r>
            <a:endParaRPr lang="en-US" altLang="zh-CN" sz="2800" kern="100" smtClean="0">
              <a:solidFill>
                <a:srgbClr val="C00000"/>
              </a:solidFill>
              <a:latin typeface="Times New Roman"/>
              <a:ea typeface="华文细黑"/>
              <a:cs typeface="Courier New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095206" y="2930157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kern="100">
                <a:solidFill>
                  <a:srgbClr val="C00000"/>
                </a:solidFill>
                <a:latin typeface="Times New Roman"/>
                <a:ea typeface="华文细黑"/>
                <a:cs typeface="Courier New"/>
              </a:rPr>
              <a:t>草</a:t>
            </a:r>
            <a:r>
              <a:rPr lang="en-US" altLang="zh-CN" sz="2800" kern="100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  <a:cs typeface="Courier New"/>
              </a:rPr>
              <a:t>→</a:t>
            </a:r>
            <a:endParaRPr lang="zh-CN" altLang="en-US" sz="2800" kern="100">
              <a:solidFill>
                <a:srgbClr val="C00000"/>
              </a:solidFill>
              <a:latin typeface="Times New Roman"/>
              <a:ea typeface="华文细黑"/>
              <a:cs typeface="Courier New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92396" y="3532600"/>
            <a:ext cx="5890842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kern="100">
                <a:solidFill>
                  <a:srgbClr val="C00000"/>
                </a:solidFill>
                <a:latin typeface="Times New Roman"/>
                <a:ea typeface="华文细黑"/>
                <a:cs typeface="Courier New"/>
              </a:rPr>
              <a:t>食草昆虫</a:t>
            </a:r>
            <a:r>
              <a:rPr lang="en-US" altLang="zh-CN" sz="2800" kern="100">
                <a:solidFill>
                  <a:srgbClr val="C00000"/>
                </a:solidFill>
                <a:latin typeface="宋体" pitchFamily="2" charset="-122"/>
                <a:ea typeface="宋体" pitchFamily="2" charset="-122"/>
                <a:cs typeface="Courier New"/>
              </a:rPr>
              <a:t>→</a:t>
            </a:r>
            <a:r>
              <a:rPr lang="zh-CN" altLang="zh-CN" sz="2800" kern="100">
                <a:solidFill>
                  <a:srgbClr val="C00000"/>
                </a:solidFill>
                <a:latin typeface="Times New Roman"/>
                <a:ea typeface="华文细黑"/>
                <a:cs typeface="Courier New"/>
              </a:rPr>
              <a:t>蜘蛛</a:t>
            </a:r>
            <a:r>
              <a:rPr lang="en-US" altLang="zh-CN" sz="2800" kern="100">
                <a:solidFill>
                  <a:srgbClr val="C00000"/>
                </a:solidFill>
                <a:latin typeface="宋体" pitchFamily="2" charset="-122"/>
                <a:ea typeface="宋体" pitchFamily="2" charset="-122"/>
                <a:cs typeface="Courier New"/>
              </a:rPr>
              <a:t>→</a:t>
            </a:r>
            <a:r>
              <a:rPr lang="zh-CN" altLang="zh-CN" sz="2800" kern="100">
                <a:solidFill>
                  <a:srgbClr val="C00000"/>
                </a:solidFill>
                <a:latin typeface="Times New Roman"/>
                <a:ea typeface="华文细黑"/>
                <a:cs typeface="Courier New"/>
              </a:rPr>
              <a:t>青蛙</a:t>
            </a:r>
            <a:r>
              <a:rPr lang="en-US" altLang="zh-CN" sz="2800" kern="100">
                <a:solidFill>
                  <a:srgbClr val="C00000"/>
                </a:solidFill>
                <a:latin typeface="宋体" pitchFamily="2" charset="-122"/>
                <a:ea typeface="宋体" pitchFamily="2" charset="-122"/>
                <a:cs typeface="Courier New"/>
              </a:rPr>
              <a:t>→</a:t>
            </a:r>
            <a:r>
              <a:rPr lang="zh-CN" altLang="zh-CN" sz="2800" kern="100" smtClean="0">
                <a:solidFill>
                  <a:srgbClr val="C00000"/>
                </a:solidFill>
                <a:latin typeface="Times New Roman"/>
                <a:ea typeface="华文细黑"/>
                <a:cs typeface="Courier New"/>
              </a:rPr>
              <a:t>蛇</a:t>
            </a:r>
            <a:r>
              <a:rPr lang="en-US" altLang="zh-CN" sz="2800" kern="100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  <a:cs typeface="Courier New"/>
              </a:rPr>
              <a:t>→</a:t>
            </a:r>
            <a:r>
              <a:rPr lang="zh-CN" altLang="zh-CN" sz="2800" kern="100" smtClean="0">
                <a:solidFill>
                  <a:srgbClr val="C00000"/>
                </a:solidFill>
                <a:latin typeface="Times New Roman"/>
                <a:ea typeface="华文细黑"/>
                <a:cs typeface="Courier New"/>
              </a:rPr>
              <a:t>猫头鹰</a:t>
            </a:r>
            <a:endParaRPr lang="en-US" altLang="zh-CN" sz="2800" kern="100" smtClean="0">
              <a:solidFill>
                <a:srgbClr val="C00000"/>
              </a:solidFill>
              <a:latin typeface="Times New Roman"/>
              <a:ea typeface="华文细黑"/>
              <a:cs typeface="Courier New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874245" y="4200804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kern="100">
                <a:solidFill>
                  <a:srgbClr val="C00000"/>
                </a:solidFill>
                <a:latin typeface="Times New Roman"/>
                <a:ea typeface="华文细黑"/>
                <a:cs typeface="Courier New"/>
              </a:rPr>
              <a:t>第三、四、五、六</a:t>
            </a:r>
            <a:endParaRPr lang="zh-CN" altLang="en-US" sz="2800" kern="100">
              <a:solidFill>
                <a:srgbClr val="C00000"/>
              </a:solidFill>
              <a:latin typeface="Times New Roman"/>
              <a:ea typeface="华文细黑"/>
              <a:cs typeface="Courier New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491983" y="484173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kern="100">
                <a:solidFill>
                  <a:srgbClr val="C00000"/>
                </a:solidFill>
                <a:latin typeface="Times New Roman"/>
                <a:ea typeface="华文细黑"/>
                <a:cs typeface="Courier New"/>
              </a:rPr>
              <a:t>是非生物成分、分解者</a:t>
            </a:r>
            <a:endParaRPr lang="zh-CN" altLang="en-US" sz="2800" kern="100">
              <a:solidFill>
                <a:srgbClr val="C00000"/>
              </a:solidFill>
              <a:latin typeface="Times New Roman"/>
              <a:ea typeface="华文细黑"/>
              <a:cs typeface="Courier New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607374" y="5471703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kern="100">
                <a:solidFill>
                  <a:srgbClr val="C00000"/>
                </a:solidFill>
                <a:latin typeface="Times New Roman"/>
                <a:ea typeface="华文细黑"/>
                <a:cs typeface="Courier New"/>
              </a:rPr>
              <a:t>竞争和捕食</a:t>
            </a:r>
            <a:endParaRPr lang="zh-CN" altLang="en-US" sz="2800" kern="100">
              <a:solidFill>
                <a:srgbClr val="C00000"/>
              </a:solidFill>
              <a:latin typeface="Times New Roman"/>
              <a:ea typeface="华文细黑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4912323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dur="5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dur="5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dur="50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dur="50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dur="500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dur="500" fill="hold" grpId="1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dur="5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dur="5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dur="5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dur="50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dur="50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dur="50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dur="500" fill="hold" grpId="1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2"/>
      <p:bldP spid="9" grpId="3"/>
      <p:bldP spid="10" grpId="4"/>
      <p:bldP spid="10" grpId="5"/>
      <p:bldP spid="11" grpId="6"/>
      <p:bldP spid="11" grpId="7"/>
      <p:bldP spid="12" grpId="8"/>
      <p:bldP spid="12" grpId="9"/>
      <p:bldP spid="13" grpId="10"/>
      <p:bldP spid="13" grpId="11"/>
      <p:bldP spid="14" grpId="12"/>
      <p:bldP spid="14" grpId="13"/>
      <p:bldP spid="15" grpId="14"/>
      <p:bldP spid="15" grpId="1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矩形 17"/>
          <p:cNvSpPr/>
          <p:nvPr/>
        </p:nvSpPr>
        <p:spPr>
          <a:xfrm>
            <a:off x="271195" y="758582"/>
            <a:ext cx="10969401" cy="65498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b="1" kern="100">
                <a:solidFill>
                  <a:srgbClr val="C00000"/>
                </a:solidFill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800" b="1" kern="100">
                <a:solidFill>
                  <a:srgbClr val="C00000"/>
                </a:solidFill>
                <a:latin typeface="Times New Roman"/>
                <a:ea typeface="华文细黑"/>
                <a:cs typeface="Courier New"/>
              </a:rPr>
              <a:t>生态系统三种生物成分的比较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64" y="117426"/>
            <a:ext cx="2333534" cy="693307"/>
            <a:chOff x="164" y="341996"/>
            <a:chExt cx="2333534" cy="693307"/>
          </a:xfrm>
        </p:grpSpPr>
        <p:sp>
          <p:nvSpPr>
            <p:cNvPr id="12" name="五边形 11"/>
            <p:cNvSpPr/>
            <p:nvPr/>
          </p:nvSpPr>
          <p:spPr>
            <a:xfrm>
              <a:off x="164" y="505747"/>
              <a:ext cx="432048" cy="491359"/>
            </a:xfrm>
            <a:prstGeom prst="homePlate">
              <a:avLst>
                <a:gd name="adj" fmla="val 35304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燕尾形 12"/>
            <p:cNvSpPr/>
            <p:nvPr/>
          </p:nvSpPr>
          <p:spPr>
            <a:xfrm>
              <a:off x="262558" y="501558"/>
              <a:ext cx="2037820" cy="495548"/>
            </a:xfrm>
            <a:prstGeom prst="chevron">
              <a:avLst>
                <a:gd name="adj" fmla="val 36111"/>
              </a:avLst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45466" y="341996"/>
              <a:ext cx="2088232" cy="693307"/>
            </a:xfrm>
            <a:prstGeom prst="rect">
              <a:avLst/>
            </a:prstGeom>
          </p:spPr>
          <p:txBody>
            <a:bodyPr wrap="square" lIns="121898" tIns="60948" rIns="121898" bIns="60948">
              <a:spAutoFit/>
            </a:bodyPr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tabLst>
                  <a:tab pos="1890395"/>
                </a:tabLst>
                <a:defRPr/>
              </a:pPr>
              <a:endParaRPr lang="zh-CN" altLang="en-US" sz="2800" b="1" kern="100">
                <a:solidFill>
                  <a:srgbClr val="000000"/>
                </a:solidFill>
                <a:latin typeface="宋体" charset="-122"/>
                <a:cs typeface="Courier New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478582" y="242278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b="1" kern="100">
                <a:solidFill>
                  <a:srgbClr val="000000"/>
                </a:solidFill>
                <a:latin typeface="宋体" charset="-122"/>
                <a:cs typeface="Courier New"/>
              </a:rPr>
              <a:t>知识整合</a:t>
            </a:r>
            <a:endParaRPr lang="zh-CN" altLang="en-US" sz="2800" b="1" kern="100">
              <a:solidFill>
                <a:srgbClr val="000000"/>
              </a:solidFill>
              <a:latin typeface="宋体" charset="-122"/>
              <a:cs typeface="Courier New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32050187"/>
              </p:ext>
            </p:extLst>
          </p:nvPr>
        </p:nvGraphicFramePr>
        <p:xfrm>
          <a:off x="330066" y="1557586"/>
          <a:ext cx="11530281" cy="4824536"/>
        </p:xfrm>
        <a:graphic>
          <a:graphicData uri="http://schemas.openxmlformats.org/drawingml/2006/table">
            <a:tbl>
              <a:tblPr/>
              <a:tblGrid>
                <a:gridCol w="1666350"/>
                <a:gridCol w="2695864"/>
                <a:gridCol w="3702682"/>
                <a:gridCol w="3465385"/>
              </a:tblGrid>
              <a:tr h="617393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700655"/>
                        </a:tabLst>
                      </a:pPr>
                      <a:r>
                        <a:rPr lang="zh-CN" sz="2800" kern="100">
                          <a:effectLst/>
                          <a:latin typeface="Times New Roman"/>
                          <a:ea typeface="华文细黑"/>
                          <a:cs typeface="Times New Roman"/>
                        </a:rPr>
                        <a:t>比较项目</a:t>
                      </a:r>
                      <a:endParaRPr lang="zh-CN" sz="2800" kern="100">
                        <a:effectLst/>
                        <a:latin typeface="宋体" charset="-122"/>
                        <a:cs typeface="Courier New"/>
                      </a:endParaRPr>
                    </a:p>
                  </a:txBody>
                  <a:tcPr marL="33075" marR="33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700655"/>
                        </a:tabLst>
                      </a:pPr>
                      <a:r>
                        <a:rPr lang="zh-CN" sz="2800" kern="100">
                          <a:effectLst/>
                          <a:latin typeface="Times New Roman"/>
                          <a:ea typeface="华文细黑"/>
                          <a:cs typeface="Times New Roman"/>
                        </a:rPr>
                        <a:t>生产者</a:t>
                      </a:r>
                      <a:endParaRPr lang="zh-CN" sz="2800" kern="100">
                        <a:effectLst/>
                        <a:latin typeface="宋体" charset="-122"/>
                        <a:cs typeface="Courier New"/>
                      </a:endParaRPr>
                    </a:p>
                  </a:txBody>
                  <a:tcPr marL="33075" marR="33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700655"/>
                        </a:tabLst>
                      </a:pPr>
                      <a:r>
                        <a:rPr lang="zh-CN" sz="2800" kern="100">
                          <a:effectLst/>
                          <a:latin typeface="Times New Roman"/>
                          <a:ea typeface="华文细黑"/>
                          <a:cs typeface="Times New Roman"/>
                        </a:rPr>
                        <a:t>消费者</a:t>
                      </a:r>
                      <a:endParaRPr lang="zh-CN" sz="2800" kern="100">
                        <a:effectLst/>
                        <a:latin typeface="宋体" charset="-122"/>
                        <a:cs typeface="Courier New"/>
                      </a:endParaRPr>
                    </a:p>
                  </a:txBody>
                  <a:tcPr marL="33075" marR="33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700655"/>
                        </a:tabLst>
                      </a:pPr>
                      <a:r>
                        <a:rPr lang="zh-CN" sz="2800" kern="100">
                          <a:effectLst/>
                          <a:latin typeface="Times New Roman"/>
                          <a:ea typeface="华文细黑"/>
                          <a:cs typeface="Times New Roman"/>
                        </a:rPr>
                        <a:t>分解者</a:t>
                      </a:r>
                      <a:endParaRPr lang="zh-CN" sz="2800" kern="100">
                        <a:effectLst/>
                        <a:latin typeface="宋体" charset="-122"/>
                        <a:cs typeface="Courier New"/>
                      </a:endParaRPr>
                    </a:p>
                  </a:txBody>
                  <a:tcPr marL="33075" marR="33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7393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700655"/>
                        </a:tabLst>
                      </a:pPr>
                      <a:r>
                        <a:rPr lang="zh-CN" sz="2800" kern="100">
                          <a:effectLst/>
                          <a:latin typeface="Times New Roman"/>
                          <a:ea typeface="华文细黑"/>
                          <a:cs typeface="Times New Roman"/>
                        </a:rPr>
                        <a:t>营养方式</a:t>
                      </a:r>
                      <a:endParaRPr lang="zh-CN" sz="2800" kern="100">
                        <a:effectLst/>
                        <a:latin typeface="宋体" charset="-122"/>
                        <a:cs typeface="Courier New"/>
                      </a:endParaRPr>
                    </a:p>
                  </a:txBody>
                  <a:tcPr marL="33075" marR="33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700655"/>
                        </a:tabLst>
                      </a:pPr>
                      <a:r>
                        <a:rPr lang="zh-CN" sz="2800" kern="100">
                          <a:effectLst/>
                          <a:latin typeface="Times New Roman"/>
                          <a:ea typeface="华文细黑"/>
                          <a:cs typeface="Times New Roman"/>
                        </a:rPr>
                        <a:t>自养</a:t>
                      </a:r>
                      <a:endParaRPr lang="zh-CN" sz="2800" kern="100">
                        <a:effectLst/>
                        <a:latin typeface="宋体" charset="-122"/>
                        <a:cs typeface="Courier New"/>
                      </a:endParaRPr>
                    </a:p>
                  </a:txBody>
                  <a:tcPr marL="33075" marR="33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700655"/>
                        </a:tabLst>
                      </a:pPr>
                      <a:r>
                        <a:rPr lang="zh-CN" sz="2800" kern="100">
                          <a:effectLst/>
                          <a:latin typeface="Times New Roman"/>
                          <a:ea typeface="华文细黑"/>
                          <a:cs typeface="Times New Roman"/>
                        </a:rPr>
                        <a:t>异养</a:t>
                      </a:r>
                      <a:endParaRPr lang="zh-CN" sz="2800" kern="100">
                        <a:effectLst/>
                        <a:latin typeface="宋体" charset="-122"/>
                        <a:cs typeface="Courier New"/>
                      </a:endParaRPr>
                    </a:p>
                  </a:txBody>
                  <a:tcPr marL="33075" marR="33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700655"/>
                        </a:tabLst>
                      </a:pPr>
                      <a:r>
                        <a:rPr lang="zh-CN" sz="2800" kern="100">
                          <a:effectLst/>
                          <a:latin typeface="Times New Roman"/>
                          <a:ea typeface="华文细黑"/>
                          <a:cs typeface="Times New Roman"/>
                        </a:rPr>
                        <a:t>异养</a:t>
                      </a:r>
                      <a:endParaRPr lang="zh-CN" sz="2800" kern="100">
                        <a:effectLst/>
                        <a:latin typeface="宋体" charset="-122"/>
                        <a:cs typeface="Courier New"/>
                      </a:endParaRPr>
                    </a:p>
                  </a:txBody>
                  <a:tcPr marL="33075" marR="33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943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700655"/>
                        </a:tabLst>
                      </a:pPr>
                      <a:r>
                        <a:rPr lang="zh-CN" sz="2800" kern="100">
                          <a:effectLst/>
                          <a:latin typeface="Times New Roman"/>
                          <a:ea typeface="华文细黑"/>
                          <a:cs typeface="Times New Roman"/>
                        </a:rPr>
                        <a:t>主要生物</a:t>
                      </a:r>
                      <a:endParaRPr lang="zh-CN" sz="2800" kern="100">
                        <a:effectLst/>
                        <a:latin typeface="宋体" charset="-122"/>
                        <a:cs typeface="Courier New"/>
                      </a:endParaRPr>
                    </a:p>
                  </a:txBody>
                  <a:tcPr marL="33075" marR="33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700655"/>
                        </a:tabLst>
                      </a:pPr>
                      <a:r>
                        <a:rPr lang="zh-CN" sz="2800" kern="100">
                          <a:effectLst/>
                          <a:latin typeface="Times New Roman"/>
                          <a:ea typeface="华文细黑"/>
                          <a:cs typeface="Times New Roman"/>
                        </a:rPr>
                        <a:t>绿色植物</a:t>
                      </a:r>
                      <a:endParaRPr lang="zh-CN" sz="2800" kern="100">
                        <a:effectLst/>
                        <a:latin typeface="宋体" charset="-122"/>
                        <a:cs typeface="Courier New"/>
                      </a:endParaRPr>
                    </a:p>
                  </a:txBody>
                  <a:tcPr marL="33075" marR="33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700655"/>
                        </a:tabLst>
                      </a:pPr>
                      <a:r>
                        <a:rPr lang="zh-CN" sz="2800" kern="100">
                          <a:effectLst/>
                          <a:latin typeface="Times New Roman"/>
                          <a:ea typeface="华文细黑"/>
                          <a:cs typeface="Times New Roman"/>
                        </a:rPr>
                        <a:t>动物</a:t>
                      </a:r>
                      <a:endParaRPr lang="zh-CN" sz="2800" kern="100">
                        <a:effectLst/>
                        <a:latin typeface="宋体" charset="-122"/>
                        <a:cs typeface="Courier New"/>
                      </a:endParaRPr>
                    </a:p>
                  </a:txBody>
                  <a:tcPr marL="33075" marR="33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700655"/>
                        </a:tabLst>
                      </a:pPr>
                      <a:r>
                        <a:rPr lang="zh-CN" sz="2800" kern="100">
                          <a:effectLst/>
                          <a:latin typeface="Times New Roman"/>
                          <a:ea typeface="华文细黑"/>
                          <a:cs typeface="Times New Roman"/>
                        </a:rPr>
                        <a:t>腐生细菌和真菌</a:t>
                      </a:r>
                      <a:endParaRPr lang="zh-CN" sz="2800" kern="100">
                        <a:effectLst/>
                        <a:latin typeface="宋体" charset="-122"/>
                        <a:cs typeface="Courier New"/>
                      </a:endParaRPr>
                    </a:p>
                  </a:txBody>
                  <a:tcPr marL="33075" marR="33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085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700655"/>
                        </a:tabLst>
                      </a:pPr>
                      <a:r>
                        <a:rPr lang="zh-CN" sz="2800" kern="100">
                          <a:effectLst/>
                          <a:latin typeface="Times New Roman"/>
                          <a:ea typeface="华文细黑"/>
                          <a:cs typeface="Times New Roman"/>
                        </a:rPr>
                        <a:t>特例生物</a:t>
                      </a:r>
                      <a:endParaRPr lang="zh-CN" sz="2800" kern="100">
                        <a:effectLst/>
                        <a:latin typeface="宋体" charset="-122"/>
                        <a:cs typeface="Courier New"/>
                      </a:endParaRPr>
                    </a:p>
                  </a:txBody>
                  <a:tcPr marL="33075" marR="33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72000" algn="just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sz="2800" kern="100">
                          <a:effectLst/>
                          <a:latin typeface="Times New Roman"/>
                          <a:ea typeface="华文细黑"/>
                          <a:cs typeface="Times New Roman"/>
                        </a:rPr>
                        <a:t>光合细菌、化能合成细菌，如硝化细菌等</a:t>
                      </a:r>
                      <a:endParaRPr lang="zh-CN" sz="2800" kern="100">
                        <a:effectLst/>
                        <a:latin typeface="宋体" charset="-122"/>
                        <a:cs typeface="Courier New"/>
                      </a:endParaRPr>
                    </a:p>
                  </a:txBody>
                  <a:tcPr marL="33075" marR="33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72000" algn="just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sz="2800" kern="100">
                          <a:effectLst/>
                          <a:latin typeface="Times New Roman"/>
                          <a:ea typeface="华文细黑"/>
                          <a:cs typeface="Times New Roman"/>
                        </a:rPr>
                        <a:t>寄生的微生物和植物，如寄生细菌、</a:t>
                      </a:r>
                      <a:r>
                        <a:rPr lang="zh-CN" sz="2800" kern="100">
                          <a:effectLst/>
                          <a:latin typeface="宋体" charset="-122"/>
                          <a:ea typeface="华文细黑"/>
                          <a:cs typeface="宋体"/>
                        </a:rPr>
                        <a:t>莬</a:t>
                      </a:r>
                      <a:r>
                        <a:rPr lang="zh-CN" sz="2800" kern="100">
                          <a:effectLst/>
                          <a:latin typeface="仿宋_GB2312"/>
                          <a:ea typeface="华文细黑"/>
                          <a:cs typeface="仿宋_GB2312"/>
                        </a:rPr>
                        <a:t>丝子等</a:t>
                      </a:r>
                      <a:endParaRPr lang="zh-CN" sz="2800" kern="100">
                        <a:effectLst/>
                        <a:latin typeface="宋体" charset="-122"/>
                        <a:cs typeface="Courier New"/>
                      </a:endParaRPr>
                    </a:p>
                  </a:txBody>
                  <a:tcPr marL="33075" marR="33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72000" algn="just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sz="2800" kern="100" spc="-30">
                          <a:effectLst/>
                          <a:latin typeface="Times New Roman"/>
                          <a:ea typeface="华文细黑"/>
                          <a:cs typeface="Times New Roman"/>
                        </a:rPr>
                        <a:t>营腐生生活的</a:t>
                      </a:r>
                      <a:r>
                        <a:rPr lang="zh-CN" sz="2800" kern="100" spc="-30" smtClean="0">
                          <a:effectLst/>
                          <a:latin typeface="Times New Roman"/>
                          <a:ea typeface="华文细黑"/>
                          <a:cs typeface="Times New Roman"/>
                        </a:rPr>
                        <a:t>动</a:t>
                      </a:r>
                      <a:endParaRPr lang="en-US" altLang="zh-CN" sz="2800" kern="100" spc="-30" smtClean="0">
                        <a:effectLst/>
                        <a:latin typeface="Times New Roman"/>
                        <a:ea typeface="华文细黑"/>
                        <a:cs typeface="Times New Roman"/>
                      </a:endParaRPr>
                    </a:p>
                    <a:p>
                      <a:pPr marL="72000" algn="just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sz="2800" kern="100" spc="-30" smtClean="0">
                          <a:effectLst/>
                          <a:latin typeface="Times New Roman"/>
                          <a:ea typeface="华文细黑"/>
                          <a:cs typeface="Times New Roman"/>
                        </a:rPr>
                        <a:t>物</a:t>
                      </a:r>
                      <a:r>
                        <a:rPr lang="zh-CN" sz="2800" kern="100" spc="-30">
                          <a:effectLst/>
                          <a:latin typeface="Times New Roman"/>
                          <a:ea typeface="华文细黑"/>
                          <a:cs typeface="Times New Roman"/>
                        </a:rPr>
                        <a:t>，如蜣螂、蚯蚓</a:t>
                      </a:r>
                      <a:r>
                        <a:rPr lang="zh-CN" sz="2800" kern="100" spc="-30" smtClean="0">
                          <a:effectLst/>
                          <a:latin typeface="Times New Roman"/>
                          <a:ea typeface="华文细黑"/>
                          <a:cs typeface="Times New Roman"/>
                        </a:rPr>
                        <a:t>、</a:t>
                      </a:r>
                      <a:endParaRPr lang="en-US" altLang="zh-CN" sz="2800" kern="100" spc="-30" smtClean="0">
                        <a:effectLst/>
                        <a:latin typeface="Times New Roman"/>
                        <a:ea typeface="华文细黑"/>
                        <a:cs typeface="Times New Roman"/>
                      </a:endParaRPr>
                    </a:p>
                    <a:p>
                      <a:pPr marL="72000" algn="just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sz="2800" kern="100" spc="-30" smtClean="0">
                          <a:effectLst/>
                          <a:latin typeface="Times New Roman"/>
                          <a:ea typeface="华文细黑"/>
                          <a:cs typeface="Times New Roman"/>
                        </a:rPr>
                        <a:t>秃鹫</a:t>
                      </a:r>
                      <a:r>
                        <a:rPr lang="zh-CN" sz="2800" kern="100" spc="-30">
                          <a:effectLst/>
                          <a:latin typeface="Times New Roman"/>
                          <a:ea typeface="华文细黑"/>
                          <a:cs typeface="Times New Roman"/>
                        </a:rPr>
                        <a:t>等</a:t>
                      </a:r>
                      <a:endParaRPr lang="zh-CN" sz="2800" kern="100">
                        <a:effectLst/>
                        <a:latin typeface="宋体" charset="-122"/>
                        <a:cs typeface="Courier New"/>
                      </a:endParaRPr>
                    </a:p>
                  </a:txBody>
                  <a:tcPr marL="33075" marR="33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4096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700655"/>
                        </a:tabLst>
                      </a:pPr>
                      <a:r>
                        <a:rPr lang="zh-CN" sz="2800" kern="100">
                          <a:effectLst/>
                          <a:latin typeface="Times New Roman"/>
                          <a:ea typeface="华文细黑"/>
                          <a:cs typeface="Times New Roman"/>
                        </a:rPr>
                        <a:t>地位</a:t>
                      </a:r>
                      <a:endParaRPr lang="zh-CN" sz="2800" kern="100">
                        <a:effectLst/>
                        <a:latin typeface="宋体" charset="-122"/>
                        <a:cs typeface="Courier New"/>
                      </a:endParaRPr>
                    </a:p>
                  </a:txBody>
                  <a:tcPr marL="33075" marR="33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700655"/>
                        </a:tabLst>
                      </a:pPr>
                      <a:r>
                        <a:rPr lang="zh-CN" sz="2800" kern="100">
                          <a:effectLst/>
                          <a:latin typeface="Times New Roman"/>
                          <a:ea typeface="华文细黑"/>
                          <a:cs typeface="Times New Roman"/>
                        </a:rPr>
                        <a:t>生态系统的基石</a:t>
                      </a:r>
                      <a:endParaRPr lang="zh-CN" sz="2800" kern="100">
                        <a:effectLst/>
                        <a:latin typeface="宋体" charset="-122"/>
                        <a:cs typeface="Courier New"/>
                      </a:endParaRPr>
                    </a:p>
                  </a:txBody>
                  <a:tcPr marL="33075" marR="33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700655"/>
                        </a:tabLst>
                      </a:pPr>
                      <a:r>
                        <a:rPr lang="zh-CN" sz="2800" kern="100">
                          <a:effectLst/>
                          <a:latin typeface="Times New Roman"/>
                          <a:ea typeface="华文细黑"/>
                          <a:cs typeface="Times New Roman"/>
                        </a:rPr>
                        <a:t>生态系统的重要成分</a:t>
                      </a:r>
                      <a:endParaRPr lang="zh-CN" sz="2800" kern="100">
                        <a:effectLst/>
                        <a:latin typeface="宋体" charset="-122"/>
                        <a:cs typeface="Courier New"/>
                      </a:endParaRPr>
                    </a:p>
                  </a:txBody>
                  <a:tcPr marL="33075" marR="33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700655"/>
                        </a:tabLst>
                      </a:pPr>
                      <a:r>
                        <a:rPr lang="zh-CN" sz="2800" kern="100" spc="-10">
                          <a:effectLst/>
                          <a:latin typeface="Times New Roman"/>
                          <a:ea typeface="华文细黑"/>
                          <a:cs typeface="Times New Roman"/>
                        </a:rPr>
                        <a:t>生态系统的必备成分</a:t>
                      </a:r>
                      <a:endParaRPr lang="zh-CN" sz="2800" kern="100">
                        <a:effectLst/>
                        <a:latin typeface="宋体" charset="-122"/>
                        <a:cs typeface="Courier New"/>
                      </a:endParaRPr>
                    </a:p>
                  </a:txBody>
                  <a:tcPr marL="33075" marR="33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31996018"/>
      </p:ext>
    </p:extLst>
  </p:cSld>
  <p:clrMapOvr>
    <a:masterClrMapping/>
  </p:clrMapOvr>
  <mc:AlternateContent>
    <mc:Choice xmlns:p14="http://schemas.microsoft.com/office/powerpoint/2010/main" Requires="p14">
      <p:transition p14:dur="10"/>
    </mc:Choice>
    <mc:Fallback>
      <p:transition/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333203" y="114513"/>
            <a:ext cx="11524006" cy="6555641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b="1" kern="100">
                <a:solidFill>
                  <a:srgbClr val="C00000"/>
                </a:solidFill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800" b="1" kern="100">
                <a:solidFill>
                  <a:srgbClr val="C00000"/>
                </a:solidFill>
                <a:latin typeface="Times New Roman"/>
                <a:ea typeface="华文细黑"/>
                <a:cs typeface="Courier New"/>
              </a:rPr>
              <a:t>关于食物链的分析</a:t>
            </a: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起点是生产者，终点是不被其他动物所食的动物</a:t>
            </a: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——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最高营养级，且一条食物链一般不超过</a:t>
            </a: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5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个营养级。</a:t>
            </a:r>
            <a:endParaRPr lang="zh-CN" altLang="zh-CN" sz="2800" kern="100">
              <a:latin typeface="宋体" charset="-122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只有生产者和消费者之间的捕食关系，不能出现非生物成分及分解者。</a:t>
            </a:r>
            <a:endParaRPr lang="zh-CN" altLang="zh-CN" sz="2800" kern="100">
              <a:latin typeface="宋体" charset="-122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(3)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箭头表示物质和能量流动的方向，是从前一个营养级到后一个营养级，同时体现捕食与被捕食的关系；捕食关系是长期自然选择形成的，不会倒转。</a:t>
            </a: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 </a:t>
            </a:r>
            <a:endParaRPr lang="zh-CN" altLang="zh-CN" sz="2800" kern="100">
              <a:latin typeface="宋体" charset="-122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(4)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生产者是第一营养级。消费者级别与营养级的关系：初级消费者为第二营养级、次级消费者为第三营养级，其他以此类推，即在食物链中营养级级别＝消费者级别＋</a:t>
            </a: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800" kern="100">
              <a:latin typeface="宋体" charset="-122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6843099"/>
      </p:ext>
    </p:extLst>
  </p:cSld>
  <p:clrMapOvr>
    <a:masterClrMapping/>
  </p:clrMapOvr>
  <mc:AlternateContent>
    <mc:Choice xmlns:p14="http://schemas.microsoft.com/office/powerpoint/2010/main" Requires="p14">
      <p:transition p14:dur="10"/>
    </mc:Choice>
    <mc:Fallback>
      <p:transition/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333203" y="613346"/>
            <a:ext cx="11524006" cy="461664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(5)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某一营养级的生物代表处于该营养级的所有生物，不代表单个生物个体或某种群。</a:t>
            </a:r>
            <a:endParaRPr lang="zh-CN" altLang="zh-CN" sz="1050" kern="100">
              <a:latin typeface="宋体" charset="-122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b="1" kern="100">
                <a:solidFill>
                  <a:srgbClr val="C00000"/>
                </a:solidFill>
                <a:latin typeface="Times New Roman"/>
                <a:ea typeface="华文细黑"/>
                <a:cs typeface="Courier New"/>
              </a:rPr>
              <a:t>3.</a:t>
            </a:r>
            <a:r>
              <a:rPr lang="zh-CN" altLang="zh-CN" sz="2800" b="1" kern="100">
                <a:solidFill>
                  <a:srgbClr val="C00000"/>
                </a:solidFill>
                <a:latin typeface="Times New Roman"/>
                <a:ea typeface="华文细黑"/>
                <a:cs typeface="Courier New"/>
              </a:rPr>
              <a:t>关于食物网的分析</a:t>
            </a: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同一种消费者在不同的食物链中，可以占有不同的营养级。</a:t>
            </a:r>
            <a:endParaRPr lang="zh-CN" altLang="zh-CN" sz="1050" kern="100">
              <a:latin typeface="宋体" charset="-122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在食物网中，两种生物间可能既有捕食关系，又有竞争关系。</a:t>
            </a:r>
            <a:endParaRPr lang="zh-CN" altLang="zh-CN" sz="1050" kern="100">
              <a:latin typeface="宋体" charset="-122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(3)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食物网的复杂程度主要取决于有食物联系的生物种类，而并非取决于生物数量。</a:t>
            </a:r>
            <a:endParaRPr lang="zh-CN" altLang="zh-CN" sz="1050" kern="100">
              <a:effectLst/>
              <a:latin typeface="宋体" charset="-122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2256681"/>
      </p:ext>
    </p:extLst>
  </p:cSld>
  <p:clrMapOvr>
    <a:masterClrMapping/>
  </p:clrMapOvr>
  <mc:AlternateContent>
    <mc:Choice xmlns:p14="http://schemas.microsoft.com/office/powerpoint/2010/main" Requires="p14">
      <p:transition p14:dur="10"/>
    </mc:Choice>
    <mc:Fallback>
      <p:transition/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407136" y="652859"/>
            <a:ext cx="11304694" cy="4001071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zh-CN" altLang="zh-CN" sz="2800" b="1" kern="100" smtClean="0">
                <a:solidFill>
                  <a:srgbClr val="0000FF"/>
                </a:solidFill>
                <a:latin typeface="Times New Roman"/>
                <a:ea typeface="华文细黑"/>
                <a:cs typeface="Times New Roman"/>
              </a:rPr>
              <a:t>例</a:t>
            </a:r>
            <a:r>
              <a:rPr lang="en-US" altLang="zh-CN" sz="2800" b="1" kern="100" smtClean="0">
                <a:solidFill>
                  <a:srgbClr val="0000FF"/>
                </a:solidFill>
                <a:latin typeface="Times New Roman"/>
                <a:ea typeface="华文细黑"/>
                <a:cs typeface="Times New Roman"/>
              </a:rPr>
              <a:t>3</a:t>
            </a:r>
            <a:r>
              <a:rPr lang="zh-CN" altLang="zh-CN" sz="2800" smtClean="0"/>
              <a:t>　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生态系统的成分包括生产者、消费者、分解者及非生物成分。下列关于生态系统的成分的叙述，正确的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是</a:t>
            </a:r>
            <a:endParaRPr lang="zh-CN" altLang="zh-CN" sz="1050" kern="100">
              <a:latin typeface="宋体" charset="-122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A.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动物都属于消费者</a:t>
            </a:r>
            <a:endParaRPr lang="zh-CN" altLang="zh-CN" sz="1050" kern="100">
              <a:latin typeface="宋体" charset="-122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B.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细菌都属于自养型生物</a:t>
            </a:r>
            <a:endParaRPr lang="zh-CN" altLang="zh-CN" sz="1050" kern="100">
              <a:latin typeface="宋体" charset="-122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C.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生产者都属于自养型生物，是生态系统中最基本、最关键的生物成分</a:t>
            </a:r>
            <a:endParaRPr lang="zh-CN" altLang="zh-CN" sz="1050" kern="100">
              <a:latin typeface="宋体" charset="-122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en-US" altLang="zh-CN" sz="2800" kern="100">
                <a:latin typeface="Times New Roman"/>
                <a:ea typeface="华文细黑"/>
                <a:cs typeface="Courier New"/>
              </a:rPr>
              <a:t>D.</a:t>
            </a:r>
            <a:r>
              <a:rPr lang="zh-CN" altLang="zh-CN" sz="2800" kern="100">
                <a:latin typeface="Times New Roman"/>
                <a:ea typeface="华文细黑"/>
                <a:cs typeface="Times New Roman"/>
              </a:rPr>
              <a:t>一种生物只能属于生态系统中的一种生物</a:t>
            </a:r>
            <a:r>
              <a:rPr lang="zh-CN" altLang="zh-CN" sz="2800" kern="100" smtClean="0">
                <a:latin typeface="Times New Roman"/>
                <a:ea typeface="华文细黑"/>
                <a:cs typeface="Times New Roman"/>
              </a:rPr>
              <a:t>成分</a:t>
            </a:r>
            <a:endParaRPr lang="en-US" altLang="zh-CN" sz="2800" kern="100" smtClean="0"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2836" y="3280943"/>
            <a:ext cx="74060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500" b="1" smtClean="0">
                <a:solidFill>
                  <a:srgbClr val="C00000"/>
                </a:solidFill>
                <a:latin typeface="华文细黑" pitchFamily="2" charset="-122"/>
                <a:ea typeface="华文细黑" pitchFamily="2" charset="-122"/>
              </a:rPr>
              <a:t>√</a:t>
            </a:r>
            <a:endParaRPr lang="zh-CN" altLang="en-US" sz="4500" b="1">
              <a:solidFill>
                <a:srgbClr val="C00000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117342" y="6397923"/>
            <a:ext cx="977341" cy="461665"/>
          </a:xfrm>
          <a:prstGeom prst="rect">
            <a:avLst/>
          </a:prstGeom>
          <a:solidFill>
            <a:srgbClr val="B4C7E7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mtClean="0">
                <a:solidFill>
                  <a:srgbClr val="000000"/>
                </a:solidFill>
                <a:latin typeface="+mj-ea"/>
                <a:ea typeface="+mj-ea"/>
                <a:cs typeface="Times New Roman" pitchFamily="18" charset="0"/>
              </a:rPr>
              <a:t>解析</a:t>
            </a:r>
            <a:endParaRPr lang="zh-CN" altLang="en-US">
              <a:solidFill>
                <a:srgbClr val="0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13072" y="6397923"/>
            <a:ext cx="977341" cy="461665"/>
          </a:xfrm>
          <a:prstGeom prst="rect">
            <a:avLst/>
          </a:prstGeom>
          <a:solidFill>
            <a:srgbClr val="B4C7E7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smtClean="0">
                <a:solidFill>
                  <a:srgbClr val="000000"/>
                </a:solidFill>
                <a:latin typeface="+mj-ea"/>
                <a:ea typeface="+mj-ea"/>
                <a:cs typeface="Times New Roman" pitchFamily="18" charset="0"/>
              </a:rPr>
              <a:t>答案</a:t>
            </a:r>
          </a:p>
        </p:txBody>
      </p:sp>
    </p:spTree>
    <p:extLst>
      <p:ext uri="{BB962C8B-B14F-4D97-AF65-F5344CB8AC3E}">
        <p14:creationId xmlns:p14="http://schemas.microsoft.com/office/powerpoint/2010/main" xmlns="" val="2456849091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18" grpId="0"/>
      <p:bldP spid="18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show="0">
  <p:cSld name=""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502663" y="761261"/>
            <a:ext cx="11185087" cy="3892669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zh-CN" altLang="zh-CN" sz="2800" b="1" kern="100">
                <a:solidFill>
                  <a:srgbClr val="0000FF"/>
                </a:solidFill>
                <a:latin typeface="Times New Roman"/>
                <a:ea typeface="华文细黑"/>
                <a:cs typeface="Times New Roman"/>
              </a:rPr>
              <a:t>解析　</a:t>
            </a:r>
            <a:r>
              <a:rPr lang="zh-CN" altLang="zh-CN" sz="2800" kern="100">
                <a:solidFill>
                  <a:srgbClr val="002060"/>
                </a:solidFill>
                <a:latin typeface="Times New Roman"/>
                <a:ea typeface="华文细黑"/>
                <a:cs typeface="Times New Roman"/>
              </a:rPr>
              <a:t>并不是所有的动物都属于消费者，如蚯蚓、秃鹫等动物属于分解者，</a:t>
            </a:r>
            <a:r>
              <a:rPr lang="en-US" altLang="zh-CN" sz="2800" kern="100">
                <a:solidFill>
                  <a:srgbClr val="002060"/>
                </a:solidFill>
                <a:latin typeface="Times New Roman"/>
                <a:ea typeface="华文细黑"/>
                <a:cs typeface="Courier New"/>
              </a:rPr>
              <a:t>A</a:t>
            </a:r>
            <a:r>
              <a:rPr lang="zh-CN" altLang="zh-CN" sz="2800" kern="100">
                <a:solidFill>
                  <a:srgbClr val="002060"/>
                </a:solidFill>
                <a:latin typeface="Times New Roman"/>
                <a:ea typeface="华文细黑"/>
                <a:cs typeface="Times New Roman"/>
              </a:rPr>
              <a:t>项错误</a:t>
            </a:r>
            <a:r>
              <a:rPr lang="zh-CN" altLang="zh-CN" sz="2800" kern="100" smtClean="0">
                <a:solidFill>
                  <a:srgbClr val="002060"/>
                </a:solidFill>
                <a:latin typeface="Times New Roman"/>
                <a:ea typeface="华文细黑"/>
                <a:cs typeface="Times New Roman"/>
              </a:rPr>
              <a:t>；</a:t>
            </a:r>
            <a:endParaRPr lang="en-US" altLang="zh-CN" sz="2800" kern="100" smtClean="0">
              <a:solidFill>
                <a:srgbClr val="002060"/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zh-CN" altLang="zh-CN" sz="2800" kern="100" smtClean="0">
                <a:solidFill>
                  <a:srgbClr val="002060"/>
                </a:solidFill>
                <a:latin typeface="Times New Roman"/>
                <a:ea typeface="华文细黑"/>
                <a:cs typeface="Times New Roman"/>
              </a:rPr>
              <a:t>细菌</a:t>
            </a:r>
            <a:r>
              <a:rPr lang="zh-CN" altLang="zh-CN" sz="2800" kern="100">
                <a:solidFill>
                  <a:srgbClr val="002060"/>
                </a:solidFill>
                <a:latin typeface="Times New Roman"/>
                <a:ea typeface="华文细黑"/>
                <a:cs typeface="Times New Roman"/>
              </a:rPr>
              <a:t>有自养型的，如硝化细菌，属于生产者，有异养型的，如根瘤菌，属于消费者，</a:t>
            </a:r>
            <a:r>
              <a:rPr lang="en-US" altLang="zh-CN" sz="2800" kern="100">
                <a:solidFill>
                  <a:srgbClr val="002060"/>
                </a:solidFill>
                <a:latin typeface="Times New Roman"/>
                <a:ea typeface="华文细黑"/>
                <a:cs typeface="Courier New"/>
              </a:rPr>
              <a:t>B</a:t>
            </a:r>
            <a:r>
              <a:rPr lang="zh-CN" altLang="zh-CN" sz="2800" kern="100">
                <a:solidFill>
                  <a:srgbClr val="002060"/>
                </a:solidFill>
                <a:latin typeface="Times New Roman"/>
                <a:ea typeface="华文细黑"/>
                <a:cs typeface="Times New Roman"/>
              </a:rPr>
              <a:t>项错误</a:t>
            </a:r>
            <a:r>
              <a:rPr lang="zh-CN" altLang="zh-CN" sz="2800" kern="100" smtClean="0">
                <a:solidFill>
                  <a:srgbClr val="002060"/>
                </a:solidFill>
                <a:latin typeface="Times New Roman"/>
                <a:ea typeface="华文细黑"/>
                <a:cs typeface="Times New Roman"/>
              </a:rPr>
              <a:t>；</a:t>
            </a:r>
            <a:endParaRPr lang="en-US" altLang="zh-CN" sz="2800" kern="100" smtClean="0">
              <a:solidFill>
                <a:srgbClr val="002060"/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/>
              </a:tabLst>
            </a:pPr>
            <a:r>
              <a:rPr lang="zh-CN" altLang="zh-CN" sz="2800" kern="100" smtClean="0">
                <a:solidFill>
                  <a:srgbClr val="002060"/>
                </a:solidFill>
                <a:latin typeface="Times New Roman"/>
                <a:ea typeface="华文细黑"/>
                <a:cs typeface="Times New Roman"/>
              </a:rPr>
              <a:t>多数</a:t>
            </a:r>
            <a:r>
              <a:rPr lang="zh-CN" altLang="zh-CN" sz="2800" kern="100">
                <a:solidFill>
                  <a:srgbClr val="002060"/>
                </a:solidFill>
                <a:latin typeface="Times New Roman"/>
                <a:ea typeface="华文细黑"/>
                <a:cs typeface="Times New Roman"/>
              </a:rPr>
              <a:t>生物只属于生态系统中的一种生物成分，但有些生物如捕蝇草、猪笼草等既是生产者，也是消费者，</a:t>
            </a:r>
            <a:r>
              <a:rPr lang="en-US" altLang="zh-CN" sz="2800" kern="100">
                <a:solidFill>
                  <a:srgbClr val="002060"/>
                </a:solidFill>
                <a:latin typeface="Times New Roman"/>
                <a:ea typeface="华文细黑"/>
                <a:cs typeface="Courier New"/>
              </a:rPr>
              <a:t>D</a:t>
            </a:r>
            <a:r>
              <a:rPr lang="zh-CN" altLang="zh-CN" sz="2800" kern="100">
                <a:solidFill>
                  <a:srgbClr val="002060"/>
                </a:solidFill>
                <a:latin typeface="Times New Roman"/>
                <a:ea typeface="华文细黑"/>
                <a:cs typeface="Times New Roman"/>
              </a:rPr>
              <a:t>项错误</a:t>
            </a:r>
            <a:r>
              <a:rPr lang="zh-CN" altLang="zh-CN" sz="2800" kern="100" smtClean="0">
                <a:solidFill>
                  <a:srgbClr val="002060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800" kern="100" smtClean="0">
              <a:solidFill>
                <a:srgbClr val="002060"/>
              </a:solidFill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8466514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75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9" presetID="3" presetClass="entr" presetSubtype="10" dur="75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13" presetID="3" presetClass="entr" presetSubtype="10" dur="75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矩形 17"/>
          <p:cNvSpPr/>
          <p:nvPr/>
        </p:nvSpPr>
        <p:spPr>
          <a:xfrm>
            <a:off x="598413" y="405458"/>
            <a:ext cx="10969401" cy="65684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tabLst>
                <a:tab pos="2700655"/>
              </a:tabLst>
            </a:pPr>
            <a:r>
              <a:rPr lang="zh-CN" altLang="zh-CN" sz="2800" b="1" kern="100">
                <a:solidFill>
                  <a:srgbClr val="C00000"/>
                </a:solidFill>
                <a:latin typeface="Times New Roman"/>
                <a:ea typeface="华文细黑"/>
                <a:cs typeface="Courier New"/>
              </a:rPr>
              <a:t>有关生态系统成分的几个误区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64" y="117426"/>
            <a:ext cx="2333534" cy="693307"/>
            <a:chOff x="164" y="341996"/>
            <a:chExt cx="2333534" cy="693307"/>
          </a:xfrm>
        </p:grpSpPr>
        <p:sp>
          <p:nvSpPr>
            <p:cNvPr id="12" name="五边形 11"/>
            <p:cNvSpPr/>
            <p:nvPr/>
          </p:nvSpPr>
          <p:spPr>
            <a:xfrm>
              <a:off x="164" y="505747"/>
              <a:ext cx="432048" cy="491359"/>
            </a:xfrm>
            <a:prstGeom prst="homePlate">
              <a:avLst>
                <a:gd name="adj" fmla="val 35304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燕尾形 12"/>
            <p:cNvSpPr/>
            <p:nvPr/>
          </p:nvSpPr>
          <p:spPr>
            <a:xfrm>
              <a:off x="262558" y="501558"/>
              <a:ext cx="2037820" cy="495548"/>
            </a:xfrm>
            <a:prstGeom prst="chevron">
              <a:avLst>
                <a:gd name="adj" fmla="val 36111"/>
              </a:avLst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45466" y="341996"/>
              <a:ext cx="2088232" cy="693307"/>
            </a:xfrm>
            <a:prstGeom prst="rect">
              <a:avLst/>
            </a:prstGeom>
          </p:spPr>
          <p:txBody>
            <a:bodyPr wrap="square" lIns="121898" tIns="60948" rIns="121898" bIns="60948">
              <a:spAutoFit/>
            </a:bodyPr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tabLst>
                  <a:tab pos="1890395"/>
                </a:tabLst>
                <a:defRPr/>
              </a:pPr>
              <a:endParaRPr lang="zh-CN" altLang="en-US" sz="2800" b="1" kern="100">
                <a:solidFill>
                  <a:srgbClr val="000000"/>
                </a:solidFill>
                <a:latin typeface="宋体" charset="-122"/>
                <a:cs typeface="Courier New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478582" y="242278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b="1" kern="100">
                <a:solidFill>
                  <a:srgbClr val="000000"/>
                </a:solidFill>
                <a:latin typeface="宋体" charset="-122"/>
                <a:cs typeface="Courier New"/>
              </a:rPr>
              <a:t>易错易混</a:t>
            </a:r>
            <a:endParaRPr lang="zh-CN" altLang="en-US" sz="2800" b="1" kern="100">
              <a:solidFill>
                <a:srgbClr val="000000"/>
              </a:solidFill>
              <a:latin typeface="宋体" charset="-122"/>
              <a:cs typeface="Courier New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13308107"/>
              </p:ext>
            </p:extLst>
          </p:nvPr>
        </p:nvGraphicFramePr>
        <p:xfrm>
          <a:off x="562602" y="1197546"/>
          <a:ext cx="11065208" cy="5204136"/>
        </p:xfrm>
        <a:graphic>
          <a:graphicData uri="http://schemas.openxmlformats.org/drawingml/2006/table">
            <a:tbl>
              <a:tblPr/>
              <a:tblGrid>
                <a:gridCol w="3372364"/>
                <a:gridCol w="7692844"/>
              </a:tblGrid>
              <a:tr h="603673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700655"/>
                        </a:tabLst>
                      </a:pPr>
                      <a:r>
                        <a:rPr lang="zh-CN" sz="2800" kern="100">
                          <a:effectLst/>
                          <a:latin typeface="Times New Roman"/>
                          <a:ea typeface="华文细黑"/>
                          <a:cs typeface="Times New Roman"/>
                        </a:rPr>
                        <a:t>误区类型</a:t>
                      </a:r>
                      <a:endParaRPr lang="zh-CN" sz="2800" kern="100">
                        <a:effectLst/>
                        <a:latin typeface="宋体" charset="-122"/>
                        <a:cs typeface="Courier New"/>
                      </a:endParaRPr>
                    </a:p>
                  </a:txBody>
                  <a:tcPr marL="32340" marR="32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700655"/>
                        </a:tabLst>
                      </a:pPr>
                      <a:r>
                        <a:rPr lang="zh-CN" sz="2800" kern="100">
                          <a:effectLst/>
                          <a:latin typeface="Times New Roman"/>
                          <a:ea typeface="华文细黑"/>
                          <a:cs typeface="Times New Roman"/>
                        </a:rPr>
                        <a:t>特例</a:t>
                      </a:r>
                      <a:endParaRPr lang="zh-CN" sz="2800" kern="100">
                        <a:effectLst/>
                        <a:latin typeface="宋体" charset="-122"/>
                        <a:cs typeface="Courier New"/>
                      </a:endParaRPr>
                    </a:p>
                  </a:txBody>
                  <a:tcPr marL="32340" marR="32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551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700655"/>
                        </a:tabLst>
                      </a:pPr>
                      <a:r>
                        <a:rPr lang="zh-CN" sz="2800" kern="100">
                          <a:effectLst/>
                          <a:latin typeface="Times New Roman"/>
                          <a:ea typeface="华文细黑"/>
                          <a:cs typeface="Times New Roman"/>
                        </a:rPr>
                        <a:t>细菌都是分解者</a:t>
                      </a:r>
                      <a:endParaRPr lang="zh-CN" sz="2800" kern="100">
                        <a:effectLst/>
                        <a:latin typeface="宋体" charset="-122"/>
                        <a:cs typeface="Courier New"/>
                      </a:endParaRPr>
                    </a:p>
                  </a:txBody>
                  <a:tcPr marL="32340" marR="32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700655"/>
                        </a:tabLst>
                      </a:pPr>
                      <a:r>
                        <a:rPr lang="zh-CN" sz="2800" kern="100" smtClean="0">
                          <a:effectLst/>
                          <a:latin typeface="Times New Roman"/>
                          <a:ea typeface="华文细黑"/>
                          <a:cs typeface="Times New Roman"/>
                        </a:rPr>
                        <a:t>光合细菌是自养型生物，属于生产者；寄生细菌属于特殊的消费者</a:t>
                      </a:r>
                      <a:endParaRPr lang="zh-CN" sz="2800" kern="100">
                        <a:effectLst/>
                        <a:latin typeface="宋体" charset="-122"/>
                        <a:cs typeface="Courier New"/>
                      </a:endParaRPr>
                    </a:p>
                  </a:txBody>
                  <a:tcPr marL="32340" marR="32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551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700655"/>
                        </a:tabLst>
                      </a:pPr>
                      <a:r>
                        <a:rPr lang="zh-CN" sz="2800" kern="100">
                          <a:effectLst/>
                          <a:latin typeface="Times New Roman"/>
                          <a:ea typeface="华文细黑"/>
                          <a:cs typeface="Times New Roman"/>
                        </a:rPr>
                        <a:t>动物都是消费者</a:t>
                      </a:r>
                      <a:endParaRPr lang="zh-CN" sz="2800" kern="100">
                        <a:effectLst/>
                        <a:latin typeface="宋体" charset="-122"/>
                        <a:cs typeface="Courier New"/>
                      </a:endParaRPr>
                    </a:p>
                  </a:txBody>
                  <a:tcPr marL="32340" marR="32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700655"/>
                        </a:tabLst>
                      </a:pPr>
                      <a:r>
                        <a:rPr lang="zh-CN" sz="2800" kern="100" smtClean="0">
                          <a:effectLst/>
                          <a:latin typeface="Times New Roman"/>
                          <a:ea typeface="华文细黑"/>
                          <a:cs typeface="Times New Roman"/>
                        </a:rPr>
                        <a:t>秃鹫、蚯蚓、原生动物等以动植物残体为食的腐生动物属于分解者</a:t>
                      </a:r>
                      <a:endParaRPr lang="zh-CN" sz="2800" kern="100">
                        <a:effectLst/>
                        <a:latin typeface="宋体" charset="-122"/>
                        <a:cs typeface="Courier New"/>
                      </a:endParaRPr>
                    </a:p>
                  </a:txBody>
                  <a:tcPr marL="32340" marR="32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3656">
                <a:tc>
                  <a:txBody>
                    <a:bodyPr vert="horz" wrap="square"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700655"/>
                        </a:tabLst>
                      </a:pPr>
                      <a:r>
                        <a:rPr lang="zh-CN" sz="2800" kern="100" spc="-30">
                          <a:effectLst/>
                          <a:latin typeface="Times New Roman"/>
                          <a:ea typeface="华文细黑"/>
                          <a:cs typeface="Times New Roman"/>
                        </a:rPr>
                        <a:t>生产者都是绿色植物</a:t>
                      </a:r>
                      <a:endParaRPr lang="zh-CN" sz="2800" kern="100">
                        <a:effectLst/>
                        <a:latin typeface="宋体" charset="-122"/>
                        <a:cs typeface="Courier New"/>
                      </a:endParaRPr>
                    </a:p>
                  </a:txBody>
                  <a:tcPr marL="32340" marR="32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700655"/>
                        </a:tabLst>
                      </a:pPr>
                      <a:r>
                        <a:rPr lang="zh-CN" sz="2800" kern="100">
                          <a:effectLst/>
                          <a:latin typeface="Times New Roman"/>
                          <a:ea typeface="华文细黑"/>
                          <a:cs typeface="Times New Roman"/>
                        </a:rPr>
                        <a:t>蓝藻、硝化细菌等自养型原核生物也是生产者，应该说生产者主要指绿色植物</a:t>
                      </a:r>
                      <a:endParaRPr lang="zh-CN" sz="2800" kern="100">
                        <a:effectLst/>
                        <a:latin typeface="宋体" charset="-122"/>
                        <a:cs typeface="Courier New"/>
                      </a:endParaRPr>
                    </a:p>
                  </a:txBody>
                  <a:tcPr marL="32340" marR="32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08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700655"/>
                        </a:tabLst>
                      </a:pPr>
                      <a:r>
                        <a:rPr lang="zh-CN" sz="2800" kern="100">
                          <a:effectLst/>
                          <a:latin typeface="Times New Roman"/>
                          <a:ea typeface="华文细黑"/>
                          <a:cs typeface="Times New Roman"/>
                        </a:rPr>
                        <a:t>植物都是生产者</a:t>
                      </a:r>
                      <a:endParaRPr lang="zh-CN" sz="2800" kern="100">
                        <a:effectLst/>
                        <a:latin typeface="宋体" charset="-122"/>
                        <a:cs typeface="Courier New"/>
                      </a:endParaRPr>
                    </a:p>
                  </a:txBody>
                  <a:tcPr marL="32340" marR="32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700655"/>
                        </a:tabLst>
                      </a:pPr>
                      <a:r>
                        <a:rPr lang="zh-CN" sz="2800" kern="100">
                          <a:effectLst/>
                          <a:latin typeface="Times New Roman"/>
                          <a:ea typeface="华文细黑"/>
                          <a:cs typeface="Times New Roman"/>
                        </a:rPr>
                        <a:t>菟丝子营寄生生活，属于消费者</a:t>
                      </a:r>
                      <a:endParaRPr lang="zh-CN" sz="2800" kern="100">
                        <a:effectLst/>
                        <a:latin typeface="宋体" charset="-122"/>
                        <a:cs typeface="Courier New"/>
                      </a:endParaRPr>
                    </a:p>
                  </a:txBody>
                  <a:tcPr marL="32340" marR="32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56336590"/>
      </p:ext>
    </p:extLst>
  </p:cSld>
  <p:clrMapOvr>
    <a:masterClrMapping/>
  </p:clrMapOvr>
  <mc:AlternateContent>
    <mc:Choice xmlns:p14="http://schemas.microsoft.com/office/powerpoint/2010/main" Requires="p14">
      <p:transition p14:dur="10"/>
    </mc:Choice>
    <mc:Fallback>
      <p:transition/>
    </mc:Fallback>
  </mc:AlternateContent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0413" cy="5589588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https://d.book118.com/418106056043006046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7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基本">
      <a:majorFont>
        <a:latin typeface="Arial Black"/>
        <a:ea typeface="微软雅黑"/>
        <a:cs typeface="Arial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127</Paragraphs>
  <Slides>21</Slides>
  <Notes>0</Notes>
  <TotalTime>1</TotalTime>
  <HiddenSlides>1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32">
      <vt:lpstr>Arial</vt:lpstr>
      <vt:lpstr>Calibri</vt:lpstr>
      <vt:lpstr>Arial Black</vt:lpstr>
      <vt:lpstr>微软雅黑</vt:lpstr>
      <vt:lpstr>黑体</vt:lpstr>
      <vt:lpstr>Times New Roman</vt:lpstr>
      <vt:lpstr>华文细黑</vt:lpstr>
      <vt:lpstr>Courier New</vt:lpstr>
      <vt:lpstr>宋体</vt:lpstr>
      <vt:lpstr>仿宋_GB2312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2024-09-27T03:16:47.447</cp:lastPrinted>
  <dcterms:created xsi:type="dcterms:W3CDTF">2024-09-26T19:16:47Z</dcterms:created>
  <dcterms:modified xsi:type="dcterms:W3CDTF">2024-09-26T19:16:49Z</dcterms:modified>
</cp:coreProperties>
</file>