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MRLICR+MS-UIGothic"/>
      <p:regular r:id="rId20"/>
    </p:embeddedFont>
    <p:embeddedFont>
      <p:font typeface="VLNQKC+MCCHFO+ArialMT"/>
      <p:regular r:id="rId21"/>
    </p:embeddedFont>
    <p:embeddedFont>
      <p:font typeface="FOKQUJ+IQVVDW+MicrosoftYaHei"/>
      <p:regular r:id="rId22"/>
    </p:embeddedFont>
    <p:embeddedFont>
      <p:font typeface="UHBLUC+GGWAOL+MicrosoftYaHei-Bold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FB975-7726-4B80-A33A-C6D5458BF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AC5B6-DC9F-4C59-A297-60B05EAB1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3EB5A-3726-4313-B13C-154C35108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F11B84-66F2-4E31-AD55-44E7D7219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152289-DEB1-4759-8845-E5047C63B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A29D1B-E5EF-403E-91AA-96AA5EB81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ED5D13-838E-4CE1-A610-9CB8D2D65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3582B9-A020-46C6-9A9F-7F11C4DC8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10182D-29FC-4565-A22C-941294D37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832D4-B98A-4EDB-AF69-F699D92F0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A0654-BE7E-4E5A-9D84-E284E70DF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15112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24884" y="2964247"/>
            <a:ext cx="5915025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电</a:t>
            </a:r>
            <a:r>
              <a:rPr sz="4050">
                <a:solidFill>
                  <a:srgbClr val="CD5095"/>
                </a:solidFill>
                <a:latin typeface="MRLICR+MS-UIGothic"/>
                <a:cs typeface="MRLICR+MS-UIGothic"/>
              </a:rPr>
              <a:t>子商</a:t>
            </a: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务</a:t>
            </a:r>
            <a:r>
              <a:rPr sz="4050">
                <a:solidFill>
                  <a:srgbClr val="CD5095"/>
                </a:solidFill>
                <a:latin typeface="MRLICR+MS-UIGothic"/>
                <a:cs typeface="MRLICR+MS-UIGothic"/>
              </a:rPr>
              <a:t>相关概</a:t>
            </a: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论课</a:t>
            </a:r>
            <a:r>
              <a:rPr sz="4050">
                <a:solidFill>
                  <a:srgbClr val="CD5095"/>
                </a:solidFill>
                <a:latin typeface="MRLICR+MS-UIGothic"/>
                <a:cs typeface="MRLICR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23890" y="2276665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VLNQKC+MCCHFO+ArialMT"/>
                <a:cs typeface="VLNQKC+MCCHFO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CD5095"/>
                </a:solidFill>
                <a:latin typeface="MRLICR+MS-UIGothic"/>
                <a:cs typeface="MRLICR+MS-UIGothic"/>
              </a:rPr>
              <a:t>子商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CD5095"/>
                </a:solidFill>
                <a:latin typeface="MRLICR+MS-UIGothic"/>
                <a:cs typeface="MRLICR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23890" y="2836100"/>
            <a:ext cx="3099959" cy="13439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VLNQKC+MCCHFO+ArialMT"/>
                <a:cs typeface="VLNQKC+MCCHFO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CD5095"/>
                </a:solidFill>
                <a:latin typeface="MRLICR+MS-UIGothic"/>
                <a:cs typeface="MRLICR+MS-UIGothic"/>
              </a:rPr>
              <a:t>子商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CD5095"/>
                </a:solidFill>
                <a:latin typeface="MRLICR+MS-UIGothic"/>
                <a:cs typeface="MRLICR+MS-UIGothic"/>
              </a:rPr>
              <a:t>技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CD5095"/>
                </a:solidFill>
                <a:latin typeface="MRLICR+MS-UIGothic"/>
                <a:cs typeface="MRLICR+MS-UIGothic"/>
              </a:rPr>
              <a:t>基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础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VLNQKC+MCCHFO+ArialMT"/>
                <a:cs typeface="VLNQKC+MCCHFO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CD5095"/>
                </a:solidFill>
                <a:latin typeface="MRLICR+MS-UIGothic"/>
                <a:cs typeface="MRLICR+MS-UIGothic"/>
              </a:rPr>
              <a:t>子商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CD5095"/>
                </a:solidFill>
                <a:latin typeface="MRLICR+MS-UIGothic"/>
                <a:cs typeface="MRLICR+MS-UIGothic"/>
              </a:rPr>
              <a:t>模式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52954" y="3778665"/>
            <a:ext cx="2045909" cy="24034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985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5">
                <a:solidFill>
                  <a:srgbClr val="EBB9D5"/>
                </a:solidFill>
                <a:latin typeface="FOKQUJ+IQVVDW+MicrosoftYaHei"/>
                <a:cs typeface="FOKQUJ+IQVVDW+MicrosoftYaHei"/>
              </a:rPr>
              <a:t>CONTENCT</a:t>
            </a:r>
          </a:p>
          <a:p>
            <a:pPr marL="0" marR="0">
              <a:lnSpc>
                <a:spcPts val="8400"/>
              </a:lnSpc>
              <a:spcBef>
                <a:spcPts val="582"/>
              </a:spcBef>
              <a:spcAft>
                <a:spcPct val="0"/>
              </a:spcAft>
            </a:pPr>
            <a:r>
              <a:rPr sz="8400">
                <a:solidFill>
                  <a:srgbClr val="CD5095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23890" y="3955605"/>
            <a:ext cx="4089341" cy="19036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VLNQKC+MCCHFO+ArialMT"/>
                <a:cs typeface="VLNQKC+MCCHFO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CD5095"/>
                </a:solidFill>
                <a:latin typeface="MRLICR+MS-UIGothic"/>
                <a:cs typeface="MRLICR+MS-UIGothic"/>
              </a:rPr>
              <a:t>子商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CD5095"/>
                </a:solidFill>
                <a:latin typeface="MRLICR+MS-UIGothic"/>
                <a:cs typeface="MRLICR+MS-UIGothic"/>
              </a:rPr>
              <a:t>的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CD5095"/>
                </a:solidFill>
                <a:latin typeface="MRLICR+MS-UIGothic"/>
                <a:cs typeface="MRLICR+MS-UIGothic"/>
              </a:rPr>
              <a:t>劣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势</a:t>
            </a:r>
            <a:r>
              <a:rPr sz="2400">
                <a:solidFill>
                  <a:srgbClr val="CD5095"/>
                </a:solidFill>
                <a:latin typeface="MRLICR+MS-UIGothic"/>
                <a:cs typeface="MRLICR+MS-UIGothic"/>
              </a:rPr>
              <a:t>与挑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VLNQKC+MCCHFO+ArialMT"/>
                <a:cs typeface="VLNQKC+MCCHFO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CD5095"/>
                </a:solidFill>
                <a:latin typeface="MRLICR+MS-UIGothic"/>
                <a:cs typeface="MRLICR+MS-UIGothic"/>
              </a:rPr>
              <a:t>子商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CD5095"/>
                </a:solidFill>
                <a:latin typeface="MRLICR+MS-UIGothic"/>
                <a:cs typeface="MRLICR+MS-UIGothic"/>
              </a:rPr>
              <a:t>的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CD5095"/>
                </a:solidFill>
                <a:latin typeface="MRLICR+MS-UIGothic"/>
                <a:cs typeface="MRLICR+MS-UIGothic"/>
              </a:rPr>
              <a:t>用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领</a:t>
            </a:r>
            <a:r>
              <a:rPr sz="2400">
                <a:solidFill>
                  <a:srgbClr val="CD5095"/>
                </a:solidFill>
                <a:latin typeface="MRLICR+MS-UIGothic"/>
                <a:cs typeface="MRLICR+MS-UIGothic"/>
              </a:rPr>
              <a:t>域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VLNQKC+MCCHFO+ArialMT"/>
                <a:cs typeface="VLNQKC+MCCHFO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MRLICR+MS-UIGothic"/>
                <a:cs typeface="MRLICR+MS-UIGothic"/>
              </a:rPr>
              <a:t>未来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CD5095"/>
                </a:solidFill>
                <a:latin typeface="MRLICR+MS-UIGothic"/>
                <a:cs typeface="MRLICR+MS-UIGothic"/>
              </a:rPr>
              <a:t>子商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CD5095"/>
                </a:solidFill>
                <a:latin typeface="MRLICR+MS-UIGothic"/>
                <a:cs typeface="MRLICR+MS-UIGothic"/>
              </a:rPr>
              <a:t>的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CD5095"/>
                </a:solidFill>
                <a:latin typeface="MRLICR+MS-UIGothic"/>
                <a:cs typeface="MRLICR+MS-UIGothic"/>
              </a:rPr>
              <a:t>展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UHBLUC+GGWAOL+MicrosoftYaHei-Bold"/>
                <a:cs typeface="UHBLUC+GGWAOL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3600">
                <a:solidFill>
                  <a:srgbClr val="000000"/>
                </a:solidFill>
                <a:latin typeface="MRLICR+MS-UIGothic"/>
                <a:cs typeface="MRLICR+MS-UIGothic"/>
              </a:rPr>
              <a:t>子商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3600">
                <a:solidFill>
                  <a:srgbClr val="000000"/>
                </a:solidFill>
                <a:latin typeface="MRLICR+MS-UIGothic"/>
                <a:cs typeface="MRLICR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CD5095"/>
                </a:solidFill>
                <a:latin typeface="MRLICR+MS-UIGothic"/>
                <a:cs typeface="MRLICR+MS-UIGothic"/>
              </a:rPr>
              <a:t>子商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CD5095"/>
                </a:solidFill>
                <a:latin typeface="MRLICR+MS-UIGothic"/>
                <a:cs typeface="MRLICR+MS-UIGothic"/>
              </a:rPr>
              <a:t>的定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29069" y="1921998"/>
            <a:ext cx="5454453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子商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是一种通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网、移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动设备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子手段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行商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的新型商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模式，它涵盖了商品或服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售、交易、支付等多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29069" y="4317217"/>
            <a:ext cx="5321982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子商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售，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上市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推广、客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应链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管理等方面的活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CD5095"/>
                </a:solidFill>
                <a:latin typeface="MRLICR+MS-UIGothic"/>
                <a:cs typeface="MRLICR+MS-UIGothic"/>
              </a:rPr>
              <a:t>子商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CD5095"/>
                </a:solidFill>
                <a:latin typeface="MRLICR+MS-UIGothic"/>
                <a:cs typeface="MRLICR+MS-UIGothic"/>
              </a:rPr>
              <a:t>的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CD5095"/>
                </a:solidFill>
                <a:latin typeface="MRLICR+MS-UIGothic"/>
                <a:cs typeface="MRLICR+MS-UIGothic"/>
              </a:rPr>
              <a:t>展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CD5095"/>
                </a:solidFill>
                <a:latin typeface="MRLICR+MS-UIGothic"/>
                <a:cs typeface="MRLICR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4365" y="1626087"/>
            <a:ext cx="4405905" cy="72716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子商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的起源可以追溯到</a:t>
            </a:r>
            <a:r>
              <a:rPr sz="1350">
                <a:solidFill>
                  <a:srgbClr val="000000"/>
                </a:solidFill>
                <a:latin typeface="FOKQUJ+IQVVDW+MicrosoftYaHei"/>
                <a:cs typeface="FOKQUJ+IQVVDW+MicrosoftYaHei"/>
              </a:rPr>
              <a:t>20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000000"/>
                </a:solidFill>
                <a:latin typeface="FOKQUJ+IQVVDW+MicrosoftYaHei"/>
                <a:cs typeface="FOKQUJ+IQVVDW+MicrosoftYaHei"/>
              </a:rPr>
              <a:t>60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年代的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子数</a:t>
            </a:r>
          </a:p>
          <a:p>
            <a:pPr marL="0" marR="0">
              <a:lnSpc>
                <a:spcPts val="1406"/>
              </a:lnSpc>
              <a:spcBef>
                <a:spcPts val="858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据交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（</a:t>
            </a:r>
            <a:r>
              <a:rPr sz="1350">
                <a:solidFill>
                  <a:srgbClr val="000000"/>
                </a:solidFill>
                <a:latin typeface="FOKQUJ+IQVVDW+MicrosoftYaHei"/>
                <a:cs typeface="FOKQUJ+IQVVDW+MicrosoftYaHei"/>
              </a:rPr>
              <a:t>EDI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）技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4365" y="3349478"/>
            <a:ext cx="4337684" cy="72716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网的普及和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为电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子商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提供了更广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阔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的平</a:t>
            </a:r>
          </a:p>
          <a:p>
            <a:pPr marL="0" marR="0">
              <a:lnSpc>
                <a:spcPts val="1406"/>
              </a:lnSpc>
              <a:spcBef>
                <a:spcPts val="858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台，使其在</a:t>
            </a:r>
            <a:r>
              <a:rPr sz="1350">
                <a:solidFill>
                  <a:srgbClr val="000000"/>
                </a:solidFill>
                <a:latin typeface="FOKQUJ+IQVVDW+MicrosoftYaHei"/>
                <a:cs typeface="FOKQUJ+IQVVDW+MicrosoftYaHei"/>
              </a:rPr>
              <a:t>20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000000"/>
                </a:solidFill>
                <a:latin typeface="FOKQUJ+IQVVDW+MicrosoftYaHei"/>
                <a:cs typeface="FOKQUJ+IQVVDW+MicrosoftYaHei"/>
              </a:rPr>
              <a:t>90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年代初开始快速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4365" y="4916658"/>
            <a:ext cx="4205213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近年来，随着移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网的普及，移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动电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子商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也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得到了迅速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CD5095"/>
                </a:solidFill>
                <a:latin typeface="MRLICR+MS-UIGothic"/>
                <a:cs typeface="MRLICR+MS-UIGothic"/>
              </a:rPr>
              <a:t>子商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CD5095"/>
                </a:solidFill>
                <a:latin typeface="MRLICR+MS-UIGothic"/>
                <a:cs typeface="MRLICR+MS-UIGothic"/>
              </a:rPr>
              <a:t>的分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052944" y="2452858"/>
            <a:ext cx="1583652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5F6"/>
                </a:solidFill>
                <a:latin typeface="FOKQUJ+IQVVDW+MicrosoftYaHei"/>
                <a:cs typeface="FOKQUJ+IQVVDW+MicrosoftYaHei"/>
              </a:rPr>
              <a:t>O2O</a:t>
            </a:r>
            <a:r>
              <a:rPr sz="1350">
                <a:solidFill>
                  <a:srgbClr val="FFF5F6"/>
                </a:solidFill>
                <a:latin typeface="MRLICR+MS-UIGothic"/>
                <a:cs typeface="MRLICR+MS-UIGothic"/>
              </a:rPr>
              <a:t>（</a:t>
            </a:r>
            <a:r>
              <a:rPr sz="1350">
                <a:solidFill>
                  <a:srgbClr val="FFF5F6"/>
                </a:solidFill>
                <a:latin typeface="FOKQUJ+IQVVDW+MicrosoftYaHei"/>
                <a:cs typeface="FOKQUJ+IQVVDW+MicrosoftYaHei"/>
              </a:rPr>
              <a:t>Online-to-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052944" y="2699873"/>
            <a:ext cx="2036370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5F6"/>
                </a:solidFill>
                <a:latin typeface="FOKQUJ+IQVVDW+MicrosoftYaHei"/>
                <a:cs typeface="FOKQUJ+IQVVDW+MicrosoftYaHei"/>
              </a:rPr>
              <a:t>Offline</a:t>
            </a:r>
            <a:r>
              <a:rPr sz="1350">
                <a:solidFill>
                  <a:srgbClr val="FFF5F6"/>
                </a:solidFill>
                <a:latin typeface="MRLICR+MS-UIGothic"/>
                <a:cs typeface="MRLICR+MS-UIGothic"/>
              </a:rPr>
              <a:t>）模式：</a:t>
            </a:r>
            <a:r>
              <a:rPr sz="1350">
                <a:solidFill>
                  <a:srgbClr val="FFF5F6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5F6"/>
                </a:solidFill>
                <a:latin typeface="MRLICR+MS-UIGothic"/>
                <a:cs typeface="MRLICR+MS-UIGothic"/>
              </a:rPr>
              <a:t>上与</a:t>
            </a:r>
          </a:p>
          <a:p>
            <a:pPr marL="0" marR="0">
              <a:lnSpc>
                <a:spcPts val="1350"/>
              </a:lnSpc>
              <a:spcBef>
                <a:spcPts val="540"/>
              </a:spcBef>
              <a:spcAft>
                <a:spcPct val="0"/>
              </a:spcAft>
            </a:pPr>
            <a:r>
              <a:rPr sz="1350">
                <a:solidFill>
                  <a:srgbClr val="FFF5F6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5F6"/>
                </a:solidFill>
                <a:latin typeface="MRLICR+MS-UIGothic"/>
                <a:cs typeface="MRLICR+MS-UIGothic"/>
              </a:rPr>
              <a:t>下</a:t>
            </a:r>
            <a:r>
              <a:rPr sz="1350">
                <a:solidFill>
                  <a:srgbClr val="FFF5F6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5F6"/>
                </a:solidFill>
                <a:latin typeface="MRLICR+MS-UIGothic"/>
                <a:cs typeface="MRLICR+MS-UIGothic"/>
              </a:rPr>
              <a:t>合的</a:t>
            </a:r>
            <a:r>
              <a:rPr sz="1350">
                <a:solidFill>
                  <a:srgbClr val="FFF5F6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5F6"/>
                </a:solidFill>
                <a:latin typeface="MRLICR+MS-UIGothic"/>
                <a:cs typeface="MRLICR+MS-UIGothic"/>
              </a:rPr>
              <a:t>子商</a:t>
            </a:r>
            <a:r>
              <a:rPr sz="1350">
                <a:solidFill>
                  <a:srgbClr val="FFF5F6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5F6"/>
                </a:solidFill>
                <a:latin typeface="MRLICR+MS-UIGothic"/>
                <a:cs typeface="MRLICR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FFF5F6"/>
                </a:solidFill>
                <a:latin typeface="MRLICR+MS-UIGothic"/>
                <a:cs typeface="MRLICR+MS-UIGothic"/>
              </a:rPr>
              <a:t>如美</a:t>
            </a:r>
            <a:r>
              <a:rPr sz="1350">
                <a:solidFill>
                  <a:srgbClr val="FFF5F6"/>
                </a:solidFill>
                <a:latin typeface="SimSun"/>
                <a:cs typeface="SimSun"/>
              </a:rPr>
              <a:t>团</a:t>
            </a:r>
            <a:r>
              <a:rPr sz="1350">
                <a:solidFill>
                  <a:srgbClr val="FFF5F6"/>
                </a:solidFill>
                <a:latin typeface="MRLICR+MS-UIGothic"/>
                <a:cs typeface="MRLICR+MS-UIGothic"/>
              </a:rPr>
              <a:t>、</a:t>
            </a:r>
            <a:r>
              <a:rPr sz="1350">
                <a:solidFill>
                  <a:srgbClr val="FFF5F6"/>
                </a:solidFill>
                <a:latin typeface="SimSun"/>
                <a:cs typeface="SimSun"/>
              </a:rPr>
              <a:t>饿</a:t>
            </a:r>
            <a:r>
              <a:rPr sz="1350">
                <a:solidFill>
                  <a:srgbClr val="FFF5F6"/>
                </a:solidFill>
                <a:latin typeface="MRLICR+MS-UIGothic"/>
                <a:cs typeface="MRLICR+MS-UIGothic"/>
              </a:rPr>
              <a:t>了么等平台。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109845" y="2887833"/>
            <a:ext cx="1971675" cy="14141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FOKQUJ+IQVVDW+MicrosoftYaHei"/>
                <a:cs typeface="FOKQUJ+IQVVDW+MicrosoftYaHei"/>
              </a:rPr>
              <a:t>C2C</a:t>
            </a:r>
            <a:r>
              <a:rPr sz="1350">
                <a:solidFill>
                  <a:srgbClr val="FFFEFE"/>
                </a:solidFill>
                <a:latin typeface="MRLICR+MS-UIGothic"/>
                <a:cs typeface="MRLICR+MS-UIGothic"/>
              </a:rPr>
              <a:t>（</a:t>
            </a:r>
            <a:r>
              <a:rPr sz="1350">
                <a:solidFill>
                  <a:srgbClr val="FFFEFE"/>
                </a:solidFill>
                <a:latin typeface="FOKQUJ+IQVVDW+MicrosoftYaHei"/>
                <a:cs typeface="FOKQUJ+IQVVDW+MicrosoftYaHei"/>
              </a:rPr>
              <a:t>Consumer-to-</a:t>
            </a:r>
          </a:p>
          <a:p>
            <a:pPr marL="0" marR="0">
              <a:lnSpc>
                <a:spcPts val="1406"/>
              </a:lnSpc>
              <a:spcBef>
                <a:spcPts val="533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FOKQUJ+IQVVDW+MicrosoftYaHei"/>
                <a:cs typeface="FOKQUJ+IQVVDW+MicrosoftYaHei"/>
              </a:rPr>
              <a:t>Consumer</a:t>
            </a:r>
            <a:r>
              <a:rPr sz="1350">
                <a:solidFill>
                  <a:srgbClr val="FFFEFE"/>
                </a:solidFill>
                <a:latin typeface="MRLICR+MS-UIGothic"/>
                <a:cs typeface="MRLICR+MS-UIGothic"/>
              </a:rPr>
              <a:t>）模式：个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MRLICR+MS-UIGothic"/>
                <a:cs typeface="MRLICR+MS-UIGothic"/>
              </a:rPr>
              <a:t>人与个人之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EFE"/>
                </a:solidFill>
                <a:latin typeface="MRLICR+MS-UIGothic"/>
                <a:cs typeface="MRLICR+MS-UIGothic"/>
              </a:rPr>
              <a:t>的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EFE"/>
                </a:solidFill>
                <a:latin typeface="MRLICR+MS-UIGothic"/>
                <a:cs typeface="MRLICR+MS-UIGothic"/>
              </a:rPr>
              <a:t>子商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EFE"/>
                </a:solidFill>
                <a:latin typeface="MRLICR+MS-UIGothic"/>
                <a:cs typeface="MRLICR+MS-UIGothic"/>
              </a:rPr>
              <a:t>，如淘宝、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闲鱼</a:t>
            </a:r>
            <a:r>
              <a:rPr sz="1350">
                <a:solidFill>
                  <a:srgbClr val="FFFEFE"/>
                </a:solidFill>
                <a:latin typeface="MRLICR+MS-UIGothic"/>
                <a:cs typeface="MRLICR+MS-UIGothic"/>
              </a:rPr>
              <a:t>等平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MRLICR+MS-UIGothic"/>
                <a:cs typeface="MRLICR+MS-UIGothic"/>
              </a:rPr>
              <a:t>台。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223260" y="3557123"/>
            <a:ext cx="1686830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FOKQUJ+IQVVDW+MicrosoftYaHei"/>
                <a:cs typeface="FOKQUJ+IQVVDW+MicrosoftYaHei"/>
              </a:rPr>
              <a:t>B2C</a:t>
            </a:r>
            <a:r>
              <a:rPr sz="1350">
                <a:solidFill>
                  <a:srgbClr val="FFFEFE"/>
                </a:solidFill>
                <a:latin typeface="MRLICR+MS-UIGothic"/>
                <a:cs typeface="MRLICR+MS-UIGothic"/>
              </a:rPr>
              <a:t>（</a:t>
            </a:r>
            <a:r>
              <a:rPr sz="1350">
                <a:solidFill>
                  <a:srgbClr val="FFFEFE"/>
                </a:solidFill>
                <a:latin typeface="FOKQUJ+IQVVDW+MicrosoftYaHei"/>
                <a:cs typeface="FOKQUJ+IQVVDW+MicrosoftYaHei"/>
              </a:rPr>
              <a:t>Business-to-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223260" y="3804138"/>
            <a:ext cx="1971675" cy="9213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FOKQUJ+IQVVDW+MicrosoftYaHei"/>
                <a:cs typeface="FOKQUJ+IQVVDW+MicrosoftYaHei"/>
              </a:rPr>
              <a:t>Consumer</a:t>
            </a:r>
            <a:r>
              <a:rPr sz="1350">
                <a:solidFill>
                  <a:srgbClr val="FFFEFE"/>
                </a:solidFill>
                <a:latin typeface="MRLICR+MS-UIGothic"/>
                <a:cs typeface="MRLICR+MS-UIGothic"/>
              </a:rPr>
              <a:t>）模式：企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EFE"/>
                </a:solidFill>
                <a:latin typeface="MRLICR+MS-UIGothic"/>
                <a:cs typeface="MRLICR+MS-UIGothic"/>
              </a:rPr>
              <a:t>与个人之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EFE"/>
                </a:solidFill>
                <a:latin typeface="MRLICR+MS-UIGothic"/>
                <a:cs typeface="MRLICR+MS-UIGothic"/>
              </a:rPr>
              <a:t>的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EFE"/>
                </a:solidFill>
                <a:latin typeface="MRLICR+MS-UIGothic"/>
                <a:cs typeface="MRLICR+MS-UIGothic"/>
              </a:rPr>
              <a:t>子商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EFE"/>
                </a:solidFill>
                <a:latin typeface="MRLICR+MS-UIGothic"/>
                <a:cs typeface="MRLICR+MS-UIGothic"/>
              </a:rPr>
              <a:t>，如京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东</a:t>
            </a:r>
            <a:r>
              <a:rPr sz="1350">
                <a:solidFill>
                  <a:srgbClr val="FFFEFE"/>
                </a:solidFill>
                <a:latin typeface="MRLICR+MS-UIGothic"/>
                <a:cs typeface="MRLICR+MS-UIGothic"/>
              </a:rPr>
              <a:t>、天猫等平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343660" y="4294992"/>
            <a:ext cx="1679674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FOKQUJ+IQVVDW+MicrosoftYaHei"/>
                <a:cs typeface="FOKQUJ+IQVVDW+MicrosoftYaHei"/>
              </a:rPr>
              <a:t>B2B</a:t>
            </a:r>
            <a:r>
              <a:rPr sz="1350">
                <a:solidFill>
                  <a:srgbClr val="FFFEFE"/>
                </a:solidFill>
                <a:latin typeface="MRLICR+MS-UIGothic"/>
                <a:cs typeface="MRLICR+MS-UIGothic"/>
              </a:rPr>
              <a:t>（</a:t>
            </a:r>
            <a:r>
              <a:rPr sz="1350">
                <a:solidFill>
                  <a:srgbClr val="FFFEFE"/>
                </a:solidFill>
                <a:latin typeface="FOKQUJ+IQVVDW+MicrosoftYaHei"/>
                <a:cs typeface="FOKQUJ+IQVVDW+MicrosoftYaHei"/>
              </a:rPr>
              <a:t>Business-to-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343660" y="4541373"/>
            <a:ext cx="2293267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FOKQUJ+IQVVDW+MicrosoftYaHei"/>
                <a:cs typeface="FOKQUJ+IQVVDW+MicrosoftYaHei"/>
              </a:rPr>
              <a:t>Business</a:t>
            </a:r>
            <a:r>
              <a:rPr sz="1350">
                <a:solidFill>
                  <a:srgbClr val="FFFEFE"/>
                </a:solidFill>
                <a:latin typeface="MRLICR+MS-UIGothic"/>
                <a:cs typeface="MRLICR+MS-UIGothic"/>
              </a:rPr>
              <a:t>）模式：企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业</a:t>
            </a:r>
            <a:r>
              <a:rPr sz="1350" spc="856">
                <a:solidFill>
                  <a:srgbClr val="FFFEFE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FFFEFE"/>
                </a:solidFill>
                <a:latin typeface="MRLICR+MS-UIGothic"/>
                <a:cs typeface="MRLICR+MS-UIGothic"/>
              </a:rPr>
              <a:t>台。</a:t>
            </a:r>
          </a:p>
          <a:p>
            <a:pPr marL="0" marR="0">
              <a:lnSpc>
                <a:spcPts val="1350"/>
              </a:lnSpc>
              <a:spcBef>
                <a:spcPts val="540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MRLICR+MS-UIGothic"/>
                <a:cs typeface="MRLICR+MS-UIGothic"/>
              </a:rPr>
              <a:t>与企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EFE"/>
                </a:solidFill>
                <a:latin typeface="MRLICR+MS-UIGothic"/>
                <a:cs typeface="MRLICR+MS-UIGothic"/>
              </a:rPr>
              <a:t>之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EFE"/>
                </a:solidFill>
                <a:latin typeface="MRLICR+MS-UIGothic"/>
                <a:cs typeface="MRLICR+MS-UIGothic"/>
              </a:rPr>
              <a:t>的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EFE"/>
                </a:solidFill>
                <a:latin typeface="MRLICR+MS-UIGothic"/>
                <a:cs typeface="MRLICR+MS-UIGothic"/>
              </a:rPr>
              <a:t>子商</a:t>
            </a:r>
            <a:r>
              <a:rPr sz="1350">
                <a:solidFill>
                  <a:srgbClr val="FFFEFE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EFE"/>
                </a:solidFill>
                <a:latin typeface="MRLICR+MS-UIGothic"/>
                <a:cs typeface="MRLICR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589"/>
              </a:spcBef>
              <a:spcAft>
                <a:spcPct val="0"/>
              </a:spcAft>
            </a:pPr>
            <a:r>
              <a:rPr sz="1350">
                <a:solidFill>
                  <a:srgbClr val="FFFEFE"/>
                </a:solidFill>
                <a:latin typeface="MRLICR+MS-UIGothic"/>
                <a:cs typeface="MRLICR+MS-UIGothic"/>
              </a:rPr>
              <a:t>如阿里巴巴等平台。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UHBLUC+GGWAOL+MicrosoftYaHei-Bold"/>
                <a:cs typeface="UHBLUC+GGWAOL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3600">
                <a:solidFill>
                  <a:srgbClr val="000000"/>
                </a:solidFill>
                <a:latin typeface="MRLICR+MS-UIGothic"/>
                <a:cs typeface="MRLICR+MS-UIGothic"/>
              </a:rPr>
              <a:t>子商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3600">
                <a:solidFill>
                  <a:srgbClr val="000000"/>
                </a:solidFill>
                <a:latin typeface="MRLICR+MS-UIGothic"/>
                <a:cs typeface="MRLICR+MS-UIGothic"/>
              </a:rPr>
              <a:t>技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3600">
                <a:solidFill>
                  <a:srgbClr val="000000"/>
                </a:solidFill>
                <a:latin typeface="MRLICR+MS-UIGothic"/>
                <a:cs typeface="MRLICR+MS-UIGothic"/>
              </a:rPr>
              <a:t>基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CD5095"/>
                </a:solidFill>
                <a:latin typeface="MRLICR+MS-UIGothic"/>
                <a:cs typeface="MRLICR+MS-UIGothic"/>
              </a:rPr>
              <a:t>子商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CD5095"/>
                </a:solidFill>
                <a:latin typeface="MRLICR+MS-UIGothic"/>
                <a:cs typeface="MRLICR+MS-UIGothic"/>
              </a:rPr>
              <a:t>网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络</a:t>
            </a:r>
            <a:r>
              <a:rPr sz="3000">
                <a:solidFill>
                  <a:srgbClr val="CD5095"/>
                </a:solidFill>
                <a:latin typeface="MRLICR+MS-UIGothic"/>
                <a:cs typeface="MRLICR+MS-UIGothic"/>
              </a:rPr>
              <a:t>技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834" y="150685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MRLICR+MS-UIGothic"/>
                <a:cs typeface="MRLICR+MS-UIGothic"/>
              </a:rPr>
              <a:t>互</a:t>
            </a: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联</a:t>
            </a:r>
            <a:r>
              <a:rPr sz="1550" spc="25">
                <a:solidFill>
                  <a:srgbClr val="CD5095"/>
                </a:solidFill>
                <a:latin typeface="MRLICR+MS-UIGothic"/>
                <a:cs typeface="MRLICR+MS-UIGothic"/>
              </a:rPr>
              <a:t>网技</a:t>
            </a:r>
            <a:r>
              <a:rPr sz="1550">
                <a:solidFill>
                  <a:srgbClr val="CD5095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834" y="1887708"/>
            <a:ext cx="571631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包括互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网接入技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、互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用技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等，是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子商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的基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53834" y="416432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E84D2"/>
                </a:solidFill>
                <a:latin typeface="MRLICR+MS-UIGothic"/>
                <a:cs typeface="MRLICR+MS-UIGothic"/>
              </a:rPr>
              <a:t>云</a:t>
            </a:r>
            <a:r>
              <a:rPr sz="1550" spc="25">
                <a:solidFill>
                  <a:srgbClr val="9E84D2"/>
                </a:solidFill>
                <a:latin typeface="SimSun"/>
                <a:cs typeface="SimSun"/>
              </a:rPr>
              <a:t>计</a:t>
            </a:r>
            <a:r>
              <a:rPr sz="1550" spc="25">
                <a:solidFill>
                  <a:srgbClr val="9E84D2"/>
                </a:solidFill>
                <a:latin typeface="MRLICR+MS-UIGothic"/>
                <a:cs typeface="MRLICR+MS-UIGothic"/>
              </a:rPr>
              <a:t>算技</a:t>
            </a:r>
            <a:r>
              <a:rPr sz="1550">
                <a:solidFill>
                  <a:srgbClr val="9E84D2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53834" y="4567408"/>
            <a:ext cx="5454453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为电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子商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提供了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弹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性可伸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缩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算服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，是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子商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务发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展的重要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CD5095"/>
                </a:solidFill>
                <a:latin typeface="MRLICR+MS-UIGothic"/>
                <a:cs typeface="MRLICR+MS-UIGothic"/>
              </a:rPr>
              <a:t>子商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CD5095"/>
                </a:solidFill>
                <a:latin typeface="MRLICR+MS-UIGothic"/>
                <a:cs typeface="MRLICR+MS-UIGothic"/>
              </a:rPr>
              <a:t>安全技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MRLICR+MS-UIGothic"/>
                <a:cs typeface="MRLICR+MS-UIGothic"/>
              </a:rPr>
              <a:t>加密技</a:t>
            </a:r>
            <a:r>
              <a:rPr sz="1550">
                <a:solidFill>
                  <a:srgbClr val="CD5095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9127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加密算法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数据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行加密，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数据在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传输过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程中的安全性。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认证</a:t>
            </a:r>
            <a:r>
              <a:rPr sz="1550" spc="25">
                <a:solidFill>
                  <a:srgbClr val="CD5095"/>
                </a:solidFill>
                <a:latin typeface="MRLICR+MS-UIGothic"/>
                <a:cs typeface="MRLICR+MS-UIGothic"/>
              </a:rPr>
              <a:t>技</a:t>
            </a:r>
            <a:r>
              <a:rPr sz="1550">
                <a:solidFill>
                  <a:srgbClr val="CD5095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身份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认证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、数字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签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名等方式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确保交易双方身份的真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CD5095"/>
                </a:solidFill>
                <a:latin typeface="MRLICR+MS-UIGothic"/>
                <a:cs typeface="MRLICR+MS-UIGothic"/>
              </a:rPr>
              <a:t>子商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CD5095"/>
                </a:solidFill>
                <a:latin typeface="MRLICR+MS-UIGothic"/>
                <a:cs typeface="MRLICR+MS-UIGothic"/>
              </a:rPr>
              <a:t>支付技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电</a:t>
            </a:r>
            <a:r>
              <a:rPr sz="1550" spc="25">
                <a:solidFill>
                  <a:srgbClr val="CD5095"/>
                </a:solidFill>
                <a:latin typeface="MRLICR+MS-UIGothic"/>
                <a:cs typeface="MRLICR+MS-UIGothic"/>
              </a:rPr>
              <a:t>子支付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过电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子方式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货币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交易，如支付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5319" y="2268708"/>
            <a:ext cx="151358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宝、微信支付等。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MRLICR+MS-UIGothic"/>
                <a:cs typeface="MRLICR+MS-UIGothic"/>
              </a:rPr>
              <a:t>移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50" spc="25">
                <a:solidFill>
                  <a:srgbClr val="FFFFFF"/>
                </a:solidFill>
                <a:latin typeface="MRLICR+MS-UIGothic"/>
                <a:cs typeface="MRLICR+MS-UIGothic"/>
              </a:rPr>
              <a:t>支付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93419" y="4451838"/>
            <a:ext cx="3219375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RLICR+MS-UIGothic"/>
                <a:cs typeface="MRLICR+MS-UIGothic"/>
              </a:rPr>
              <a:t>利用移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动设备进</a:t>
            </a:r>
            <a:r>
              <a:rPr sz="1350">
                <a:solidFill>
                  <a:srgbClr val="FFFFFF"/>
                </a:solidFill>
                <a:latin typeface="MRLICR+MS-UIGothic"/>
                <a:cs typeface="MRLICR+MS-UIGothic"/>
              </a:rPr>
              <a:t>行支付，如手机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银</a:t>
            </a:r>
            <a:r>
              <a:rPr sz="1350">
                <a:solidFill>
                  <a:srgbClr val="FFFFFF"/>
                </a:solidFill>
                <a:latin typeface="MRLICR+MS-UIGothic"/>
                <a:cs typeface="MRLICR+MS-UIGothic"/>
              </a:rPr>
              <a:t>行、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扫码</a:t>
            </a:r>
            <a:r>
              <a:rPr sz="1350">
                <a:solidFill>
                  <a:srgbClr val="FFFFFF"/>
                </a:solidFill>
                <a:latin typeface="MRLICR+MS-UIGothic"/>
                <a:cs typeface="MRLICR+MS-UIGothic"/>
              </a:rPr>
              <a:t>支付等。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UHBLUC+GGWAOL+MicrosoftYaHei-Bold"/>
                <a:cs typeface="UHBLUC+GGWAOL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3600">
                <a:solidFill>
                  <a:srgbClr val="000000"/>
                </a:solidFill>
                <a:latin typeface="MRLICR+MS-UIGothic"/>
                <a:cs typeface="MRLICR+MS-UIGothic"/>
              </a:rPr>
              <a:t>子商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3600">
                <a:solidFill>
                  <a:srgbClr val="000000"/>
                </a:solidFill>
                <a:latin typeface="MRLICR+MS-UIGothic"/>
                <a:cs typeface="MRLICR+MS-UIGothic"/>
              </a:rPr>
              <a:t>模式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3404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UHBLUC+GGWAOL+MicrosoftYaHei-Bold"/>
                <a:cs typeface="UHBLUC+GGWAOL+MicrosoftYaHei-Bold"/>
              </a:rPr>
              <a:t>B2B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CD5095"/>
                </a:solidFill>
                <a:latin typeface="MRLICR+MS-UIGothic"/>
                <a:cs typeface="MRLICR+MS-UIGothic"/>
              </a:rPr>
              <a:t>子商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CD5095"/>
                </a:solidFill>
                <a:latin typeface="MRLICR+MS-UIGothic"/>
                <a:cs typeface="MRLICR+MS-UIGothic"/>
              </a:rPr>
              <a:t>模式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48444" y="1415268"/>
            <a:ext cx="2531888" cy="12915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OKQUJ+IQVVDW+MicrosoftYaHei"/>
                <a:cs typeface="FOKQUJ+IQVVDW+MicrosoftYaHei"/>
              </a:rPr>
              <a:t>B2B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子商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平台通常提供在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交易、物流配送、支付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算</a:t>
            </a:r>
          </a:p>
          <a:p>
            <a:pPr marL="0" marR="0">
              <a:lnSpc>
                <a:spcPts val="1350"/>
              </a:lnSpc>
              <a:spcBef>
                <a:spcPts val="86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等服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，帮助企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降低采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成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本、提高采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效率。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58239" y="3236448"/>
            <a:ext cx="2627873" cy="12915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OKQUJ+IQVVDW+MicrosoftYaHei"/>
                <a:cs typeface="FOKQUJ+IQVVDW+MicrosoftYaHei"/>
              </a:rPr>
              <a:t>B2B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是指企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与企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子商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模式，主要涉及原材料、</a:t>
            </a:r>
          </a:p>
          <a:p>
            <a:pPr marL="0" marR="0">
              <a:lnSpc>
                <a:spcPts val="1350"/>
              </a:lnSpc>
              <a:spcBef>
                <a:spcPts val="86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零部件、机器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等商品的交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易。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61655" y="4014323"/>
            <a:ext cx="2531888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OKQUJ+IQVVDW+MicrosoftYaHei"/>
                <a:cs typeface="FOKQUJ+IQVVDW+MicrosoftYaHei"/>
              </a:rPr>
              <a:t>B2B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子商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模式的主要特点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61655" y="4301978"/>
            <a:ext cx="2627873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包括交易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模大、交易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次低、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交易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高、交易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程复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09593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UHBLUC+GGWAOL+MicrosoftYaHei-Bold"/>
                <a:cs typeface="UHBLUC+GGWAOL+MicrosoftYaHei-Bold"/>
              </a:rPr>
              <a:t>B2C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CD5095"/>
                </a:solidFill>
                <a:latin typeface="MRLICR+MS-UIGothic"/>
                <a:cs typeface="MRLICR+MS-UIGothic"/>
              </a:rPr>
              <a:t>子商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CD5095"/>
                </a:solidFill>
                <a:latin typeface="MRLICR+MS-UIGothic"/>
                <a:cs typeface="MRLICR+MS-UIGothic"/>
              </a:rPr>
              <a:t>模式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291204" y="2232520"/>
            <a:ext cx="644162" cy="5972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27"/>
              </a:lnSpc>
              <a:spcBef>
                <a:spcPct val="0"/>
              </a:spcBef>
              <a:spcAft>
                <a:spcPct val="0"/>
              </a:spcAft>
            </a:pPr>
            <a:r>
              <a:rPr sz="1850" spc="15">
                <a:solidFill>
                  <a:srgbClr val="000000"/>
                </a:solidFill>
                <a:latin typeface="UHBLUC+GGWAOL+MicrosoftYaHei-Bold"/>
                <a:cs typeface="UHBLUC+GGWAOL+MicrosoftYaHei-Bold"/>
              </a:rPr>
              <a:t>02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379334" y="2275693"/>
            <a:ext cx="444553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OKQUJ+IQVVDW+MicrosoftYaHei"/>
                <a:cs typeface="FOKQUJ+IQVVDW+MicrosoftYaHei"/>
              </a:rPr>
              <a:t>B2C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是指企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与消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者之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子商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模式，主要涉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及商品和服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面向个人用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379334" y="3523467"/>
            <a:ext cx="437928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OKQUJ+IQVVDW+MicrosoftYaHei"/>
                <a:cs typeface="FOKQUJ+IQVVDW+MicrosoftYaHei"/>
              </a:rPr>
              <a:t>B2C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子商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平台通常提供在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线购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物、在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支付、物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流配送等服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，方便消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购买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商品。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581150" y="3750170"/>
            <a:ext cx="644162" cy="5972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27"/>
              </a:lnSpc>
              <a:spcBef>
                <a:spcPct val="0"/>
              </a:spcBef>
              <a:spcAft>
                <a:spcPct val="0"/>
              </a:spcAft>
            </a:pPr>
            <a:r>
              <a:rPr sz="1850" spc="15">
                <a:solidFill>
                  <a:srgbClr val="000000"/>
                </a:solidFill>
                <a:latin typeface="UHBLUC+GGWAOL+MicrosoftYaHei-Bold"/>
                <a:cs typeface="UHBLUC+GGWAOL+MicrosoftYaHei-Bold"/>
              </a:rPr>
              <a:t>01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3804" y="3759060"/>
            <a:ext cx="644162" cy="5972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27"/>
              </a:lnSpc>
              <a:spcBef>
                <a:spcPct val="0"/>
              </a:spcBef>
              <a:spcAft>
                <a:spcPct val="0"/>
              </a:spcAft>
            </a:pPr>
            <a:r>
              <a:rPr sz="1850" spc="15">
                <a:solidFill>
                  <a:srgbClr val="000000"/>
                </a:solidFill>
                <a:latin typeface="UHBLUC+GGWAOL+MicrosoftYaHei-Bold"/>
                <a:cs typeface="UHBLUC+GGWAOL+MicrosoftYaHei-Bold"/>
              </a:rPr>
              <a:t>03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379334" y="4794738"/>
            <a:ext cx="444553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OKQUJ+IQVVDW+MicrosoftYaHei"/>
                <a:cs typeface="FOKQUJ+IQVVDW+MicrosoftYaHei"/>
              </a:rPr>
              <a:t>B2C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子商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模式的主要特点包括交易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模大、交易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次高、交易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低、交易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简单</a:t>
            </a:r>
            <a:r>
              <a:rPr sz="1350">
                <a:solidFill>
                  <a:srgbClr val="000000"/>
                </a:solidFill>
                <a:latin typeface="MRLICR+MS-UIGothic"/>
                <a:cs typeface="MRLICR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05547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UHBLUC+GGWAOL+MicrosoftYaHei-Bold"/>
                <a:cs typeface="UHBLUC+GGWAOL+MicrosoftYaHei-Bold"/>
              </a:rPr>
              <a:t>C2C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CD5095"/>
                </a:solidFill>
                <a:latin typeface="MRLICR+MS-UIGothic"/>
                <a:cs typeface="MRLICR+MS-UIGothic"/>
              </a:rPr>
              <a:t>子商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CD5095"/>
                </a:solidFill>
                <a:latin typeface="MRLICR+MS-UIGothic"/>
                <a:cs typeface="MRLICR+MS-UIGothic"/>
              </a:rPr>
              <a:t>模式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43785" y="1627242"/>
            <a:ext cx="4510399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OKQUJ+IQVVDW+MicrosoftYaHei"/>
                <a:cs typeface="FOKQUJ+IQVVDW+MicrosoftYaHei"/>
              </a:rPr>
              <a:t>C2C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是指消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者与消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者之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子商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模式，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73785" y="1820942"/>
            <a:ext cx="1575564" cy="52916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UHBLUC+GGWAOL+MicrosoftYaHei-Bold"/>
                <a:cs typeface="UHBLUC+GGWAOL+MicrosoftYaHei-Bold"/>
              </a:rPr>
              <a:t>1</a:t>
            </a:r>
          </a:p>
          <a:p>
            <a:pPr marL="0" marR="0">
              <a:lnSpc>
                <a:spcPts val="5991"/>
              </a:lnSpc>
              <a:spcBef>
                <a:spcPts val="7628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UHBLUC+GGWAOL+MicrosoftYaHei-Bold"/>
                <a:cs typeface="UHBLUC+GGWAOL+MicrosoftYaHei-Bold"/>
              </a:rPr>
              <a:t>2</a:t>
            </a:r>
          </a:p>
          <a:p>
            <a:pPr marL="29844" marR="0">
              <a:lnSpc>
                <a:spcPts val="5991"/>
              </a:lnSpc>
              <a:spcBef>
                <a:spcPts val="7438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UHBLUC+GGWAOL+MicrosoftYaHei-Bold"/>
                <a:cs typeface="UHBLUC+GGWAOL+MicrosoftYaHei-Bold"/>
              </a:rPr>
              <a:t>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43785" y="1970142"/>
            <a:ext cx="42343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主要涉及二手商品、个人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闲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置物品等的交易。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43785" y="3330947"/>
            <a:ext cx="465587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OKQUJ+IQVVDW+MicrosoftYaHei"/>
                <a:cs typeface="FOKQUJ+IQVVDW+MicrosoftYaHei"/>
              </a:rPr>
              <a:t>C2C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子商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平台通常提供在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卖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、在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支付、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物流配送等服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，方便消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买卖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二手商品。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43785" y="5061958"/>
            <a:ext cx="451039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OKQUJ+IQVVDW+MicrosoftYaHei"/>
                <a:cs typeface="FOKQUJ+IQVVDW+MicrosoftYaHei"/>
              </a:rPr>
              <a:t>C2C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子商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模式的主要特点包括交易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模小、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交易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次高、交易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高、交易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简单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716052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UHBLUC+GGWAOL+MicrosoftYaHei-Bold"/>
                <a:cs typeface="UHBLUC+GGWAOL+MicrosoftYaHei-Bold"/>
              </a:rPr>
              <a:t>O2O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CD5095"/>
                </a:solidFill>
                <a:latin typeface="MRLICR+MS-UIGothic"/>
                <a:cs typeface="MRLICR+MS-UIGothic"/>
              </a:rPr>
              <a:t>子商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CD5095"/>
                </a:solidFill>
                <a:latin typeface="MRLICR+MS-UIGothic"/>
                <a:cs typeface="MRLICR+MS-UIGothic"/>
              </a:rPr>
              <a:t>模式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2043803"/>
            <a:ext cx="588881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OKQUJ+IQVVDW+MicrosoftYaHei"/>
                <a:cs typeface="FOKQUJ+IQVVDW+MicrosoftYaHei"/>
              </a:rPr>
              <a:t>O2O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是指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上与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合的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子商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模式，主要涉及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下消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的服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40020" y="2200002"/>
            <a:ext cx="819951" cy="4007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684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UHBLUC+GGWAOL+MicrosoftYaHei-Bold"/>
                <a:cs typeface="UHBLUC+GGWAOL+MicrosoftYaHei-Bold"/>
              </a:rPr>
              <a:t>01</a:t>
            </a:r>
          </a:p>
          <a:p>
            <a:pPr marL="19684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UHBLUC+GGWAOL+MicrosoftYaHei-Bold"/>
                <a:cs typeface="UHBLUC+GGWAOL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40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UHBLUC+GGWAOL+MicrosoftYaHei-Bold"/>
                <a:cs typeface="UHBLUC+GGWAOL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219825" y="3746238"/>
            <a:ext cx="5815221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OKQUJ+IQVVDW+MicrosoftYaHei"/>
                <a:cs typeface="FOKQUJ+IQVVDW+MicrosoftYaHei"/>
              </a:rPr>
              <a:t>O2O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子商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平台通常提供在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线预订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、在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支付、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下消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，方便消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者在本地消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5244203"/>
            <a:ext cx="588881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OKQUJ+IQVVDW+MicrosoftYaHei"/>
                <a:cs typeface="FOKQUJ+IQVVDW+MicrosoftYaHei"/>
              </a:rPr>
              <a:t>O2O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子商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模式的主要特点包括交易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模中等、交易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次中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等、交易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中等、交易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程复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00000"/>
                </a:solidFill>
                <a:latin typeface="MRLICR+MS-UIGothic"/>
                <a:cs typeface="MRLICR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https://d.book118.com/418115112070006042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SimSun</vt:lpstr>
      <vt:lpstr>MRLICR+MS-UIGothic</vt:lpstr>
      <vt:lpstr>VLNQKC+MCCHFO+ArialMT</vt:lpstr>
      <vt:lpstr>Times New Roman</vt:lpstr>
      <vt:lpstr>FOKQUJ+IQVVDW+MicrosoftYaHei</vt:lpstr>
      <vt:lpstr>UHBLUC+GGWAOL+MicrosoftYaHei-Bold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2024-09-21T16:40:19.043</cp:lastPrinted>
  <dcterms:created xsi:type="dcterms:W3CDTF">2024-09-21T08:40:19Z</dcterms:created>
  <dcterms:modified xsi:type="dcterms:W3CDTF">2024-09-21T08:40:20Z</dcterms:modified>
</cp:coreProperties>
</file>