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6" r:id="rId19"/>
  </p:sldIdLst>
  <p:sldSz cx="12192000" cy="6858000"/>
  <p:notesSz cx="6858000" cy="9144000"/>
  <p:custDataLst>
    <p:tags r:id="rId2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tags" Target="tags/tag1.xml" /><Relationship Id="rId21" Type="http://schemas.openxmlformats.org/officeDocument/2006/relationships/presProps" Target="presProps.xml" /><Relationship Id="rId22" Type="http://schemas.openxmlformats.org/officeDocument/2006/relationships/viewProps" Target="viewProps.xml" /><Relationship Id="rId23" Type="http://schemas.openxmlformats.org/officeDocument/2006/relationships/theme" Target="theme/theme1.xml" /><Relationship Id="rId24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3A0E54C-F530-42FB-99A9-1AF9F641B9F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2A9F5C8-00E9-4364-B46A-A6031A7E014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C83DFFE-8651-45D6-BF9D-327CF666FD3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0004CC7-83DD-4869-BC22-D4375331640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658959D7-0154-4E13-B902-5B6EE6A690E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A6C26233-B6E7-4E5D-B92F-BE408B128AA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66B73222-CBD3-496C-BDB9-966B033226F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FA57557-0578-45EC-B2CE-B4156BD1363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5BFCBF4-7684-44E2-A415-3DEBCB4E035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3BE33F0-8716-4308-B89D-8897658AB89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CD834D5-1381-484C-80B2-813098629F2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Relationship Id="rId4" Type="http://schemas.openxmlformats.org/officeDocument/2006/relationships/image" Target="../media/image3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3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18123060063006027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15495" y="927427"/>
            <a:ext cx="812800" cy="73152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 rot="2657183">
            <a:off x="7142739" y="769563"/>
            <a:ext cx="642029" cy="542157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rot="2685974">
            <a:off x="6633365" y="506931"/>
            <a:ext cx="340936" cy="340936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2685974">
            <a:off x="7446339" y="236818"/>
            <a:ext cx="165275" cy="165275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 rot="2685974">
            <a:off x="11517212" y="2896896"/>
            <a:ext cx="165275" cy="165275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 rot="2685974">
            <a:off x="6777271" y="3320747"/>
            <a:ext cx="165275" cy="165275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8211116" y="641491"/>
            <a:ext cx="3983355" cy="5732145"/>
          </a:xfrm>
          <a:prstGeom prst="rect">
            <a:avLst/>
          </a:prstGeom>
        </p:spPr>
      </p:pic>
      <p:sp>
        <p:nvSpPr>
          <p:cNvPr id="9" name="AutoShape 9"/>
          <p:cNvSpPr/>
          <p:nvPr/>
        </p:nvSpPr>
        <p:spPr>
          <a:xfrm rot="2657183">
            <a:off x="11213724" y="770198"/>
            <a:ext cx="642029" cy="542157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 rot="2685974">
            <a:off x="10704350" y="507566"/>
            <a:ext cx="340936" cy="340936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 rot="2685974">
            <a:off x="11517324" y="237453"/>
            <a:ext cx="165275" cy="165275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-704" y="6381115"/>
            <a:ext cx="12195175" cy="47688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2004898" y="5075611"/>
            <a:ext cx="2468880" cy="3962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1500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汇报人：XXX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60192" y="5075611"/>
            <a:ext cx="2468880" cy="3962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1500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2023-12-28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931384" y="1759797"/>
            <a:ext cx="7657616" cy="275096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57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旅游投资典型案例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3513434" y="7029364"/>
            <a:ext cx="834390" cy="354330"/>
          </a:xfrm>
          <a:prstGeom prst="rect">
            <a:avLst/>
          </a:prstGeom>
        </p:spPr>
        <p:txBody>
          <a:bodyPr vert="horz" wrap="non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704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延时符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-704" y="6381115"/>
            <a:ext cx="12195175" cy="476885"/>
          </a:xfrm>
          <a:prstGeom prst="rect">
            <a:avLst/>
          </a:pr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742202" y="3100183"/>
            <a:ext cx="3335655" cy="6248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724">
                <a:solidFill>
                  <a:schemeClr val="accent1"/>
                </a:solidFill>
                <a:latin typeface="微软雅黑"/>
                <a:ea typeface="微软雅黑"/>
                <a:cs typeface="微软雅黑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742202" y="2288631"/>
            <a:ext cx="3335655" cy="10058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800" b="1">
                <a:solidFill>
                  <a:schemeClr val="accent1"/>
                </a:solidFill>
                <a:latin typeface="微软雅黑"/>
                <a:ea typeface="微软雅黑"/>
                <a:cs typeface="微软雅黑"/>
              </a:rPr>
              <a:t>目录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912220" y="714964"/>
            <a:ext cx="5606620" cy="4770438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旅游投资概述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旅游投资项目分析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成功案例解析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失败案例解析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经验教训与建议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578735" y="1598295"/>
            <a:ext cx="7034530" cy="3661410"/>
          </a:xfrm>
          <a:prstGeom prst="rect">
            <a:avLst/>
          </a:prstGeom>
          <a:ln w="571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270600" y="1598295"/>
            <a:ext cx="3650800" cy="114022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3513434" y="7029364"/>
            <a:ext cx="834390" cy="354330"/>
          </a:xfrm>
          <a:prstGeom prst="rect">
            <a:avLst/>
          </a:prstGeom>
        </p:spPr>
        <p:txBody>
          <a:bodyPr vert="horz" wrap="non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704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延时符</a:t>
            </a:r>
            <a:endParaRPr lang="en-US" sz="1100"/>
          </a:p>
        </p:txBody>
      </p:sp>
      <p:grpSp>
        <p:nvGrpSpPr>
          <p:cNvPr id="5" name="Group 5"/>
          <p:cNvGrpSpPr/>
          <p:nvPr/>
        </p:nvGrpSpPr>
        <p:grpSpPr>
          <a:xfrm>
            <a:off x="4023413" y="1756561"/>
            <a:ext cx="4145173" cy="823690"/>
            <a:chOff x="4023413" y="1756561"/>
            <a:chExt cx="4145173" cy="823690"/>
          </a:xfrm>
        </p:grpSpPr>
        <p:sp>
          <p:nvSpPr>
            <p:cNvPr id="6" name="TextBox 6"/>
            <p:cNvSpPr txBox="1"/>
            <p:nvPr/>
          </p:nvSpPr>
          <p:spPr>
            <a:xfrm>
              <a:off x="4023413" y="1756561"/>
              <a:ext cx="4145173" cy="823690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3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2996924" y="3138126"/>
            <a:ext cx="6198152" cy="1708246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旅游投资概述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341061" y="1169291"/>
            <a:ext cx="2281112" cy="2281112"/>
          </a:xfrm>
          <a:prstGeom prst="ellipse">
            <a:avLst/>
          </a:prstGeom>
          <a:solidFill>
            <a:schemeClr val="accent2">
              <a:lumMod val="75000"/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6177468" y="1976779"/>
            <a:ext cx="608297" cy="608297"/>
          </a:xfrm>
          <a:custGeom>
            <a:rect l="l" t="t" r="r" b="b"/>
            <a:pathLst>
              <a:path w="304800" h="304800">
                <a:moveTo>
                  <a:pt x="167640" y="0"/>
                </a:moveTo>
                <a:lnTo>
                  <a:pt x="182880" y="0"/>
                </a:lnTo>
                <a:lnTo>
                  <a:pt x="182880" y="45720"/>
                </a:lnTo>
                <a:lnTo>
                  <a:pt x="228600" y="152400"/>
                </a:lnTo>
                <a:lnTo>
                  <a:pt x="228600" y="274320"/>
                </a:lnTo>
                <a:cubicBezTo>
                  <a:pt x="228600" y="291151"/>
                  <a:pt x="214951" y="304800"/>
                  <a:pt x="198120" y="304800"/>
                </a:cubicBezTo>
                <a:lnTo>
                  <a:pt x="198120" y="304800"/>
                </a:lnTo>
                <a:lnTo>
                  <a:pt x="76200" y="304800"/>
                </a:lnTo>
                <a:cubicBezTo>
                  <a:pt x="59436" y="304800"/>
                  <a:pt x="40996" y="291998"/>
                  <a:pt x="35052" y="276149"/>
                </a:cubicBezTo>
                <a:lnTo>
                  <a:pt x="0" y="182880"/>
                </a:lnTo>
                <a:lnTo>
                  <a:pt x="0" y="152400"/>
                </a:lnTo>
                <a:cubicBezTo>
                  <a:pt x="0" y="135569"/>
                  <a:pt x="13649" y="121920"/>
                  <a:pt x="30480" y="121920"/>
                </a:cubicBezTo>
                <a:lnTo>
                  <a:pt x="30480" y="121920"/>
                </a:lnTo>
                <a:lnTo>
                  <a:pt x="137160" y="121920"/>
                </a:lnTo>
                <a:lnTo>
                  <a:pt x="137160" y="30480"/>
                </a:lnTo>
                <a:cubicBezTo>
                  <a:pt x="137160" y="13649"/>
                  <a:pt x="150809" y="0"/>
                  <a:pt x="167640" y="0"/>
                </a:cubicBezTo>
                <a:lnTo>
                  <a:pt x="167640" y="0"/>
                </a:lnTo>
                <a:close/>
                <a:moveTo>
                  <a:pt x="259080" y="152400"/>
                </a:moveTo>
                <a:lnTo>
                  <a:pt x="304800" y="152400"/>
                </a:lnTo>
                <a:lnTo>
                  <a:pt x="304800" y="304800"/>
                </a:lnTo>
                <a:lnTo>
                  <a:pt x="259080" y="304800"/>
                </a:lnTo>
                <a:lnTo>
                  <a:pt x="25908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569827" y="2585076"/>
            <a:ext cx="1911789" cy="1911789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156399" y="3235877"/>
            <a:ext cx="738646" cy="610186"/>
          </a:xfrm>
          <a:custGeom>
            <a:rect l="l" t="t" r="r" b="b"/>
            <a:pathLst>
              <a:path w="304800" h="304800">
                <a:moveTo>
                  <a:pt x="106680" y="0"/>
                </a:moveTo>
                <a:lnTo>
                  <a:pt x="91440" y="0"/>
                </a:lnTo>
                <a:lnTo>
                  <a:pt x="0" y="45720"/>
                </a:lnTo>
                <a:lnTo>
                  <a:pt x="0" y="137160"/>
                </a:lnTo>
                <a:lnTo>
                  <a:pt x="60960" y="121920"/>
                </a:lnTo>
                <a:lnTo>
                  <a:pt x="60960" y="304800"/>
                </a:lnTo>
                <a:lnTo>
                  <a:pt x="243840" y="304800"/>
                </a:lnTo>
                <a:lnTo>
                  <a:pt x="243840" y="121920"/>
                </a:lnTo>
                <a:lnTo>
                  <a:pt x="304800" y="137160"/>
                </a:lnTo>
                <a:lnTo>
                  <a:pt x="304800" y="45720"/>
                </a:lnTo>
                <a:lnTo>
                  <a:pt x="213360" y="0"/>
                </a:lnTo>
                <a:lnTo>
                  <a:pt x="198120" y="0"/>
                </a:lnTo>
                <a:cubicBezTo>
                  <a:pt x="198120" y="25251"/>
                  <a:pt x="177651" y="45720"/>
                  <a:pt x="152400" y="45720"/>
                </a:cubicBezTo>
                <a:cubicBezTo>
                  <a:pt x="127149" y="45720"/>
                  <a:pt x="106680" y="25251"/>
                  <a:pt x="106680" y="0"/>
                </a:cubicBezTo>
                <a:lnTo>
                  <a:pt x="10668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5905908" y="3792072"/>
            <a:ext cx="1520741" cy="152074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301722" y="4207073"/>
            <a:ext cx="729113" cy="690739"/>
          </a:xfrm>
          <a:custGeom>
            <a:rect l="l" t="t" r="r" b="b"/>
            <a:pathLst>
              <a:path w="304800" h="304800">
                <a:moveTo>
                  <a:pt x="152800" y="79486"/>
                </a:moveTo>
                <a:cubicBezTo>
                  <a:pt x="152800" y="79486"/>
                  <a:pt x="133750" y="38891"/>
                  <a:pt x="90888" y="38891"/>
                </a:cubicBezTo>
                <a:cubicBezTo>
                  <a:pt x="44053" y="38891"/>
                  <a:pt x="19450" y="78581"/>
                  <a:pt x="19450" y="118262"/>
                </a:cubicBezTo>
                <a:cubicBezTo>
                  <a:pt x="19450" y="184147"/>
                  <a:pt x="152800" y="265900"/>
                  <a:pt x="152800" y="265900"/>
                </a:cubicBezTo>
                <a:cubicBezTo>
                  <a:pt x="152800" y="265900"/>
                  <a:pt x="285350" y="184937"/>
                  <a:pt x="285350" y="118262"/>
                </a:cubicBezTo>
                <a:cubicBezTo>
                  <a:pt x="285350" y="77781"/>
                  <a:pt x="259956" y="38891"/>
                  <a:pt x="214713" y="38891"/>
                </a:cubicBezTo>
                <a:cubicBezTo>
                  <a:pt x="169469" y="38891"/>
                  <a:pt x="152800" y="79486"/>
                  <a:pt x="152800" y="7948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5227005" y="4767462"/>
            <a:ext cx="1336080" cy="1336080"/>
          </a:xfrm>
          <a:prstGeom prst="ellipse">
            <a:avLst/>
          </a:prstGeom>
          <a:solidFill>
            <a:schemeClr val="accent3">
              <a:lumMod val="60000"/>
              <a:lumOff val="40000"/>
              <a:alpha val="100000"/>
            </a:schemeClr>
          </a:solidFill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5633397" y="5196504"/>
            <a:ext cx="523295" cy="477996"/>
          </a:xfrm>
          <a:custGeom>
            <a:rect l="l" t="t" r="r" b="b"/>
            <a:pathLst>
              <a:path w="304800" h="304800">
                <a:moveTo>
                  <a:pt x="285750" y="171450"/>
                </a:moveTo>
                <a:lnTo>
                  <a:pt x="266700" y="171450"/>
                </a:lnTo>
                <a:lnTo>
                  <a:pt x="266700" y="133350"/>
                </a:lnTo>
                <a:cubicBezTo>
                  <a:pt x="266700" y="70247"/>
                  <a:pt x="215503" y="19050"/>
                  <a:pt x="152400" y="19050"/>
                </a:cubicBezTo>
                <a:cubicBezTo>
                  <a:pt x="89297" y="19050"/>
                  <a:pt x="38100" y="70247"/>
                  <a:pt x="38100" y="133350"/>
                </a:cubicBezTo>
                <a:lnTo>
                  <a:pt x="38100" y="171450"/>
                </a:lnTo>
                <a:lnTo>
                  <a:pt x="19050" y="171450"/>
                </a:lnTo>
                <a:cubicBezTo>
                  <a:pt x="8525" y="171450"/>
                  <a:pt x="0" y="179975"/>
                  <a:pt x="0" y="190500"/>
                </a:cubicBezTo>
                <a:lnTo>
                  <a:pt x="0" y="266700"/>
                </a:lnTo>
                <a:cubicBezTo>
                  <a:pt x="0" y="277225"/>
                  <a:pt x="8525" y="285750"/>
                  <a:pt x="19050" y="285750"/>
                </a:cubicBezTo>
                <a:lnTo>
                  <a:pt x="76200" y="285750"/>
                </a:lnTo>
                <a:lnTo>
                  <a:pt x="76200" y="133350"/>
                </a:lnTo>
                <a:cubicBezTo>
                  <a:pt x="76200" y="91307"/>
                  <a:pt x="110357" y="57150"/>
                  <a:pt x="152400" y="57150"/>
                </a:cubicBezTo>
                <a:cubicBezTo>
                  <a:pt x="194443" y="57150"/>
                  <a:pt x="228600" y="91307"/>
                  <a:pt x="228600" y="133350"/>
                </a:cubicBezTo>
                <a:lnTo>
                  <a:pt x="228600" y="285750"/>
                </a:lnTo>
                <a:lnTo>
                  <a:pt x="285750" y="285750"/>
                </a:lnTo>
                <a:cubicBezTo>
                  <a:pt x="296275" y="285750"/>
                  <a:pt x="304800" y="277225"/>
                  <a:pt x="304800" y="266700"/>
                </a:cubicBezTo>
                <a:lnTo>
                  <a:pt x="304800" y="190500"/>
                </a:lnTo>
                <a:cubicBezTo>
                  <a:pt x="304800" y="179975"/>
                  <a:pt x="296275" y="171450"/>
                  <a:pt x="285750" y="1714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35748" y="1306554"/>
            <a:ext cx="4044911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投资周期长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035748" y="1924551"/>
            <a:ext cx="3302539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旅游投资项目通常需要较长时间的建设和运营周期，因此投资者需要有足够的耐心和长期规划。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8035748" y="3522491"/>
            <a:ext cx="3952667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地域性明显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035748" y="4140488"/>
            <a:ext cx="3302539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旅游投资受到地域资源、文化等因素的制约，不同地区的旅游投资项目具有明显的地域性特点。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970539" y="4596774"/>
            <a:ext cx="369398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受政策影响大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361981" y="5214771"/>
            <a:ext cx="3302539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旅游业的发展与政策环境密切相关，政策变化对旅游投资的影响较大。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392947" y="2524256"/>
            <a:ext cx="3741824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定义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689125" y="3142253"/>
            <a:ext cx="344564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旅游投资是指将资金、资源等投入到旅游业中，以获取经济收益或实现社会效益的行为。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旅游投资的定义与特点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551" r="32551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2546" r="32546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2546" r="32546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投资于各类旅游景区，如自然风景区、主题公园等。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旅游景区投资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投资于各类旅游酒店，如星级酒店、经济型酒店等。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旅游酒店投资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旅游投资的种类与模式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旅游交通投资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投资于旅游交通设施，如机场、铁路、公路等。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旅游商业投资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投资于旅游商业街区、特色小镇等。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00" r="250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旅游投资的种类与模式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07497" y="2686653"/>
            <a:ext cx="2748437" cy="2355803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014310" y="1448346"/>
            <a:ext cx="3186374" cy="4832416"/>
          </a:xfrm>
          <a:prstGeom prst="homePlat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085580" y="1448346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085580" y="3849453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537025" y="2686653"/>
            <a:ext cx="1797055" cy="2355803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727185" y="2291057"/>
            <a:ext cx="574252" cy="57425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682521" y="4710666"/>
            <a:ext cx="663580" cy="663580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35666" y="3564667"/>
            <a:ext cx="599774" cy="599774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1702239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1071515" y="154168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直接投资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71515" y="2035834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投资者直接参与旅游项目的建设和运营。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71515" y="308535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间接投资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71515" y="357950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投资者通过购买旅游企业的股票或债券等方式进行投资。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71515" y="4649506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PPP模式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71515" y="514365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政府和社会资本合作，共同投资建设和运营旅游项目。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904945" y="3245910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808202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旅游投资的种类与模式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2215756" y="2976816"/>
            <a:ext cx="2043577" cy="266384"/>
          </a:xfrm>
          <a:custGeom>
            <a:rect l="l" t="t" r="r" b="b"/>
            <a:pathLst>
              <a:path w="7631" h="997">
                <a:moveTo>
                  <a:pt x="0" y="374"/>
                </a:moveTo>
                <a:lnTo>
                  <a:pt x="6883" y="374"/>
                </a:lnTo>
                <a:lnTo>
                  <a:pt x="6765" y="0"/>
                </a:lnTo>
                <a:lnTo>
                  <a:pt x="7631" y="498"/>
                </a:lnTo>
                <a:lnTo>
                  <a:pt x="6765" y="997"/>
                </a:lnTo>
                <a:lnTo>
                  <a:pt x="6883" y="622"/>
                </a:lnTo>
                <a:lnTo>
                  <a:pt x="0" y="622"/>
                </a:lnTo>
                <a:lnTo>
                  <a:pt x="0" y="374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215756" y="4343931"/>
            <a:ext cx="2043577" cy="268329"/>
          </a:xfrm>
          <a:custGeom>
            <a:rect l="l" t="t" r="r" b="b"/>
            <a:pathLst>
              <a:path w="7631" h="997">
                <a:moveTo>
                  <a:pt x="6883" y="375"/>
                </a:moveTo>
                <a:lnTo>
                  <a:pt x="6765" y="0"/>
                </a:lnTo>
                <a:lnTo>
                  <a:pt x="7631" y="499"/>
                </a:lnTo>
                <a:lnTo>
                  <a:pt x="6765" y="997"/>
                </a:lnTo>
                <a:lnTo>
                  <a:pt x="6883" y="623"/>
                </a:lnTo>
                <a:lnTo>
                  <a:pt x="0" y="623"/>
                </a:lnTo>
                <a:lnTo>
                  <a:pt x="0" y="375"/>
                </a:lnTo>
                <a:lnTo>
                  <a:pt x="6883" y="37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2215756" y="1566343"/>
            <a:ext cx="2043574" cy="4455417"/>
            <a:chOff x="2215756" y="1566343"/>
            <a:chExt cx="2043574" cy="4455417"/>
          </a:xfrm>
        </p:grpSpPr>
        <p:sp>
          <p:nvSpPr>
            <p:cNvPr id="5" name="Freeform 5"/>
            <p:cNvSpPr/>
            <p:nvPr/>
          </p:nvSpPr>
          <p:spPr>
            <a:xfrm>
              <a:off x="2215756" y="1789944"/>
              <a:ext cx="178886" cy="1425253"/>
            </a:xfrm>
            <a:custGeom>
              <a:rect l="l" t="t" r="r" b="b"/>
              <a:pathLst>
                <a:path w="669" h="5308">
                  <a:moveTo>
                    <a:pt x="669" y="182"/>
                  </a:moveTo>
                  <a:cubicBezTo>
                    <a:pt x="415" y="431"/>
                    <a:pt x="256" y="778"/>
                    <a:pt x="256" y="1160"/>
                  </a:cubicBezTo>
                  <a:lnTo>
                    <a:pt x="256" y="5308"/>
                  </a:lnTo>
                  <a:lnTo>
                    <a:pt x="0" y="5308"/>
                  </a:lnTo>
                  <a:lnTo>
                    <a:pt x="0" y="1148"/>
                  </a:lnTo>
                  <a:cubicBezTo>
                    <a:pt x="0" y="699"/>
                    <a:pt x="187" y="292"/>
                    <a:pt x="486" y="0"/>
                  </a:cubicBezTo>
                  <a:lnTo>
                    <a:pt x="669" y="18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2346029" y="1566343"/>
              <a:ext cx="1913301" cy="272217"/>
            </a:xfrm>
            <a:custGeom>
              <a:rect l="l" t="t" r="r" b="b"/>
              <a:pathLst>
                <a:path w="7145" h="1015">
                  <a:moveTo>
                    <a:pt x="6397" y="375"/>
                  </a:moveTo>
                  <a:lnTo>
                    <a:pt x="6279" y="0"/>
                  </a:lnTo>
                  <a:lnTo>
                    <a:pt x="7145" y="499"/>
                  </a:lnTo>
                  <a:lnTo>
                    <a:pt x="6279" y="997"/>
                  </a:lnTo>
                  <a:lnTo>
                    <a:pt x="6397" y="623"/>
                  </a:lnTo>
                  <a:lnTo>
                    <a:pt x="1140" y="623"/>
                  </a:lnTo>
                  <a:cubicBezTo>
                    <a:pt x="769" y="623"/>
                    <a:pt x="430" y="773"/>
                    <a:pt x="183" y="1015"/>
                  </a:cubicBezTo>
                  <a:lnTo>
                    <a:pt x="0" y="833"/>
                  </a:lnTo>
                  <a:cubicBezTo>
                    <a:pt x="290" y="550"/>
                    <a:pt x="686" y="375"/>
                    <a:pt x="1120" y="375"/>
                  </a:cubicBezTo>
                  <a:lnTo>
                    <a:pt x="6397" y="375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Freeform 7"/>
            <p:cNvSpPr/>
            <p:nvPr/>
          </p:nvSpPr>
          <p:spPr>
            <a:xfrm>
              <a:off x="2215756" y="4372893"/>
              <a:ext cx="178886" cy="1425253"/>
            </a:xfrm>
            <a:custGeom>
              <a:rect l="l" t="t" r="r" b="b"/>
              <a:pathLst>
                <a:path w="669" h="5309">
                  <a:moveTo>
                    <a:pt x="256" y="0"/>
                  </a:moveTo>
                  <a:lnTo>
                    <a:pt x="256" y="4149"/>
                  </a:lnTo>
                  <a:cubicBezTo>
                    <a:pt x="256" y="4531"/>
                    <a:pt x="415" y="4878"/>
                    <a:pt x="669" y="5127"/>
                  </a:cubicBezTo>
                  <a:lnTo>
                    <a:pt x="486" y="5309"/>
                  </a:lnTo>
                  <a:cubicBezTo>
                    <a:pt x="187" y="5017"/>
                    <a:pt x="0" y="4610"/>
                    <a:pt x="0" y="4161"/>
                  </a:cubicBezTo>
                  <a:lnTo>
                    <a:pt x="0" y="0"/>
                  </a:lnTo>
                  <a:lnTo>
                    <a:pt x="256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2346029" y="5747599"/>
              <a:ext cx="1913301" cy="274161"/>
            </a:xfrm>
            <a:custGeom>
              <a:rect l="l" t="t" r="r" b="b"/>
              <a:pathLst>
                <a:path w="7145" h="1015">
                  <a:moveTo>
                    <a:pt x="6397" y="392"/>
                  </a:moveTo>
                  <a:lnTo>
                    <a:pt x="6279" y="18"/>
                  </a:lnTo>
                  <a:lnTo>
                    <a:pt x="7145" y="516"/>
                  </a:lnTo>
                  <a:lnTo>
                    <a:pt x="6279" y="1015"/>
                  </a:lnTo>
                  <a:lnTo>
                    <a:pt x="6397" y="640"/>
                  </a:lnTo>
                  <a:lnTo>
                    <a:pt x="1120" y="640"/>
                  </a:lnTo>
                  <a:cubicBezTo>
                    <a:pt x="686" y="640"/>
                    <a:pt x="290" y="465"/>
                    <a:pt x="0" y="182"/>
                  </a:cubicBezTo>
                  <a:lnTo>
                    <a:pt x="183" y="0"/>
                  </a:lnTo>
                  <a:cubicBezTo>
                    <a:pt x="430" y="242"/>
                    <a:pt x="769" y="392"/>
                    <a:pt x="1140" y="392"/>
                  </a:cubicBezTo>
                  <a:lnTo>
                    <a:pt x="6397" y="39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171292" y="2749588"/>
            <a:ext cx="2088928" cy="2088928"/>
            <a:chOff x="1171292" y="2749588"/>
            <a:chExt cx="2088928" cy="2088928"/>
          </a:xfrm>
        </p:grpSpPr>
        <p:sp>
          <p:nvSpPr>
            <p:cNvPr id="10" name="AutoShape 10"/>
            <p:cNvSpPr/>
            <p:nvPr/>
          </p:nvSpPr>
          <p:spPr>
            <a:xfrm>
              <a:off x="1171292" y="2749588"/>
              <a:ext cx="2088928" cy="2088928"/>
            </a:xfrm>
            <a:prstGeom prst="ellipse">
              <a:avLst/>
            </a:prstGeom>
            <a:solidFill>
              <a:schemeClr val="accent1">
                <a:lumMod val="40000"/>
                <a:lumOff val="60000"/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1797656" y="3303419"/>
            <a:ext cx="931450" cy="924116"/>
            <a:chOff x="1797656" y="3303419"/>
            <a:chExt cx="931450" cy="924116"/>
          </a:xfrm>
        </p:grpSpPr>
        <p:sp>
          <p:nvSpPr>
            <p:cNvPr id="12" name="Freeform 12"/>
            <p:cNvSpPr/>
            <p:nvPr/>
          </p:nvSpPr>
          <p:spPr>
            <a:xfrm>
              <a:off x="1978060" y="3564785"/>
              <a:ext cx="482346" cy="478631"/>
            </a:xfrm>
            <a:custGeom>
              <a:rect l="l" t="t" r="r" b="b"/>
              <a:pathLst>
                <a:path w="55" h="55">
                  <a:moveTo>
                    <a:pt x="47" y="27"/>
                  </a:moveTo>
                  <a:cubicBezTo>
                    <a:pt x="47" y="38"/>
                    <a:pt x="38" y="46"/>
                    <a:pt x="28" y="46"/>
                  </a:cubicBezTo>
                  <a:cubicBezTo>
                    <a:pt x="18" y="46"/>
                    <a:pt x="9" y="38"/>
                    <a:pt x="9" y="27"/>
                  </a:cubicBezTo>
                  <a:cubicBezTo>
                    <a:pt x="9" y="17"/>
                    <a:pt x="18" y="9"/>
                    <a:pt x="28" y="9"/>
                  </a:cubicBezTo>
                  <a:cubicBezTo>
                    <a:pt x="31" y="9"/>
                    <a:pt x="35" y="10"/>
                    <a:pt x="38" y="11"/>
                  </a:cubicBezTo>
                  <a:cubicBezTo>
                    <a:pt x="44" y="5"/>
                    <a:pt x="44" y="5"/>
                    <a:pt x="44" y="5"/>
                  </a:cubicBezTo>
                  <a:cubicBezTo>
                    <a:pt x="39" y="2"/>
                    <a:pt x="34" y="0"/>
                    <a:pt x="28" y="0"/>
                  </a:cubicBezTo>
                  <a:cubicBezTo>
                    <a:pt x="13" y="0"/>
                    <a:pt x="0" y="12"/>
                    <a:pt x="0" y="27"/>
                  </a:cubicBezTo>
                  <a:cubicBezTo>
                    <a:pt x="0" y="43"/>
                    <a:pt x="13" y="55"/>
                    <a:pt x="28" y="55"/>
                  </a:cubicBezTo>
                  <a:cubicBezTo>
                    <a:pt x="43" y="55"/>
                    <a:pt x="55" y="43"/>
                    <a:pt x="55" y="27"/>
                  </a:cubicBezTo>
                  <a:cubicBezTo>
                    <a:pt x="55" y="21"/>
                    <a:pt x="53" y="16"/>
                    <a:pt x="50" y="11"/>
                  </a:cubicBezTo>
                  <a:cubicBezTo>
                    <a:pt x="44" y="18"/>
                    <a:pt x="44" y="18"/>
                    <a:pt x="44" y="18"/>
                  </a:cubicBezTo>
                  <a:cubicBezTo>
                    <a:pt x="46" y="21"/>
                    <a:pt x="47" y="24"/>
                    <a:pt x="47" y="2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>
              <a:off x="2147414" y="3730520"/>
              <a:ext cx="154591" cy="147257"/>
            </a:xfrm>
            <a:custGeom>
              <a:rect l="l" t="t" r="r" b="b"/>
              <a:pathLst>
                <a:path w="18" h="17">
                  <a:moveTo>
                    <a:pt x="12" y="0"/>
                  </a:moveTo>
                  <a:cubicBezTo>
                    <a:pt x="11" y="0"/>
                    <a:pt x="10" y="0"/>
                    <a:pt x="9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13"/>
                    <a:pt x="4" y="17"/>
                    <a:pt x="9" y="17"/>
                  </a:cubicBezTo>
                  <a:cubicBezTo>
                    <a:pt x="14" y="17"/>
                    <a:pt x="18" y="13"/>
                    <a:pt x="18" y="8"/>
                  </a:cubicBezTo>
                  <a:cubicBezTo>
                    <a:pt x="18" y="7"/>
                    <a:pt x="17" y="6"/>
                    <a:pt x="17" y="5"/>
                  </a:cubicBezTo>
                  <a:cubicBezTo>
                    <a:pt x="9" y="9"/>
                    <a:pt x="9" y="9"/>
                    <a:pt x="9" y="9"/>
                  </a:cubicBezTo>
                  <a:lnTo>
                    <a:pt x="12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1797656" y="3380762"/>
              <a:ext cx="854202" cy="846773"/>
            </a:xfrm>
            <a:custGeom>
              <a:rect l="l" t="t" r="r" b="b"/>
              <a:pathLst>
                <a:path w="98" h="97">
                  <a:moveTo>
                    <a:pt x="82" y="22"/>
                  </a:moveTo>
                  <a:cubicBezTo>
                    <a:pt x="80" y="23"/>
                    <a:pt x="80" y="23"/>
                    <a:pt x="80" y="23"/>
                  </a:cubicBezTo>
                  <a:cubicBezTo>
                    <a:pt x="86" y="30"/>
                    <a:pt x="89" y="39"/>
                    <a:pt x="89" y="48"/>
                  </a:cubicBezTo>
                  <a:cubicBezTo>
                    <a:pt x="89" y="71"/>
                    <a:pt x="71" y="88"/>
                    <a:pt x="49" y="88"/>
                  </a:cubicBezTo>
                  <a:cubicBezTo>
                    <a:pt x="27" y="88"/>
                    <a:pt x="9" y="71"/>
                    <a:pt x="9" y="48"/>
                  </a:cubicBezTo>
                  <a:cubicBezTo>
                    <a:pt x="9" y="26"/>
                    <a:pt x="27" y="8"/>
                    <a:pt x="49" y="8"/>
                  </a:cubicBezTo>
                  <a:cubicBezTo>
                    <a:pt x="58" y="8"/>
                    <a:pt x="67" y="12"/>
                    <a:pt x="74" y="17"/>
                  </a:cubicBezTo>
                  <a:cubicBezTo>
                    <a:pt x="76" y="15"/>
                    <a:pt x="76" y="15"/>
                    <a:pt x="76" y="15"/>
                  </a:cubicBezTo>
                  <a:cubicBezTo>
                    <a:pt x="76" y="8"/>
                    <a:pt x="76" y="8"/>
                    <a:pt x="76" y="8"/>
                  </a:cubicBezTo>
                  <a:cubicBezTo>
                    <a:pt x="68" y="3"/>
                    <a:pt x="59" y="0"/>
                    <a:pt x="49" y="0"/>
                  </a:cubicBezTo>
                  <a:cubicBezTo>
                    <a:pt x="22" y="0"/>
                    <a:pt x="0" y="22"/>
                    <a:pt x="0" y="48"/>
                  </a:cubicBezTo>
                  <a:cubicBezTo>
                    <a:pt x="0" y="75"/>
                    <a:pt x="22" y="97"/>
                    <a:pt x="49" y="97"/>
                  </a:cubicBezTo>
                  <a:cubicBezTo>
                    <a:pt x="76" y="97"/>
                    <a:pt x="98" y="75"/>
                    <a:pt x="98" y="48"/>
                  </a:cubicBezTo>
                  <a:cubicBezTo>
                    <a:pt x="98" y="38"/>
                    <a:pt x="95" y="29"/>
                    <a:pt x="89" y="21"/>
                  </a:cubicBezTo>
                  <a:lnTo>
                    <a:pt x="82" y="2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2224757" y="3303419"/>
              <a:ext cx="504349" cy="497015"/>
            </a:xfrm>
            <a:custGeom>
              <a:rect l="l" t="t" r="r" b="b"/>
              <a:pathLst>
                <a:path w="137" h="135">
                  <a:moveTo>
                    <a:pt x="104" y="30"/>
                  </a:moveTo>
                  <a:lnTo>
                    <a:pt x="106" y="0"/>
                  </a:lnTo>
                  <a:lnTo>
                    <a:pt x="87" y="16"/>
                  </a:lnTo>
                  <a:lnTo>
                    <a:pt x="71" y="35"/>
                  </a:lnTo>
                  <a:lnTo>
                    <a:pt x="69" y="59"/>
                  </a:lnTo>
                  <a:lnTo>
                    <a:pt x="40" y="90"/>
                  </a:lnTo>
                  <a:lnTo>
                    <a:pt x="14" y="116"/>
                  </a:lnTo>
                  <a:lnTo>
                    <a:pt x="0" y="135"/>
                  </a:lnTo>
                  <a:lnTo>
                    <a:pt x="19" y="123"/>
                  </a:lnTo>
                  <a:lnTo>
                    <a:pt x="45" y="97"/>
                  </a:lnTo>
                  <a:lnTo>
                    <a:pt x="76" y="66"/>
                  </a:lnTo>
                  <a:lnTo>
                    <a:pt x="102" y="66"/>
                  </a:lnTo>
                  <a:lnTo>
                    <a:pt x="118" y="47"/>
                  </a:lnTo>
                  <a:lnTo>
                    <a:pt x="137" y="30"/>
                  </a:lnTo>
                  <a:lnTo>
                    <a:pt x="104" y="3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旅游投资的现状与趋势</a:t>
              </a:r>
            </a:p>
          </p:txBody>
        </p:sp>
      </p:grpSp>
      <p:sp>
        <p:nvSpPr>
          <p:cNvPr id="38" name="AutoShape 38"/>
          <p:cNvSpPr/>
          <p:nvPr/>
        </p:nvSpPr>
        <p:spPr>
          <a:xfrm>
            <a:off x="4435504" y="1548259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4435504" y="1110481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0" name="TextBox 40"/>
          <p:cNvSpPr txBox="1"/>
          <p:nvPr/>
        </p:nvSpPr>
        <p:spPr>
          <a:xfrm>
            <a:off x="4594260" y="1108803"/>
            <a:ext cx="5820489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现状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4594260" y="1548259"/>
            <a:ext cx="5909681" cy="80274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随着全球旅游业的发展，旅游投资逐渐成为热点领域。各国政府纷纷出台相关政策，鼓励社会资本投入旅游业，推动旅游业的发展。</a:t>
            </a:r>
          </a:p>
        </p:txBody>
      </p:sp>
      <p:sp>
        <p:nvSpPr>
          <p:cNvPr id="42" name="AutoShape 42"/>
          <p:cNvSpPr/>
          <p:nvPr/>
        </p:nvSpPr>
        <p:spPr>
          <a:xfrm>
            <a:off x="4435504" y="2916347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4435504" y="2478570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4" name="TextBox 44"/>
          <p:cNvSpPr txBox="1"/>
          <p:nvPr/>
        </p:nvSpPr>
        <p:spPr>
          <a:xfrm>
            <a:off x="4594260" y="2476892"/>
            <a:ext cx="5820489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多元化投资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4594260" y="2916347"/>
            <a:ext cx="5909681" cy="80274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未来旅游投资将呈现多元化趋势，不仅包括传统的酒店、景区等，还将拓展到文化、体育等领域。</a:t>
            </a:r>
          </a:p>
        </p:txBody>
      </p:sp>
      <p:sp>
        <p:nvSpPr>
          <p:cNvPr id="46" name="AutoShape 46"/>
          <p:cNvSpPr/>
          <p:nvPr/>
        </p:nvSpPr>
        <p:spPr>
          <a:xfrm>
            <a:off x="4435504" y="4284435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7" name="AutoShape 47"/>
          <p:cNvSpPr/>
          <p:nvPr/>
        </p:nvSpPr>
        <p:spPr>
          <a:xfrm>
            <a:off x="4435504" y="3846658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8" name="TextBox 48"/>
          <p:cNvSpPr txBox="1"/>
          <p:nvPr/>
        </p:nvSpPr>
        <p:spPr>
          <a:xfrm>
            <a:off x="4594260" y="3844980"/>
            <a:ext cx="5820489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技术创新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4594260" y="4284435"/>
            <a:ext cx="5909681" cy="80274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随着科技的发展，未来旅游投资将更加注重技术创新，如智慧旅游、虚拟现实等技术的应用将为旅游业带来新的发展机遇。</a:t>
            </a:r>
          </a:p>
        </p:txBody>
      </p:sp>
      <p:sp>
        <p:nvSpPr>
          <p:cNvPr id="50" name="AutoShape 50"/>
          <p:cNvSpPr/>
          <p:nvPr/>
        </p:nvSpPr>
        <p:spPr>
          <a:xfrm>
            <a:off x="4435504" y="5652523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1" name="AutoShape 51"/>
          <p:cNvSpPr/>
          <p:nvPr/>
        </p:nvSpPr>
        <p:spPr>
          <a:xfrm>
            <a:off x="4435504" y="5214746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2" name="TextBox 52"/>
          <p:cNvSpPr txBox="1"/>
          <p:nvPr/>
        </p:nvSpPr>
        <p:spPr>
          <a:xfrm>
            <a:off x="4594260" y="5213068"/>
            <a:ext cx="5820489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绿色发展</a:t>
            </a:r>
          </a:p>
        </p:txBody>
      </p:sp>
      <p:sp>
        <p:nvSpPr>
          <p:cNvPr id="53" name="TextBox 53"/>
          <p:cNvSpPr txBox="1"/>
          <p:nvPr/>
        </p:nvSpPr>
        <p:spPr>
          <a:xfrm>
            <a:off x="4594260" y="5652523"/>
            <a:ext cx="5909681" cy="80274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环保意识的提高使得绿色发展成为未来旅游业的重要趋势，投资者将更加注重可持续发展和环保理念。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578735" y="1598295"/>
            <a:ext cx="7034530" cy="3661410"/>
          </a:xfrm>
          <a:prstGeom prst="rect">
            <a:avLst/>
          </a:prstGeom>
          <a:ln w="571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270600" y="1598295"/>
            <a:ext cx="3650800" cy="114022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3513434" y="7029364"/>
            <a:ext cx="834390" cy="354330"/>
          </a:xfrm>
          <a:prstGeom prst="rect">
            <a:avLst/>
          </a:prstGeom>
        </p:spPr>
        <p:txBody>
          <a:bodyPr vert="horz" wrap="non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704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延时符</a:t>
            </a:r>
            <a:endParaRPr lang="en-US" sz="1100"/>
          </a:p>
        </p:txBody>
      </p:sp>
      <p:grpSp>
        <p:nvGrpSpPr>
          <p:cNvPr id="5" name="Group 5"/>
          <p:cNvGrpSpPr/>
          <p:nvPr/>
        </p:nvGrpSpPr>
        <p:grpSpPr>
          <a:xfrm>
            <a:off x="4023413" y="1756561"/>
            <a:ext cx="4145173" cy="823690"/>
            <a:chOff x="4023413" y="1756561"/>
            <a:chExt cx="4145173" cy="823690"/>
          </a:xfrm>
        </p:grpSpPr>
        <p:sp>
          <p:nvSpPr>
            <p:cNvPr id="6" name="TextBox 6"/>
            <p:cNvSpPr txBox="1"/>
            <p:nvPr/>
          </p:nvSpPr>
          <p:spPr>
            <a:xfrm>
              <a:off x="4023413" y="1756561"/>
              <a:ext cx="4145173" cy="823690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3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2996924" y="3138126"/>
            <a:ext cx="6198152" cy="1708246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旅游投资项目分析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25000" r="25000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旅游景区投资项目是旅游投资中的重要组成部分，具有较大的市场潜力和投资回报。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旅游景区投资项目包括自然景观、人文景观和主题公园等，这些项目的投资能够提升旅游目的地的吸引力和竞争力，吸引更多的游客前来游览，从而获得可观的收益。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旅游景区投资项目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6042" r="16042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旅游酒店投资项目是旅游投资中的基础项目，能够满足游客的住宿需求，具有稳定的收益和较低的风险。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旅游酒店投资项目包括星级酒店、经济型酒店和民宿等，这些项目的投资能够提供舒适的住宿环境，提升游客的满意度和忠诚度，同时获得持续的收益。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旅游酒店投资项目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style>
          <a:lnRef idx="0">
            <a:schemeClr val="accent4"/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style>
          <a:lnRef idx="0">
            <a:schemeClr val="accent4"/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style>
            <a:lnRef idx="0">
              <a:schemeClr val="accent4"/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style>
            <a:lnRef idx="0">
              <a:schemeClr val="accent4"/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style>
            <a:lnRef idx="0">
              <a:schemeClr val="accent4"/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style>
            <a:lnRef idx="0">
              <a:schemeClr val="accent4"/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style>
            <a:lnRef idx="0">
              <a:schemeClr val="accent4"/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style>
            <a:lnRef idx="0">
              <a:schemeClr val="accent4"/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旅游地产投资项目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总结词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旅游地产投资项目是将旅游和地产相结合的投资方式，具有较高的投资价值和回报潜力。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详细描述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旅游地产投资项目包括度假村、别墅和旅游小镇等，这些项目的投资能够提供全方位的旅游服务，满足游客的休闲和度假需求，同时获得地产增值和租金收益。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5421" b="5421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旅游交通投资项目是旅游投资中的必要环节，能够提升游客的出行体验和便捷度。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旅游交通投资项目包括机场、高铁、地铁和公交等交通设施，这些项目的投资能够提升游客的出行效率和舒适度，促进旅游业的发展和壮大。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旅游交通投资项目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详细描述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总结词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578735" y="1598295"/>
            <a:ext cx="7034530" cy="3661410"/>
          </a:xfrm>
          <a:prstGeom prst="rect">
            <a:avLst/>
          </a:prstGeom>
          <a:ln w="571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270600" y="1598295"/>
            <a:ext cx="3650800" cy="114022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3513434" y="7029364"/>
            <a:ext cx="834390" cy="354330"/>
          </a:xfrm>
          <a:prstGeom prst="rect">
            <a:avLst/>
          </a:prstGeom>
        </p:spPr>
        <p:txBody>
          <a:bodyPr vert="horz" wrap="non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704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延时符</a:t>
            </a:r>
            <a:endParaRPr lang="en-US" sz="1100"/>
          </a:p>
        </p:txBody>
      </p:sp>
      <p:grpSp>
        <p:nvGrpSpPr>
          <p:cNvPr id="5" name="Group 5"/>
          <p:cNvGrpSpPr/>
          <p:nvPr/>
        </p:nvGrpSpPr>
        <p:grpSpPr>
          <a:xfrm>
            <a:off x="4023413" y="1756561"/>
            <a:ext cx="4145173" cy="823690"/>
            <a:chOff x="4023413" y="1756561"/>
            <a:chExt cx="4145173" cy="823690"/>
          </a:xfrm>
        </p:grpSpPr>
        <p:sp>
          <p:nvSpPr>
            <p:cNvPr id="6" name="TextBox 6"/>
            <p:cNvSpPr txBox="1"/>
            <p:nvPr/>
          </p:nvSpPr>
          <p:spPr>
            <a:xfrm>
              <a:off x="4023413" y="1756561"/>
              <a:ext cx="4145173" cy="823690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3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2996924" y="3138126"/>
            <a:ext cx="6198152" cy="1708246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成功案例解析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185766" y="1751287"/>
            <a:ext cx="5242663" cy="4234459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63571" y="1751287"/>
            <a:ext cx="5242663" cy="423445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530718" y="2430558"/>
            <a:ext cx="3130564" cy="3130564"/>
          </a:xfrm>
          <a:prstGeom prst="ellipse">
            <a:avLst/>
          </a:prstGeom>
          <a:solidFill>
            <a:srgbClr val="FFFFFF">
              <a:alpha val="5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721546" y="2621386"/>
            <a:ext cx="2748908" cy="2748908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879259" y="2959520"/>
            <a:ext cx="225395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7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VS</a:t>
            </a:r>
          </a:p>
        </p:txBody>
      </p:sp>
      <p:cxnSp>
        <p:nvCxnSpPr>
          <p:cNvPr id="7" name="Connector 7"/>
          <p:cNvCxnSpPr/>
          <p:nvPr/>
        </p:nvCxnSpPr>
        <p:spPr>
          <a:xfrm>
            <a:off x="1214515" y="2855191"/>
            <a:ext cx="2856056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</a:ln>
        </p:spPr>
      </p:cxnSp>
      <p:sp>
        <p:nvSpPr>
          <p:cNvPr id="8" name="TextBox 8"/>
          <p:cNvSpPr txBox="1"/>
          <p:nvPr/>
        </p:nvSpPr>
        <p:spPr>
          <a:xfrm>
            <a:off x="1085072" y="2931894"/>
            <a:ext cx="3263018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全球知名主题公园品牌，通过多元化产品和服务吸引游客，实现长期稳定收益。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389233" y="2064798"/>
            <a:ext cx="4714875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cxnSp>
        <p:nvCxnSpPr>
          <p:cNvPr id="10" name="Connector 10"/>
          <p:cNvCxnSpPr/>
          <p:nvPr/>
        </p:nvCxnSpPr>
        <p:spPr>
          <a:xfrm>
            <a:off x="8117660" y="2855191"/>
            <a:ext cx="2856056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1" name="TextBox 11"/>
          <p:cNvSpPr txBox="1"/>
          <p:nvPr/>
        </p:nvSpPr>
        <p:spPr>
          <a:xfrm>
            <a:off x="7817683" y="2931894"/>
            <a:ext cx="3286125" cy="2819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迪士尼乐园作为全球最知名的主题公园品牌，通过提供丰富多样的娱乐、餐饮和购物体验，吸引了大量游客。其成功的关键在于不断创新和优化产品线，以及注重品牌形象的维护和提升。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85072" y="2064798"/>
            <a:ext cx="4150786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迪士尼乐园的投资案例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以大型商业综合体和文旅项目为核心，打造城市地标，提升品牌影响力。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万达集团在旅游投资领域以大型商业综合体和文旅项目为主打，通过与地方政府合作，建设具有标志性的建筑和设施，提升城市形象和品牌影响力。同时，万达集团还注重项目的多元化和可持续发展，以实现长期稳定的投资回报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万达集团的旅游投资案例</a:t>
              </a:r>
            </a:p>
          </p:txBody>
        </p:sp>
      </p:grp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https://d.book118.com/418123060063006027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FFD"/>
      </a:lt1>
      <a:dk2>
        <a:srgbClr val="003C35"/>
      </a:dk2>
      <a:lt2>
        <a:srgbClr val="FFFFFF"/>
      </a:lt2>
      <a:accent1>
        <a:srgbClr val="00A5B2"/>
      </a:accent1>
      <a:accent2>
        <a:srgbClr val="52C6B8"/>
      </a:accent2>
      <a:accent3>
        <a:srgbClr val="00657D"/>
      </a:accent3>
      <a:accent4>
        <a:srgbClr val="58C19B"/>
      </a:accent4>
      <a:accent5>
        <a:srgbClr val="6DD690"/>
      </a:accent5>
      <a:accent6>
        <a:srgbClr val="9CCA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87</Paragraphs>
  <Slides>17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baseType="lpstr" size="22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2024-09-05T08:51:44.205</cp:lastPrinted>
  <dcterms:created xsi:type="dcterms:W3CDTF">2024-09-05T00:51:44Z</dcterms:created>
  <dcterms:modified xsi:type="dcterms:W3CDTF">2024-09-05T00:51:46Z</dcterms:modified>
</cp:coreProperties>
</file>