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CF3949-A3D5-459E-8AC2-81CD9D470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4FF4EA-C4AC-4EE8-B8DC-5E960A2DEA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D7F46E-E8E0-4F3A-92D5-E7EB22810C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815D09-998C-4DF8-AF7F-03116AE1B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FBE10C-6864-432B-A2DF-F5108816D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93B5C3-B6D0-4AC7-99AF-B50067316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31D895-27C4-47CE-BF82-F7765112F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C05906-49EF-4288-B392-85000F8DF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9AE497-2370-42A8-815A-2B5EDCCED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6AB25A-F9E0-428C-A3E0-3AFFE9052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FDF6BD-069A-4C61-892D-B908AF61E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3166249" y="2481190"/>
            <a:ext cx="5859501" cy="11912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EB554D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EB554D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EB554D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EB554D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2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05967" y="320735"/>
            <a:ext cx="2692400" cy="482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EB554D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09600" y="1577340"/>
            <a:ext cx="1097280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2.png" /><Relationship Id="rId11" Type="http://schemas.openxmlformats.org/officeDocument/2006/relationships/image" Target="../media/image13.png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Relationship Id="rId7" Type="http://schemas.openxmlformats.org/officeDocument/2006/relationships/image" Target="../media/image9.png" /><Relationship Id="rId8" Type="http://schemas.openxmlformats.org/officeDocument/2006/relationships/image" Target="../media/image10.png" /><Relationship Id="rId9" Type="http://schemas.openxmlformats.org/officeDocument/2006/relationships/image" Target="../media/image1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0.png" /><Relationship Id="rId11" Type="http://schemas.openxmlformats.org/officeDocument/2006/relationships/image" Target="../media/image11.png" /><Relationship Id="rId12" Type="http://schemas.openxmlformats.org/officeDocument/2006/relationships/image" Target="../media/image13.png" /><Relationship Id="rId13" Type="http://schemas.openxmlformats.org/officeDocument/2006/relationships/image" Target="../media/image12.png" /><Relationship Id="rId2" Type="http://schemas.openxmlformats.org/officeDocument/2006/relationships/image" Target="../media/image14.pn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Relationship Id="rId5" Type="http://schemas.openxmlformats.org/officeDocument/2006/relationships/image" Target="../media/image5.png" /><Relationship Id="rId6" Type="http://schemas.openxmlformats.org/officeDocument/2006/relationships/image" Target="../media/image6.png" /><Relationship Id="rId7" Type="http://schemas.openxmlformats.org/officeDocument/2006/relationships/image" Target="../media/image7.png" /><Relationship Id="rId8" Type="http://schemas.openxmlformats.org/officeDocument/2006/relationships/image" Target="../media/image9.png" /><Relationship Id="rId9" Type="http://schemas.openxmlformats.org/officeDocument/2006/relationships/image" Target="../media/image8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2.png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9.png" /><Relationship Id="rId6" Type="http://schemas.openxmlformats.org/officeDocument/2006/relationships/image" Target="../media/image8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11" Type="http://schemas.openxmlformats.org/officeDocument/2006/relationships/image" Target="../media/image12.png" /><Relationship Id="rId2" Type="http://schemas.openxmlformats.org/officeDocument/2006/relationships/image" Target="../media/image17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9.png" /><Relationship Id="rId7" Type="http://schemas.openxmlformats.org/officeDocument/2006/relationships/image" Target="../media/image8.png" /><Relationship Id="rId8" Type="http://schemas.openxmlformats.org/officeDocument/2006/relationships/image" Target="../media/image10.png" /><Relationship Id="rId9" Type="http://schemas.openxmlformats.org/officeDocument/2006/relationships/image" Target="../media/image1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2.png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9.png" /><Relationship Id="rId6" Type="http://schemas.openxmlformats.org/officeDocument/2006/relationships/image" Target="../media/image8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2.png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9.png" /><Relationship Id="rId6" Type="http://schemas.openxmlformats.org/officeDocument/2006/relationships/image" Target="../media/image8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0.png" /><Relationship Id="rId11" Type="http://schemas.openxmlformats.org/officeDocument/2006/relationships/image" Target="../media/image11.png" /><Relationship Id="rId12" Type="http://schemas.openxmlformats.org/officeDocument/2006/relationships/image" Target="../media/image13.png" /><Relationship Id="rId13" Type="http://schemas.openxmlformats.org/officeDocument/2006/relationships/image" Target="../media/image12.png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5.png" /><Relationship Id="rId6" Type="http://schemas.openxmlformats.org/officeDocument/2006/relationships/image" Target="../media/image6.png" /><Relationship Id="rId7" Type="http://schemas.openxmlformats.org/officeDocument/2006/relationships/image" Target="../media/image7.png" /><Relationship Id="rId8" Type="http://schemas.openxmlformats.org/officeDocument/2006/relationships/image" Target="../media/image9.png" /><Relationship Id="rId9" Type="http://schemas.openxmlformats.org/officeDocument/2006/relationships/image" Target="../media/image8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2.png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9.png" /><Relationship Id="rId6" Type="http://schemas.openxmlformats.org/officeDocument/2006/relationships/image" Target="../media/image8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12307406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254375" y="2673733"/>
            <a:ext cx="5683250" cy="7797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950" spc="-10">
                <a:solidFill>
                  <a:srgbClr val="CB3600"/>
                </a:solidFill>
              </a:rPr>
              <a:t>自行车设备行业报告</a:t>
            </a:r>
            <a:endParaRPr sz="495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Ext cx="12192000" cy="6858000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0" y="0"/>
              <a:ext cx="12192000" cy="685800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4764563" y="833216"/>
              <a:ext cx="5248275" cy="0"/>
            </a:xfrm>
            <a:custGeom>
              <a:rect l="l" t="t" r="r" b="b"/>
              <a:pathLst>
                <a:path w="5248275">
                  <a:moveTo>
                    <a:pt x="5248275" y="0"/>
                  </a:moveTo>
                  <a:lnTo>
                    <a:pt x="0" y="0"/>
                  </a:lnTo>
                </a:path>
              </a:pathLst>
            </a:custGeom>
            <a:solidFill>
              <a:srgbClr val="CB36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4764563" y="833216"/>
              <a:ext cx="5248275" cy="0"/>
            </a:xfrm>
            <a:custGeom>
              <a:rect l="l" t="t" r="r" b="b"/>
              <a:pathLst>
                <a:path w="5248275">
                  <a:moveTo>
                    <a:pt x="0" y="0"/>
                  </a:moveTo>
                  <a:lnTo>
                    <a:pt x="5248275" y="0"/>
                  </a:lnTo>
                </a:path>
              </a:pathLst>
            </a:custGeom>
            <a:ln w="6350">
              <a:solidFill>
                <a:srgbClr val="CB36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1186816" y="838759"/>
            <a:ext cx="1473200" cy="11658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6830"/>
              </a:lnSpc>
              <a:spcBef>
                <a:spcPts val="100"/>
              </a:spcBef>
            </a:pPr>
            <a:r>
              <a:rPr sz="5700" spc="-25">
                <a:solidFill>
                  <a:srgbClr val="CB3600"/>
                </a:solidFill>
              </a:rPr>
              <a:t>目录</a:t>
            </a:r>
            <a:endParaRPr sz="5700"/>
          </a:p>
          <a:p>
            <a:pPr marL="202565">
              <a:lnSpc>
                <a:spcPts val="2150"/>
              </a:lnSpc>
            </a:pPr>
            <a:r>
              <a:rPr sz="1800" b="0" spc="-10">
                <a:solidFill>
                  <a:srgbClr val="CB3600"/>
                </a:solidFill>
                <a:latin typeface="Arial"/>
                <a:cs typeface="Arial"/>
              </a:rPr>
              <a:t>CONTENTS</a:t>
            </a:r>
            <a:endParaRPr sz="1800">
              <a:latin typeface="Arial"/>
              <a:cs typeface="Arial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2933374" y="964932"/>
            <a:ext cx="13335" cy="922655"/>
          </a:xfrm>
          <a:custGeom>
            <a:rect l="l" t="t" r="r" b="b"/>
            <a:pathLst>
              <a:path w="13335" h="922655">
                <a:moveTo>
                  <a:pt x="13178" y="0"/>
                </a:moveTo>
                <a:lnTo>
                  <a:pt x="0" y="922437"/>
                </a:lnTo>
              </a:path>
            </a:pathLst>
          </a:custGeom>
          <a:ln w="76200">
            <a:solidFill>
              <a:srgbClr val="9828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 txBox="1"/>
          <p:nvPr/>
        </p:nvSpPr>
        <p:spPr>
          <a:xfrm>
            <a:off x="4780065" y="1179612"/>
            <a:ext cx="4800600" cy="337375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15900" indent="-203200">
              <a:lnSpc>
                <a:spcPct val="100000"/>
              </a:lnSpc>
              <a:spcBef>
                <a:spcPts val="10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10">
                <a:solidFill>
                  <a:srgbClr val="8C1610"/>
                </a:solidFill>
                <a:latin typeface="微软雅黑"/>
                <a:cs typeface="微软雅黑"/>
              </a:rPr>
              <a:t>自行车设备行业概述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815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10">
                <a:solidFill>
                  <a:srgbClr val="8C1610"/>
                </a:solidFill>
                <a:latin typeface="微软雅黑"/>
                <a:cs typeface="微软雅黑"/>
              </a:rPr>
              <a:t>自行车设备市场分析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815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10">
                <a:solidFill>
                  <a:srgbClr val="8C1610"/>
                </a:solidFill>
                <a:latin typeface="微软雅黑"/>
                <a:cs typeface="微软雅黑"/>
              </a:rPr>
              <a:t>自行车设备技术发展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814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5">
                <a:solidFill>
                  <a:srgbClr val="8C1610"/>
                </a:solidFill>
                <a:latin typeface="微软雅黑"/>
                <a:cs typeface="微软雅黑"/>
              </a:rPr>
              <a:t>自行车设备行业发展趋势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815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5">
                <a:solidFill>
                  <a:srgbClr val="8C1610"/>
                </a:solidFill>
                <a:latin typeface="微软雅黑"/>
                <a:cs typeface="微软雅黑"/>
              </a:rPr>
              <a:t>自行车设备行业面临的挑战与机遇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814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5">
                <a:solidFill>
                  <a:srgbClr val="8C1610"/>
                </a:solidFill>
                <a:latin typeface="微软雅黑"/>
                <a:cs typeface="微软雅黑"/>
              </a:rPr>
              <a:t>自行车设备行业案例研究</a:t>
            </a:r>
            <a:endParaRPr sz="2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418632" y="1894922"/>
            <a:ext cx="1339850" cy="1305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400" b="1" spc="-25">
                <a:solidFill>
                  <a:srgbClr val="CB3600"/>
                </a:solidFill>
                <a:latin typeface="微软雅黑"/>
                <a:cs typeface="微软雅黑"/>
              </a:rPr>
              <a:t>01</a:t>
            </a:r>
            <a:endParaRPr sz="84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444065" y="3283428"/>
            <a:ext cx="5168900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500" spc="-10">
                <a:solidFill>
                  <a:srgbClr val="982800"/>
                </a:solidFill>
              </a:rPr>
              <a:t>自行车设备行业概述</a:t>
            </a:r>
            <a:endParaRPr sz="45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477192" y="1927705"/>
            <a:ext cx="5791871" cy="3625167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54963" y="331167"/>
            <a:ext cx="309245" cy="85090"/>
            <a:chOff x="454963" y="331167"/>
            <a:chExt cx="309245" cy="85090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</p:grpSp>
      <p:grpSp>
        <p:nvGrpSpPr>
          <p:cNvPr id="7" name="object 7"/>
          <p:cNvGrpSpPr/>
          <p:nvPr/>
        </p:nvGrpSpPr>
        <p:grpSpPr>
          <a:xfrm>
            <a:off x="799767" y="344296"/>
            <a:ext cx="170815" cy="73660"/>
            <a:chOff x="799767" y="344296"/>
            <a:chExt cx="170815" cy="73660"/>
          </a:xfrm>
        </p:grpSpPr>
        <p:pic>
          <p:nvPicPr>
            <p:cNvPr id="8" name="object 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</p:grpSp>
      <p:grpSp>
        <p:nvGrpSpPr>
          <p:cNvPr id="10" name="object 10"/>
          <p:cNvGrpSpPr/>
          <p:nvPr/>
        </p:nvGrpSpPr>
        <p:grpSpPr>
          <a:xfrm>
            <a:off x="454963" y="448941"/>
            <a:ext cx="515620" cy="322580"/>
            <a:chOff x="454963" y="448941"/>
            <a:chExt cx="515620" cy="322580"/>
          </a:xfrm>
        </p:grpSpPr>
        <p:pic>
          <p:nvPicPr>
            <p:cNvPr id="11" name="object 1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6" name="object 26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1930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定义与分类</a:t>
            </a:r>
          </a:p>
        </p:txBody>
      </p:sp>
      <p:sp>
        <p:nvSpPr>
          <p:cNvPr id="27" name="object 27"/>
          <p:cNvSpPr txBox="1"/>
          <p:nvPr/>
        </p:nvSpPr>
        <p:spPr>
          <a:xfrm>
            <a:off x="7863129" y="1494586"/>
            <a:ext cx="3317240" cy="185610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b="1">
                <a:solidFill>
                  <a:srgbClr val="EB554D"/>
                </a:solidFill>
                <a:latin typeface="微软雅黑"/>
                <a:cs typeface="微软雅黑"/>
              </a:rPr>
              <a:t>定</a:t>
            </a:r>
            <a:r>
              <a:rPr sz="1700" b="1" spc="-50">
                <a:solidFill>
                  <a:srgbClr val="EB554D"/>
                </a:solidFill>
                <a:latin typeface="微软雅黑"/>
                <a:cs typeface="微软雅黑"/>
              </a:rPr>
              <a:t>义</a:t>
            </a:r>
            <a:endParaRPr sz="17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1200">
              <a:latin typeface="微软雅黑"/>
              <a:cs typeface="微软雅黑"/>
            </a:endParaRPr>
          </a:p>
          <a:p>
            <a:pPr marL="65405" marR="5080">
              <a:lnSpc>
                <a:spcPct val="187000"/>
              </a:lnSpc>
              <a:spcBef>
                <a:spcPts val="5"/>
              </a:spcBef>
            </a:pPr>
            <a:r>
              <a:rPr sz="1500" spc="-5">
                <a:latin typeface="微软雅黑"/>
                <a:cs typeface="微软雅黑"/>
              </a:rPr>
              <a:t>自行车设备行业是指生产和销售自行</a:t>
            </a:r>
            <a:r>
              <a:rPr sz="1500" spc="-50">
                <a:latin typeface="微软雅黑"/>
                <a:cs typeface="微软雅黑"/>
              </a:rPr>
              <a:t> </a:t>
            </a:r>
            <a:r>
              <a:rPr sz="1500" spc="-5">
                <a:latin typeface="微软雅黑"/>
                <a:cs typeface="微软雅黑"/>
              </a:rPr>
              <a:t>车及其相关设备的产业，包括自行车、自行车零配件、自行车装备等。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7863129" y="3920058"/>
            <a:ext cx="3141345" cy="2030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b="1">
                <a:solidFill>
                  <a:srgbClr val="EB554D"/>
                </a:solidFill>
                <a:latin typeface="微软雅黑"/>
                <a:cs typeface="微软雅黑"/>
              </a:rPr>
              <a:t>分</a:t>
            </a:r>
            <a:r>
              <a:rPr sz="1700" b="1" spc="-50">
                <a:solidFill>
                  <a:srgbClr val="EB554D"/>
                </a:solidFill>
                <a:latin typeface="微软雅黑"/>
                <a:cs typeface="微软雅黑"/>
              </a:rPr>
              <a:t>类</a:t>
            </a:r>
            <a:endParaRPr sz="1700">
              <a:latin typeface="微软雅黑"/>
              <a:cs typeface="微软雅黑"/>
            </a:endParaRPr>
          </a:p>
          <a:p>
            <a:pPr marL="51435" marR="5080" algn="just">
              <a:lnSpc>
                <a:spcPct val="190300"/>
              </a:lnSpc>
              <a:spcBef>
                <a:spcPts val="925"/>
              </a:spcBef>
            </a:pPr>
            <a:r>
              <a:rPr sz="1400">
                <a:latin typeface="微软雅黑"/>
                <a:cs typeface="微软雅黑"/>
              </a:rPr>
              <a:t>根据产品类型和用途，自行车设备可</a:t>
            </a:r>
            <a:r>
              <a:rPr sz="1400" spc="-50">
                <a:latin typeface="微软雅黑"/>
                <a:cs typeface="微软雅黑"/>
              </a:rPr>
              <a:t>以</a:t>
            </a:r>
            <a:r>
              <a:rPr sz="1400">
                <a:latin typeface="微软雅黑"/>
                <a:cs typeface="微软雅黑"/>
              </a:rPr>
              <a:t>分为公路自行车、山地自行车、城市</a:t>
            </a:r>
            <a:r>
              <a:rPr sz="1400" spc="-50">
                <a:latin typeface="微软雅黑"/>
                <a:cs typeface="微软雅黑"/>
              </a:rPr>
              <a:t>自</a:t>
            </a:r>
            <a:r>
              <a:rPr sz="1400">
                <a:latin typeface="微软雅黑"/>
                <a:cs typeface="微软雅黑"/>
              </a:rPr>
              <a:t>行车、儿童自行车等不同类型，每种</a:t>
            </a:r>
            <a:r>
              <a:rPr sz="1400" spc="-50">
                <a:latin typeface="微软雅黑"/>
                <a:cs typeface="微软雅黑"/>
              </a:rPr>
              <a:t>类</a:t>
            </a:r>
            <a:r>
              <a:rPr sz="1400">
                <a:latin typeface="微软雅黑"/>
                <a:cs typeface="微软雅黑"/>
              </a:rPr>
              <a:t>型都有其特定的市场需求和特点</a:t>
            </a:r>
            <a:r>
              <a:rPr sz="1400" spc="-50">
                <a:latin typeface="微软雅黑"/>
                <a:cs typeface="微软雅黑"/>
              </a:rPr>
              <a:t>。</a:t>
            </a:r>
            <a:endParaRPr sz="1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874953" y="1701391"/>
            <a:ext cx="6568440" cy="11747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EB554D"/>
                </a:solidFill>
                <a:latin typeface="微软雅黑"/>
                <a:cs typeface="微软雅黑"/>
              </a:rPr>
              <a:t>规</a:t>
            </a:r>
            <a:r>
              <a:rPr sz="2300" b="1" spc="-50">
                <a:solidFill>
                  <a:srgbClr val="EB554D"/>
                </a:solidFill>
                <a:latin typeface="微软雅黑"/>
                <a:cs typeface="微软雅黑"/>
              </a:rPr>
              <a:t>模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860"/>
              </a:spcBef>
            </a:pPr>
            <a:r>
              <a:rPr sz="1500" spc="-5">
                <a:latin typeface="微软雅黑"/>
                <a:cs typeface="微软雅黑"/>
              </a:rPr>
              <a:t>全球自行车设备市场规模庞大，根据市场研究机构的数据，</a:t>
            </a:r>
            <a:r>
              <a:rPr sz="1500" spc="-10">
                <a:latin typeface="微软雅黑"/>
                <a:cs typeface="微软雅黑"/>
              </a:rPr>
              <a:t>2022年全球市场规</a:t>
            </a:r>
            <a:r>
              <a:rPr sz="1500">
                <a:latin typeface="微软雅黑"/>
                <a:cs typeface="微软雅黑"/>
              </a:rPr>
              <a:t>模已经超过</a:t>
            </a:r>
            <a:r>
              <a:rPr sz="1500" spc="-10">
                <a:latin typeface="微软雅黑"/>
                <a:cs typeface="微软雅黑"/>
              </a:rPr>
              <a:t>500</a:t>
            </a:r>
            <a:r>
              <a:rPr sz="1500" spc="-15">
                <a:latin typeface="微软雅黑"/>
                <a:cs typeface="微软雅黑"/>
              </a:rPr>
              <a:t>亿美元。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00717" y="4235722"/>
            <a:ext cx="6502400" cy="15354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EB554D"/>
                </a:solidFill>
                <a:latin typeface="微软雅黑"/>
                <a:cs typeface="微软雅黑"/>
              </a:rPr>
              <a:t>增</a:t>
            </a:r>
            <a:r>
              <a:rPr sz="2300" b="1" spc="-50">
                <a:solidFill>
                  <a:srgbClr val="EB554D"/>
                </a:solidFill>
                <a:latin typeface="微软雅黑"/>
                <a:cs typeface="微软雅黑"/>
              </a:rPr>
              <a:t>长</a:t>
            </a:r>
            <a:endParaRPr sz="2300">
              <a:latin typeface="微软雅黑"/>
              <a:cs typeface="微软雅黑"/>
            </a:endParaRPr>
          </a:p>
          <a:p>
            <a:pPr marL="12700" marR="5080" algn="just">
              <a:lnSpc>
                <a:spcPct val="150000"/>
              </a:lnSpc>
              <a:spcBef>
                <a:spcPts val="1000"/>
              </a:spcBef>
            </a:pPr>
            <a:r>
              <a:rPr sz="1500" spc="-5">
                <a:latin typeface="微软雅黑"/>
                <a:cs typeface="微软雅黑"/>
              </a:rPr>
              <a:t>随着全球消费者对健康和环保的重视，以及城市交通拥堵和空气污染问题的加剧，越来越多的人选择骑自行车出行，推动了自行车设备行业的快速发展。预计未来几年，全球自行车设备市场仍将保持稳定增长。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799767" y="1295400"/>
            <a:ext cx="10678160" cy="4906645"/>
            <a:chOff x="799767" y="1295400"/>
            <a:chExt cx="10678160" cy="4906645"/>
          </a:xfrm>
        </p:grpSpPr>
        <p:sp>
          <p:nvSpPr>
            <p:cNvPr id="5" name="object 5"/>
            <p:cNvSpPr/>
            <p:nvPr/>
          </p:nvSpPr>
          <p:spPr>
            <a:xfrm>
              <a:off x="884405" y="5955115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8" y="122997"/>
                  </a:moveTo>
                  <a:lnTo>
                    <a:pt x="0" y="122997"/>
                  </a:lnTo>
                  <a:lnTo>
                    <a:pt x="0" y="0"/>
                  </a:lnTo>
                  <a:lnTo>
                    <a:pt x="701468" y="0"/>
                  </a:lnTo>
                  <a:lnTo>
                    <a:pt x="701468" y="122997"/>
                  </a:lnTo>
                  <a:close/>
                </a:path>
              </a:pathLst>
            </a:custGeom>
            <a:solidFill>
              <a:srgbClr val="EB554D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831493" y="5955115"/>
              <a:ext cx="122997" cy="122998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514245" y="5955115"/>
              <a:ext cx="122997" cy="122998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1585873" y="6029345"/>
              <a:ext cx="6182360" cy="0"/>
            </a:xfrm>
            <a:custGeom>
              <a:rect l="l" t="t" r="r" b="b"/>
              <a:pathLst>
                <a:path w="6182359">
                  <a:moveTo>
                    <a:pt x="6181975" y="0"/>
                  </a:moveTo>
                  <a:lnTo>
                    <a:pt x="0" y="0"/>
                  </a:lnTo>
                </a:path>
              </a:pathLst>
            </a:custGeom>
            <a:solidFill>
              <a:srgbClr val="EB554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1585873" y="6029345"/>
              <a:ext cx="6182360" cy="0"/>
            </a:xfrm>
            <a:custGeom>
              <a:rect l="l" t="t" r="r" b="b"/>
              <a:pathLst>
                <a:path w="6182359">
                  <a:moveTo>
                    <a:pt x="0" y="0"/>
                  </a:moveTo>
                  <a:lnTo>
                    <a:pt x="6181975" y="0"/>
                  </a:lnTo>
                </a:path>
              </a:pathLst>
            </a:custGeom>
            <a:ln w="14287">
              <a:solidFill>
                <a:srgbClr val="EB554D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0" name="object 1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7797800" y="1295400"/>
              <a:ext cx="3679824" cy="4906431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852680" y="3629459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7" y="122997"/>
                  </a:moveTo>
                  <a:lnTo>
                    <a:pt x="0" y="122997"/>
                  </a:lnTo>
                  <a:lnTo>
                    <a:pt x="0" y="0"/>
                  </a:lnTo>
                  <a:lnTo>
                    <a:pt x="701467" y="0"/>
                  </a:lnTo>
                  <a:lnTo>
                    <a:pt x="701467" y="122997"/>
                  </a:lnTo>
                  <a:close/>
                </a:path>
              </a:pathLst>
            </a:custGeom>
            <a:solidFill>
              <a:srgbClr val="EB554D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2" name="object 1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799767" y="3629458"/>
              <a:ext cx="122998" cy="122998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482519" y="3629458"/>
              <a:ext cx="122997" cy="122998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1554147" y="3703689"/>
              <a:ext cx="6182360" cy="0"/>
            </a:xfrm>
            <a:custGeom>
              <a:rect l="l" t="t" r="r" b="b"/>
              <a:pathLst>
                <a:path w="6182359">
                  <a:moveTo>
                    <a:pt x="6181975" y="0"/>
                  </a:moveTo>
                  <a:lnTo>
                    <a:pt x="0" y="0"/>
                  </a:lnTo>
                </a:path>
              </a:pathLst>
            </a:custGeom>
            <a:solidFill>
              <a:srgbClr val="EB554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1554147" y="3703689"/>
              <a:ext cx="6182360" cy="0"/>
            </a:xfrm>
            <a:custGeom>
              <a:rect l="l" t="t" r="r" b="b"/>
              <a:pathLst>
                <a:path w="6182359">
                  <a:moveTo>
                    <a:pt x="0" y="0"/>
                  </a:moveTo>
                  <a:lnTo>
                    <a:pt x="6181975" y="0"/>
                  </a:lnTo>
                </a:path>
              </a:pathLst>
            </a:custGeom>
            <a:ln w="14287">
              <a:solidFill>
                <a:srgbClr val="EB554D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6" name="object 1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7" name="object 1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</p:grpSp>
      <p:sp>
        <p:nvSpPr>
          <p:cNvPr id="37" name="object 37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行业规模与增长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866574" y="1250442"/>
            <a:ext cx="10459085" cy="2438400"/>
          </a:xfrm>
          <a:custGeom>
            <a:rect l="l" t="t" r="r" b="b"/>
            <a:pathLst>
              <a:path w="10459085" h="2438400">
                <a:moveTo>
                  <a:pt x="406408" y="2438400"/>
                </a:moveTo>
                <a:lnTo>
                  <a:pt x="359012" y="2435665"/>
                </a:lnTo>
                <a:lnTo>
                  <a:pt x="313222" y="2427666"/>
                </a:lnTo>
                <a:lnTo>
                  <a:pt x="269343" y="2414706"/>
                </a:lnTo>
                <a:lnTo>
                  <a:pt x="227679" y="2397091"/>
                </a:lnTo>
                <a:lnTo>
                  <a:pt x="188537" y="2375126"/>
                </a:lnTo>
                <a:lnTo>
                  <a:pt x="152220" y="2349116"/>
                </a:lnTo>
                <a:lnTo>
                  <a:pt x="119034" y="2319365"/>
                </a:lnTo>
                <a:lnTo>
                  <a:pt x="89283" y="2286179"/>
                </a:lnTo>
                <a:lnTo>
                  <a:pt x="63272" y="2249862"/>
                </a:lnTo>
                <a:lnTo>
                  <a:pt x="41307" y="2210719"/>
                </a:lnTo>
                <a:lnTo>
                  <a:pt x="23693" y="2169056"/>
                </a:lnTo>
                <a:lnTo>
                  <a:pt x="10733" y="2125177"/>
                </a:lnTo>
                <a:lnTo>
                  <a:pt x="2734" y="2079387"/>
                </a:lnTo>
                <a:lnTo>
                  <a:pt x="0" y="2031991"/>
                </a:lnTo>
                <a:lnTo>
                  <a:pt x="0" y="406408"/>
                </a:lnTo>
                <a:lnTo>
                  <a:pt x="2734" y="359012"/>
                </a:lnTo>
                <a:lnTo>
                  <a:pt x="10733" y="313222"/>
                </a:lnTo>
                <a:lnTo>
                  <a:pt x="23693" y="269343"/>
                </a:lnTo>
                <a:lnTo>
                  <a:pt x="41308" y="227679"/>
                </a:lnTo>
                <a:lnTo>
                  <a:pt x="63273" y="188537"/>
                </a:lnTo>
                <a:lnTo>
                  <a:pt x="89283" y="152220"/>
                </a:lnTo>
                <a:lnTo>
                  <a:pt x="119034" y="119033"/>
                </a:lnTo>
                <a:lnTo>
                  <a:pt x="152221" y="89282"/>
                </a:lnTo>
                <a:lnTo>
                  <a:pt x="188538" y="63272"/>
                </a:lnTo>
                <a:lnTo>
                  <a:pt x="227680" y="41307"/>
                </a:lnTo>
                <a:lnTo>
                  <a:pt x="269344" y="23692"/>
                </a:lnTo>
                <a:lnTo>
                  <a:pt x="313223" y="10733"/>
                </a:lnTo>
                <a:lnTo>
                  <a:pt x="359012" y="2734"/>
                </a:lnTo>
                <a:lnTo>
                  <a:pt x="406407" y="0"/>
                </a:lnTo>
                <a:lnTo>
                  <a:pt x="10052442" y="0"/>
                </a:lnTo>
                <a:lnTo>
                  <a:pt x="10099837" y="2734"/>
                </a:lnTo>
                <a:lnTo>
                  <a:pt x="10145627" y="10733"/>
                </a:lnTo>
                <a:lnTo>
                  <a:pt x="10189506" y="23693"/>
                </a:lnTo>
                <a:lnTo>
                  <a:pt x="10231170" y="41307"/>
                </a:lnTo>
                <a:lnTo>
                  <a:pt x="10270312" y="63273"/>
                </a:lnTo>
                <a:lnTo>
                  <a:pt x="10306629" y="89283"/>
                </a:lnTo>
                <a:lnTo>
                  <a:pt x="10339815" y="119034"/>
                </a:lnTo>
                <a:lnTo>
                  <a:pt x="10369566" y="152220"/>
                </a:lnTo>
                <a:lnTo>
                  <a:pt x="10395577" y="188537"/>
                </a:lnTo>
                <a:lnTo>
                  <a:pt x="10417542" y="227680"/>
                </a:lnTo>
                <a:lnTo>
                  <a:pt x="10435156" y="269343"/>
                </a:lnTo>
                <a:lnTo>
                  <a:pt x="10448116" y="313222"/>
                </a:lnTo>
                <a:lnTo>
                  <a:pt x="10456115" y="359012"/>
                </a:lnTo>
                <a:lnTo>
                  <a:pt x="10458850" y="406408"/>
                </a:lnTo>
                <a:lnTo>
                  <a:pt x="10458850" y="2031991"/>
                </a:lnTo>
                <a:lnTo>
                  <a:pt x="10456115" y="2079387"/>
                </a:lnTo>
                <a:lnTo>
                  <a:pt x="10448116" y="2125177"/>
                </a:lnTo>
                <a:lnTo>
                  <a:pt x="10435156" y="2169056"/>
                </a:lnTo>
                <a:lnTo>
                  <a:pt x="10417542" y="2210719"/>
                </a:lnTo>
                <a:lnTo>
                  <a:pt x="10395577" y="2249862"/>
                </a:lnTo>
                <a:lnTo>
                  <a:pt x="10369566" y="2286179"/>
                </a:lnTo>
                <a:lnTo>
                  <a:pt x="10339815" y="2319365"/>
                </a:lnTo>
                <a:lnTo>
                  <a:pt x="10306629" y="2349116"/>
                </a:lnTo>
                <a:lnTo>
                  <a:pt x="10270312" y="2375127"/>
                </a:lnTo>
                <a:lnTo>
                  <a:pt x="10231169" y="2397092"/>
                </a:lnTo>
                <a:lnTo>
                  <a:pt x="10189506" y="2414706"/>
                </a:lnTo>
                <a:lnTo>
                  <a:pt x="10145627" y="2427666"/>
                </a:lnTo>
                <a:lnTo>
                  <a:pt x="10099836" y="2435665"/>
                </a:lnTo>
                <a:lnTo>
                  <a:pt x="10052442" y="2438399"/>
                </a:lnTo>
                <a:lnTo>
                  <a:pt x="406408" y="2438400"/>
                </a:lnTo>
                <a:close/>
              </a:path>
            </a:pathLst>
          </a:custGeom>
          <a:solidFill>
            <a:srgbClr val="F35735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11199" y="1591237"/>
            <a:ext cx="7645400" cy="102425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25">
                <a:solidFill>
                  <a:srgbClr val="FFFFFF"/>
                </a:solidFill>
                <a:latin typeface="微软雅黑"/>
                <a:cs typeface="微软雅黑"/>
              </a:rPr>
              <a:t>地位</a:t>
            </a:r>
            <a:endParaRPr sz="2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19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自行车设备行业是全球制造业的重要组成部分，也是绿色出行和健康产业的重要支柱之一。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866574" y="3952505"/>
            <a:ext cx="10459085" cy="2438400"/>
          </a:xfrm>
          <a:custGeom>
            <a:rect l="l" t="t" r="r" b="b"/>
            <a:pathLst>
              <a:path w="10459085" h="2438400">
                <a:moveTo>
                  <a:pt x="406408" y="2438400"/>
                </a:moveTo>
                <a:lnTo>
                  <a:pt x="359012" y="2435665"/>
                </a:lnTo>
                <a:lnTo>
                  <a:pt x="313222" y="2427666"/>
                </a:lnTo>
                <a:lnTo>
                  <a:pt x="269343" y="2414706"/>
                </a:lnTo>
                <a:lnTo>
                  <a:pt x="227679" y="2397092"/>
                </a:lnTo>
                <a:lnTo>
                  <a:pt x="188537" y="2375127"/>
                </a:lnTo>
                <a:lnTo>
                  <a:pt x="152220" y="2349116"/>
                </a:lnTo>
                <a:lnTo>
                  <a:pt x="119034" y="2319365"/>
                </a:lnTo>
                <a:lnTo>
                  <a:pt x="89283" y="2286179"/>
                </a:lnTo>
                <a:lnTo>
                  <a:pt x="63272" y="2249862"/>
                </a:lnTo>
                <a:lnTo>
                  <a:pt x="41307" y="2210719"/>
                </a:lnTo>
                <a:lnTo>
                  <a:pt x="23693" y="2169056"/>
                </a:lnTo>
                <a:lnTo>
                  <a:pt x="10733" y="2125177"/>
                </a:lnTo>
                <a:lnTo>
                  <a:pt x="2734" y="2079387"/>
                </a:lnTo>
                <a:lnTo>
                  <a:pt x="0" y="2031992"/>
                </a:lnTo>
                <a:lnTo>
                  <a:pt x="0" y="406408"/>
                </a:lnTo>
                <a:lnTo>
                  <a:pt x="2734" y="359012"/>
                </a:lnTo>
                <a:lnTo>
                  <a:pt x="10733" y="313222"/>
                </a:lnTo>
                <a:lnTo>
                  <a:pt x="23693" y="269343"/>
                </a:lnTo>
                <a:lnTo>
                  <a:pt x="41307" y="227679"/>
                </a:lnTo>
                <a:lnTo>
                  <a:pt x="63273" y="188537"/>
                </a:lnTo>
                <a:lnTo>
                  <a:pt x="89283" y="152220"/>
                </a:lnTo>
                <a:lnTo>
                  <a:pt x="119034" y="119034"/>
                </a:lnTo>
                <a:lnTo>
                  <a:pt x="152220" y="89283"/>
                </a:lnTo>
                <a:lnTo>
                  <a:pt x="188537" y="63272"/>
                </a:lnTo>
                <a:lnTo>
                  <a:pt x="227680" y="41307"/>
                </a:lnTo>
                <a:lnTo>
                  <a:pt x="269343" y="23693"/>
                </a:lnTo>
                <a:lnTo>
                  <a:pt x="313222" y="10733"/>
                </a:lnTo>
                <a:lnTo>
                  <a:pt x="359011" y="2734"/>
                </a:lnTo>
                <a:lnTo>
                  <a:pt x="406407" y="0"/>
                </a:lnTo>
                <a:lnTo>
                  <a:pt x="10052442" y="0"/>
                </a:lnTo>
                <a:lnTo>
                  <a:pt x="10099837" y="2734"/>
                </a:lnTo>
                <a:lnTo>
                  <a:pt x="10145627" y="10733"/>
                </a:lnTo>
                <a:lnTo>
                  <a:pt x="10189506" y="23693"/>
                </a:lnTo>
                <a:lnTo>
                  <a:pt x="10231169" y="41308"/>
                </a:lnTo>
                <a:lnTo>
                  <a:pt x="10270312" y="63273"/>
                </a:lnTo>
                <a:lnTo>
                  <a:pt x="10306629" y="89283"/>
                </a:lnTo>
                <a:lnTo>
                  <a:pt x="10339815" y="119034"/>
                </a:lnTo>
                <a:lnTo>
                  <a:pt x="10369566" y="152220"/>
                </a:lnTo>
                <a:lnTo>
                  <a:pt x="10395577" y="188537"/>
                </a:lnTo>
                <a:lnTo>
                  <a:pt x="10417542" y="227680"/>
                </a:lnTo>
                <a:lnTo>
                  <a:pt x="10435156" y="269343"/>
                </a:lnTo>
                <a:lnTo>
                  <a:pt x="10448116" y="313222"/>
                </a:lnTo>
                <a:lnTo>
                  <a:pt x="10456115" y="359012"/>
                </a:lnTo>
                <a:lnTo>
                  <a:pt x="10458850" y="406408"/>
                </a:lnTo>
                <a:lnTo>
                  <a:pt x="10458850" y="2031992"/>
                </a:lnTo>
                <a:lnTo>
                  <a:pt x="10456115" y="2079388"/>
                </a:lnTo>
                <a:lnTo>
                  <a:pt x="10448116" y="2125177"/>
                </a:lnTo>
                <a:lnTo>
                  <a:pt x="10435156" y="2169056"/>
                </a:lnTo>
                <a:lnTo>
                  <a:pt x="10417542" y="2210720"/>
                </a:lnTo>
                <a:lnTo>
                  <a:pt x="10395577" y="2249862"/>
                </a:lnTo>
                <a:lnTo>
                  <a:pt x="10369566" y="2286179"/>
                </a:lnTo>
                <a:lnTo>
                  <a:pt x="10339815" y="2319366"/>
                </a:lnTo>
                <a:lnTo>
                  <a:pt x="10306629" y="2349116"/>
                </a:lnTo>
                <a:lnTo>
                  <a:pt x="10270312" y="2375127"/>
                </a:lnTo>
                <a:lnTo>
                  <a:pt x="10231169" y="2397092"/>
                </a:lnTo>
                <a:lnTo>
                  <a:pt x="10189506" y="2414707"/>
                </a:lnTo>
                <a:lnTo>
                  <a:pt x="10145627" y="2427666"/>
                </a:lnTo>
                <a:lnTo>
                  <a:pt x="10099836" y="2435665"/>
                </a:lnTo>
                <a:lnTo>
                  <a:pt x="10052442" y="2438400"/>
                </a:lnTo>
                <a:lnTo>
                  <a:pt x="406408" y="2438400"/>
                </a:lnTo>
                <a:close/>
              </a:path>
            </a:pathLst>
          </a:custGeom>
          <a:solidFill>
            <a:srgbClr val="FBDDD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1399006" y="4310053"/>
            <a:ext cx="9359900" cy="1685289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25">
                <a:solidFill>
                  <a:srgbClr val="EB554D"/>
                </a:solidFill>
                <a:latin typeface="微软雅黑"/>
                <a:cs typeface="微软雅黑"/>
              </a:rPr>
              <a:t>作用</a:t>
            </a:r>
            <a:endParaRPr sz="2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70"/>
              </a:spcBef>
            </a:pPr>
            <a:endParaRPr sz="1350">
              <a:latin typeface="微软雅黑"/>
              <a:cs typeface="微软雅黑"/>
            </a:endParaRPr>
          </a:p>
          <a:p>
            <a:pPr marL="12700" marR="5080" algn="just">
              <a:lnSpc>
                <a:spcPct val="150000"/>
              </a:lnSpc>
            </a:pPr>
            <a:r>
              <a:rPr sz="1500" spc="-5">
                <a:solidFill>
                  <a:srgbClr val="8C1610"/>
                </a:solidFill>
                <a:latin typeface="微软雅黑"/>
                <a:cs typeface="微软雅黑"/>
              </a:rPr>
              <a:t>自行车设备行业的发展不仅推动了经济的增长，还对环保和健康做出了积极贡献。通过推广自行车出行，可以有效减少汽车尾气排放和交通拥堵，改善城市环境质量。同时，骑自行车也有益于身体健康，有助于提高人们的身</a:t>
            </a:r>
            <a:r>
              <a:rPr sz="1500" spc="-10">
                <a:solidFill>
                  <a:srgbClr val="8C1610"/>
                </a:solidFill>
                <a:latin typeface="微软雅黑"/>
                <a:cs typeface="微软雅黑"/>
              </a:rPr>
              <a:t>体素质和生活质量。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1435557" y="4791354"/>
            <a:ext cx="9258935" cy="76200"/>
          </a:xfrm>
          <a:custGeom>
            <a:rect l="l" t="t" r="r" b="b"/>
            <a:pathLst>
              <a:path w="9258935" h="76200">
                <a:moveTo>
                  <a:pt x="9258389" y="31750"/>
                </a:moveTo>
                <a:lnTo>
                  <a:pt x="74917" y="31750"/>
                </a:lnTo>
                <a:lnTo>
                  <a:pt x="73202" y="23279"/>
                </a:lnTo>
                <a:lnTo>
                  <a:pt x="65036" y="11163"/>
                </a:lnTo>
                <a:lnTo>
                  <a:pt x="52920" y="2997"/>
                </a:lnTo>
                <a:lnTo>
                  <a:pt x="38100" y="0"/>
                </a:lnTo>
                <a:lnTo>
                  <a:pt x="23266" y="2997"/>
                </a:lnTo>
                <a:lnTo>
                  <a:pt x="11150" y="11163"/>
                </a:lnTo>
                <a:lnTo>
                  <a:pt x="2984" y="23279"/>
                </a:lnTo>
                <a:lnTo>
                  <a:pt x="0" y="38100"/>
                </a:lnTo>
                <a:lnTo>
                  <a:pt x="2984" y="52933"/>
                </a:lnTo>
                <a:lnTo>
                  <a:pt x="11150" y="65049"/>
                </a:lnTo>
                <a:lnTo>
                  <a:pt x="23266" y="73215"/>
                </a:lnTo>
                <a:lnTo>
                  <a:pt x="38100" y="76200"/>
                </a:lnTo>
                <a:lnTo>
                  <a:pt x="52920" y="73215"/>
                </a:lnTo>
                <a:lnTo>
                  <a:pt x="65036" y="65049"/>
                </a:lnTo>
                <a:lnTo>
                  <a:pt x="73202" y="52933"/>
                </a:lnTo>
                <a:lnTo>
                  <a:pt x="74917" y="44450"/>
                </a:lnTo>
                <a:lnTo>
                  <a:pt x="9258389" y="44450"/>
                </a:lnTo>
                <a:lnTo>
                  <a:pt x="9258389" y="38100"/>
                </a:lnTo>
                <a:lnTo>
                  <a:pt x="9258389" y="31750"/>
                </a:lnTo>
                <a:close/>
              </a:path>
            </a:pathLst>
          </a:custGeom>
          <a:solidFill>
            <a:srgbClr val="EB554D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7" name="object 7"/>
          <p:cNvGrpSpPr/>
          <p:nvPr/>
        </p:nvGrpSpPr>
        <p:grpSpPr>
          <a:xfrm>
            <a:off x="1443277" y="2137685"/>
            <a:ext cx="9258935" cy="76200"/>
            <a:chOff x="1443277" y="2137685"/>
            <a:chExt cx="9258935" cy="76200"/>
          </a:xfrm>
        </p:grpSpPr>
        <p:sp>
          <p:nvSpPr>
            <p:cNvPr id="8" name="object 8"/>
            <p:cNvSpPr/>
            <p:nvPr/>
          </p:nvSpPr>
          <p:spPr>
            <a:xfrm>
              <a:off x="1481377" y="2175785"/>
              <a:ext cx="9220835" cy="0"/>
            </a:xfrm>
            <a:custGeom>
              <a:rect l="l" t="t" r="r" b="b"/>
              <a:pathLst>
                <a:path w="9220835">
                  <a:moveTo>
                    <a:pt x="9220297" y="0"/>
                  </a:moveTo>
                  <a:lnTo>
                    <a:pt x="0" y="0"/>
                  </a:lnTo>
                </a:path>
              </a:pathLst>
            </a:custGeom>
            <a:solidFill>
              <a:srgbClr val="EB554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1443277" y="2137685"/>
              <a:ext cx="9258935" cy="76200"/>
            </a:xfrm>
            <a:custGeom>
              <a:rect l="l" t="t" r="r" b="b"/>
              <a:pathLst>
                <a:path w="9258935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30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635" y="31750"/>
                  </a:lnTo>
                  <a:lnTo>
                    <a:pt x="49635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30" y="73206"/>
                  </a:lnTo>
                  <a:lnTo>
                    <a:pt x="38100" y="76200"/>
                  </a:lnTo>
                  <a:close/>
                </a:path>
                <a:path w="9258935" h="76200">
                  <a:moveTo>
                    <a:pt x="74917" y="44450"/>
                  </a:moveTo>
                  <a:lnTo>
                    <a:pt x="49635" y="44450"/>
                  </a:lnTo>
                  <a:lnTo>
                    <a:pt x="49635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9258935" h="76200">
                  <a:moveTo>
                    <a:pt x="9258397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9258397" y="31750"/>
                  </a:lnTo>
                  <a:lnTo>
                    <a:pt x="9258397" y="44450"/>
                  </a:lnTo>
                  <a:close/>
                </a:path>
              </a:pathLst>
            </a:custGeom>
            <a:solidFill>
              <a:srgbClr val="FBDDDB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0" name="object 10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1" name="object 11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1" name="object 3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行业地位与作用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418632" y="1894922"/>
            <a:ext cx="1339850" cy="1305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400" b="1" spc="-25">
                <a:solidFill>
                  <a:srgbClr val="CB3600"/>
                </a:solidFill>
                <a:latin typeface="微软雅黑"/>
                <a:cs typeface="微软雅黑"/>
              </a:rPr>
              <a:t>02</a:t>
            </a:r>
            <a:endParaRPr sz="84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444065" y="3283428"/>
            <a:ext cx="5168900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500" spc="-10">
                <a:solidFill>
                  <a:srgbClr val="982800"/>
                </a:solidFill>
              </a:rPr>
              <a:t>自行车设备市场分析</a:t>
            </a:r>
            <a:endParaRPr sz="45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0" y="1319126"/>
            <a:ext cx="4357370" cy="5105400"/>
            <a:chOff x="0" y="1319126"/>
            <a:chExt cx="4357370" cy="5105400"/>
          </a:xfrm>
        </p:grpSpPr>
        <p:sp>
          <p:nvSpPr>
            <p:cNvPr id="3" name="object 3"/>
            <p:cNvSpPr/>
            <p:nvPr/>
          </p:nvSpPr>
          <p:spPr>
            <a:xfrm>
              <a:off x="0" y="1319126"/>
              <a:ext cx="4357370" cy="5105400"/>
            </a:xfrm>
            <a:custGeom>
              <a:rect l="l" t="t" r="r" b="b"/>
              <a:pathLst>
                <a:path w="4357370" h="5105400">
                  <a:moveTo>
                    <a:pt x="2091266" y="12699"/>
                  </a:moveTo>
                  <a:lnTo>
                    <a:pt x="1515976" y="12699"/>
                  </a:lnTo>
                  <a:lnTo>
                    <a:pt x="1563315" y="0"/>
                  </a:lnTo>
                  <a:lnTo>
                    <a:pt x="2043927" y="0"/>
                  </a:lnTo>
                  <a:lnTo>
                    <a:pt x="2091266" y="12699"/>
                  </a:lnTo>
                  <a:close/>
                </a:path>
                <a:path w="4357370" h="5105400">
                  <a:moveTo>
                    <a:pt x="2185157" y="25399"/>
                  </a:moveTo>
                  <a:lnTo>
                    <a:pt x="1422085" y="25399"/>
                  </a:lnTo>
                  <a:lnTo>
                    <a:pt x="1468897" y="12699"/>
                  </a:lnTo>
                  <a:lnTo>
                    <a:pt x="2138345" y="12699"/>
                  </a:lnTo>
                  <a:lnTo>
                    <a:pt x="2185157" y="25399"/>
                  </a:lnTo>
                  <a:close/>
                </a:path>
                <a:path w="4357370" h="5105400">
                  <a:moveTo>
                    <a:pt x="2323908" y="50799"/>
                  </a:moveTo>
                  <a:lnTo>
                    <a:pt x="1283335" y="50799"/>
                  </a:lnTo>
                  <a:lnTo>
                    <a:pt x="1375549" y="25399"/>
                  </a:lnTo>
                  <a:lnTo>
                    <a:pt x="2231694" y="25399"/>
                  </a:lnTo>
                  <a:lnTo>
                    <a:pt x="2323908" y="50799"/>
                  </a:lnTo>
                  <a:close/>
                </a:path>
                <a:path w="4357370" h="5105400">
                  <a:moveTo>
                    <a:pt x="2369574" y="5041900"/>
                  </a:moveTo>
                  <a:lnTo>
                    <a:pt x="1237674" y="5041900"/>
                  </a:lnTo>
                  <a:lnTo>
                    <a:pt x="970438" y="4965700"/>
                  </a:lnTo>
                  <a:lnTo>
                    <a:pt x="927095" y="4940300"/>
                  </a:lnTo>
                  <a:lnTo>
                    <a:pt x="841509" y="4914900"/>
                  </a:lnTo>
                  <a:lnTo>
                    <a:pt x="799281" y="4889500"/>
                  </a:lnTo>
                  <a:lnTo>
                    <a:pt x="757439" y="4876800"/>
                  </a:lnTo>
                  <a:lnTo>
                    <a:pt x="715994" y="4851400"/>
                  </a:lnTo>
                  <a:lnTo>
                    <a:pt x="674951" y="4838700"/>
                  </a:lnTo>
                  <a:lnTo>
                    <a:pt x="634320" y="4813300"/>
                  </a:lnTo>
                  <a:lnTo>
                    <a:pt x="594107" y="4800600"/>
                  </a:lnTo>
                  <a:lnTo>
                    <a:pt x="514973" y="4749800"/>
                  </a:lnTo>
                  <a:lnTo>
                    <a:pt x="437610" y="4699000"/>
                  </a:lnTo>
                  <a:lnTo>
                    <a:pt x="362085" y="4648200"/>
                  </a:lnTo>
                  <a:lnTo>
                    <a:pt x="288459" y="4597400"/>
                  </a:lnTo>
                  <a:lnTo>
                    <a:pt x="216798" y="4546600"/>
                  </a:lnTo>
                  <a:lnTo>
                    <a:pt x="181724" y="4521200"/>
                  </a:lnTo>
                  <a:lnTo>
                    <a:pt x="147164" y="4495800"/>
                  </a:lnTo>
                  <a:lnTo>
                    <a:pt x="113128" y="4457700"/>
                  </a:lnTo>
                  <a:lnTo>
                    <a:pt x="79623" y="4432300"/>
                  </a:lnTo>
                  <a:lnTo>
                    <a:pt x="46657" y="4394200"/>
                  </a:lnTo>
                  <a:lnTo>
                    <a:pt x="14237" y="4368800"/>
                  </a:lnTo>
                  <a:lnTo>
                    <a:pt x="0" y="4356100"/>
                  </a:lnTo>
                  <a:lnTo>
                    <a:pt x="0" y="736600"/>
                  </a:lnTo>
                  <a:lnTo>
                    <a:pt x="14237" y="723900"/>
                  </a:lnTo>
                  <a:lnTo>
                    <a:pt x="46657" y="698500"/>
                  </a:lnTo>
                  <a:lnTo>
                    <a:pt x="79623" y="660400"/>
                  </a:lnTo>
                  <a:lnTo>
                    <a:pt x="113128" y="635000"/>
                  </a:lnTo>
                  <a:lnTo>
                    <a:pt x="147164" y="609600"/>
                  </a:lnTo>
                  <a:lnTo>
                    <a:pt x="181723" y="571500"/>
                  </a:lnTo>
                  <a:lnTo>
                    <a:pt x="216798" y="546100"/>
                  </a:lnTo>
                  <a:lnTo>
                    <a:pt x="288459" y="495300"/>
                  </a:lnTo>
                  <a:lnTo>
                    <a:pt x="362084" y="444500"/>
                  </a:lnTo>
                  <a:lnTo>
                    <a:pt x="437610" y="393700"/>
                  </a:lnTo>
                  <a:lnTo>
                    <a:pt x="514972" y="342900"/>
                  </a:lnTo>
                  <a:lnTo>
                    <a:pt x="594107" y="292099"/>
                  </a:lnTo>
                  <a:lnTo>
                    <a:pt x="634319" y="279399"/>
                  </a:lnTo>
                  <a:lnTo>
                    <a:pt x="674950" y="253999"/>
                  </a:lnTo>
                  <a:lnTo>
                    <a:pt x="715993" y="241299"/>
                  </a:lnTo>
                  <a:lnTo>
                    <a:pt x="757439" y="215899"/>
                  </a:lnTo>
                  <a:lnTo>
                    <a:pt x="799280" y="203199"/>
                  </a:lnTo>
                  <a:lnTo>
                    <a:pt x="841508" y="177799"/>
                  </a:lnTo>
                  <a:lnTo>
                    <a:pt x="927095" y="152399"/>
                  </a:lnTo>
                  <a:lnTo>
                    <a:pt x="970437" y="126999"/>
                  </a:lnTo>
                  <a:lnTo>
                    <a:pt x="1237673" y="50799"/>
                  </a:lnTo>
                  <a:lnTo>
                    <a:pt x="2369570" y="50799"/>
                  </a:lnTo>
                  <a:lnTo>
                    <a:pt x="2636806" y="126999"/>
                  </a:lnTo>
                  <a:lnTo>
                    <a:pt x="2680148" y="152399"/>
                  </a:lnTo>
                  <a:lnTo>
                    <a:pt x="2765735" y="177799"/>
                  </a:lnTo>
                  <a:lnTo>
                    <a:pt x="2807963" y="203199"/>
                  </a:lnTo>
                  <a:lnTo>
                    <a:pt x="2849804" y="215899"/>
                  </a:lnTo>
                  <a:lnTo>
                    <a:pt x="2891250" y="241299"/>
                  </a:lnTo>
                  <a:lnTo>
                    <a:pt x="2932293" y="253999"/>
                  </a:lnTo>
                  <a:lnTo>
                    <a:pt x="2972924" y="279399"/>
                  </a:lnTo>
                  <a:lnTo>
                    <a:pt x="3013136" y="292099"/>
                  </a:lnTo>
                  <a:lnTo>
                    <a:pt x="3092271" y="342900"/>
                  </a:lnTo>
                  <a:lnTo>
                    <a:pt x="3169633" y="393700"/>
                  </a:lnTo>
                  <a:lnTo>
                    <a:pt x="3245159" y="444500"/>
                  </a:lnTo>
                  <a:lnTo>
                    <a:pt x="3318785" y="495300"/>
                  </a:lnTo>
                  <a:lnTo>
                    <a:pt x="3390446" y="546100"/>
                  </a:lnTo>
                  <a:lnTo>
                    <a:pt x="3425520" y="571500"/>
                  </a:lnTo>
                  <a:lnTo>
                    <a:pt x="3460080" y="609600"/>
                  </a:lnTo>
                  <a:lnTo>
                    <a:pt x="3494116" y="635000"/>
                  </a:lnTo>
                  <a:lnTo>
                    <a:pt x="3527621" y="660400"/>
                  </a:lnTo>
                  <a:lnTo>
                    <a:pt x="3560587" y="698500"/>
                  </a:lnTo>
                  <a:lnTo>
                    <a:pt x="3593007" y="723900"/>
                  </a:lnTo>
                  <a:lnTo>
                    <a:pt x="3624871" y="762000"/>
                  </a:lnTo>
                  <a:lnTo>
                    <a:pt x="3656173" y="787400"/>
                  </a:lnTo>
                  <a:lnTo>
                    <a:pt x="3686904" y="825500"/>
                  </a:lnTo>
                  <a:lnTo>
                    <a:pt x="3717056" y="850900"/>
                  </a:lnTo>
                  <a:lnTo>
                    <a:pt x="3746621" y="889000"/>
                  </a:lnTo>
                  <a:lnTo>
                    <a:pt x="3775591" y="927100"/>
                  </a:lnTo>
                  <a:lnTo>
                    <a:pt x="3803958" y="965200"/>
                  </a:lnTo>
                  <a:lnTo>
                    <a:pt x="3831715" y="990600"/>
                  </a:lnTo>
                  <a:lnTo>
                    <a:pt x="3858853" y="1028700"/>
                  </a:lnTo>
                  <a:lnTo>
                    <a:pt x="3885364" y="1066800"/>
                  </a:lnTo>
                  <a:lnTo>
                    <a:pt x="3911240" y="1104900"/>
                  </a:lnTo>
                  <a:lnTo>
                    <a:pt x="3936474" y="1143000"/>
                  </a:lnTo>
                  <a:lnTo>
                    <a:pt x="3961057" y="1181100"/>
                  </a:lnTo>
                  <a:lnTo>
                    <a:pt x="3984981" y="1219200"/>
                  </a:lnTo>
                  <a:lnTo>
                    <a:pt x="4008239" y="1257300"/>
                  </a:lnTo>
                  <a:lnTo>
                    <a:pt x="4030822" y="1295400"/>
                  </a:lnTo>
                  <a:lnTo>
                    <a:pt x="4052722" y="1333500"/>
                  </a:lnTo>
                  <a:lnTo>
                    <a:pt x="4073932" y="1371600"/>
                  </a:lnTo>
                  <a:lnTo>
                    <a:pt x="4094443" y="1422400"/>
                  </a:lnTo>
                  <a:lnTo>
                    <a:pt x="4114248" y="1460500"/>
                  </a:lnTo>
                  <a:lnTo>
                    <a:pt x="4133338" y="1498600"/>
                  </a:lnTo>
                  <a:lnTo>
                    <a:pt x="4151705" y="1536700"/>
                  </a:lnTo>
                  <a:lnTo>
                    <a:pt x="4169342" y="1587500"/>
                  </a:lnTo>
                  <a:lnTo>
                    <a:pt x="4186241" y="1625600"/>
                  </a:lnTo>
                  <a:lnTo>
                    <a:pt x="4202393" y="1676400"/>
                  </a:lnTo>
                  <a:lnTo>
                    <a:pt x="4217790" y="1714500"/>
                  </a:lnTo>
                  <a:lnTo>
                    <a:pt x="4232425" y="1752600"/>
                  </a:lnTo>
                  <a:lnTo>
                    <a:pt x="4246290" y="1803400"/>
                  </a:lnTo>
                  <a:lnTo>
                    <a:pt x="4259376" y="1841500"/>
                  </a:lnTo>
                  <a:lnTo>
                    <a:pt x="4271675" y="1892300"/>
                  </a:lnTo>
                  <a:lnTo>
                    <a:pt x="4283181" y="1930400"/>
                  </a:lnTo>
                  <a:lnTo>
                    <a:pt x="4293884" y="1981200"/>
                  </a:lnTo>
                  <a:lnTo>
                    <a:pt x="4303776" y="2032000"/>
                  </a:lnTo>
                  <a:lnTo>
                    <a:pt x="4312851" y="2070100"/>
                  </a:lnTo>
                  <a:lnTo>
                    <a:pt x="4321099" y="2120900"/>
                  </a:lnTo>
                  <a:lnTo>
                    <a:pt x="4328512" y="2159000"/>
                  </a:lnTo>
                  <a:lnTo>
                    <a:pt x="4335084" y="2209800"/>
                  </a:lnTo>
                  <a:lnTo>
                    <a:pt x="4340805" y="2260600"/>
                  </a:lnTo>
                  <a:lnTo>
                    <a:pt x="4345668" y="2311400"/>
                  </a:lnTo>
                  <a:lnTo>
                    <a:pt x="4349664" y="2349500"/>
                  </a:lnTo>
                  <a:lnTo>
                    <a:pt x="4352787" y="2400300"/>
                  </a:lnTo>
                  <a:lnTo>
                    <a:pt x="4355027" y="2451100"/>
                  </a:lnTo>
                  <a:lnTo>
                    <a:pt x="4356377" y="2501900"/>
                  </a:lnTo>
                  <a:lnTo>
                    <a:pt x="4356829" y="2552700"/>
                  </a:lnTo>
                  <a:lnTo>
                    <a:pt x="4356376" y="2590800"/>
                  </a:lnTo>
                  <a:lnTo>
                    <a:pt x="4355026" y="2641600"/>
                  </a:lnTo>
                  <a:lnTo>
                    <a:pt x="4352786" y="2692400"/>
                  </a:lnTo>
                  <a:lnTo>
                    <a:pt x="4349664" y="2743200"/>
                  </a:lnTo>
                  <a:lnTo>
                    <a:pt x="4345668" y="2781300"/>
                  </a:lnTo>
                  <a:lnTo>
                    <a:pt x="4340805" y="2832100"/>
                  </a:lnTo>
                  <a:lnTo>
                    <a:pt x="4335084" y="2882900"/>
                  </a:lnTo>
                  <a:lnTo>
                    <a:pt x="4328512" y="2933700"/>
                  </a:lnTo>
                  <a:lnTo>
                    <a:pt x="4321099" y="2971800"/>
                  </a:lnTo>
                  <a:lnTo>
                    <a:pt x="4312851" y="3022600"/>
                  </a:lnTo>
                  <a:lnTo>
                    <a:pt x="4303777" y="3073400"/>
                  </a:lnTo>
                  <a:lnTo>
                    <a:pt x="4293884" y="3111500"/>
                  </a:lnTo>
                  <a:lnTo>
                    <a:pt x="4283181" y="3162300"/>
                  </a:lnTo>
                  <a:lnTo>
                    <a:pt x="4271676" y="3200400"/>
                  </a:lnTo>
                  <a:lnTo>
                    <a:pt x="4259376" y="3251200"/>
                  </a:lnTo>
                  <a:lnTo>
                    <a:pt x="4246290" y="3289300"/>
                  </a:lnTo>
                  <a:lnTo>
                    <a:pt x="4232426" y="3340100"/>
                  </a:lnTo>
                  <a:lnTo>
                    <a:pt x="4217791" y="3378200"/>
                  </a:lnTo>
                  <a:lnTo>
                    <a:pt x="4202394" y="3429000"/>
                  </a:lnTo>
                  <a:lnTo>
                    <a:pt x="4186242" y="3467100"/>
                  </a:lnTo>
                  <a:lnTo>
                    <a:pt x="4169343" y="3505200"/>
                  </a:lnTo>
                  <a:lnTo>
                    <a:pt x="4151706" y="3556000"/>
                  </a:lnTo>
                  <a:lnTo>
                    <a:pt x="4133339" y="3594100"/>
                  </a:lnTo>
                  <a:lnTo>
                    <a:pt x="4114249" y="3632200"/>
                  </a:lnTo>
                  <a:lnTo>
                    <a:pt x="4094445" y="3670300"/>
                  </a:lnTo>
                  <a:lnTo>
                    <a:pt x="4073934" y="3721100"/>
                  </a:lnTo>
                  <a:lnTo>
                    <a:pt x="4052724" y="3759200"/>
                  </a:lnTo>
                  <a:lnTo>
                    <a:pt x="4030824" y="3797300"/>
                  </a:lnTo>
                  <a:lnTo>
                    <a:pt x="4008241" y="3835400"/>
                  </a:lnTo>
                  <a:lnTo>
                    <a:pt x="3984983" y="3873500"/>
                  </a:lnTo>
                  <a:lnTo>
                    <a:pt x="3961059" y="3911600"/>
                  </a:lnTo>
                  <a:lnTo>
                    <a:pt x="3936476" y="3949700"/>
                  </a:lnTo>
                  <a:lnTo>
                    <a:pt x="3911242" y="3987800"/>
                  </a:lnTo>
                  <a:lnTo>
                    <a:pt x="3885366" y="4025900"/>
                  </a:lnTo>
                  <a:lnTo>
                    <a:pt x="3858855" y="4064000"/>
                  </a:lnTo>
                  <a:lnTo>
                    <a:pt x="3831717" y="4102100"/>
                  </a:lnTo>
                  <a:lnTo>
                    <a:pt x="3803960" y="4127500"/>
                  </a:lnTo>
                  <a:lnTo>
                    <a:pt x="3775593" y="4165600"/>
                  </a:lnTo>
                  <a:lnTo>
                    <a:pt x="3746623" y="4203700"/>
                  </a:lnTo>
                  <a:lnTo>
                    <a:pt x="3717058" y="4241800"/>
                  </a:lnTo>
                  <a:lnTo>
                    <a:pt x="3686906" y="4267200"/>
                  </a:lnTo>
                  <a:lnTo>
                    <a:pt x="3656175" y="4305300"/>
                  </a:lnTo>
                  <a:lnTo>
                    <a:pt x="3624874" y="4330700"/>
                  </a:lnTo>
                  <a:lnTo>
                    <a:pt x="3593009" y="4368800"/>
                  </a:lnTo>
                  <a:lnTo>
                    <a:pt x="3560590" y="4394200"/>
                  </a:lnTo>
                  <a:lnTo>
                    <a:pt x="3527624" y="4432300"/>
                  </a:lnTo>
                  <a:lnTo>
                    <a:pt x="3494119" y="4457700"/>
                  </a:lnTo>
                  <a:lnTo>
                    <a:pt x="3460082" y="4495800"/>
                  </a:lnTo>
                  <a:lnTo>
                    <a:pt x="3425523" y="4521200"/>
                  </a:lnTo>
                  <a:lnTo>
                    <a:pt x="3390449" y="4546600"/>
                  </a:lnTo>
                  <a:lnTo>
                    <a:pt x="3318788" y="4597400"/>
                  </a:lnTo>
                  <a:lnTo>
                    <a:pt x="3245162" y="4648200"/>
                  </a:lnTo>
                  <a:lnTo>
                    <a:pt x="3169637" y="4699000"/>
                  </a:lnTo>
                  <a:lnTo>
                    <a:pt x="3092274" y="4749800"/>
                  </a:lnTo>
                  <a:lnTo>
                    <a:pt x="3013140" y="4800600"/>
                  </a:lnTo>
                  <a:lnTo>
                    <a:pt x="2972928" y="4813300"/>
                  </a:lnTo>
                  <a:lnTo>
                    <a:pt x="2932296" y="4838700"/>
                  </a:lnTo>
                  <a:lnTo>
                    <a:pt x="2891254" y="4851400"/>
                  </a:lnTo>
                  <a:lnTo>
                    <a:pt x="2849808" y="4876800"/>
                  </a:lnTo>
                  <a:lnTo>
                    <a:pt x="2807967" y="4889500"/>
                  </a:lnTo>
                  <a:lnTo>
                    <a:pt x="2765738" y="4914900"/>
                  </a:lnTo>
                  <a:lnTo>
                    <a:pt x="2680152" y="4940300"/>
                  </a:lnTo>
                  <a:lnTo>
                    <a:pt x="2636810" y="4965700"/>
                  </a:lnTo>
                  <a:lnTo>
                    <a:pt x="2369574" y="5041900"/>
                  </a:lnTo>
                  <a:close/>
                </a:path>
                <a:path w="4357370" h="5105400">
                  <a:moveTo>
                    <a:pt x="2231698" y="5067300"/>
                  </a:moveTo>
                  <a:lnTo>
                    <a:pt x="1375550" y="5067300"/>
                  </a:lnTo>
                  <a:lnTo>
                    <a:pt x="1283336" y="5041900"/>
                  </a:lnTo>
                  <a:lnTo>
                    <a:pt x="2323912" y="5041900"/>
                  </a:lnTo>
                  <a:lnTo>
                    <a:pt x="2231698" y="5067300"/>
                  </a:lnTo>
                  <a:close/>
                </a:path>
                <a:path w="4357370" h="5105400">
                  <a:moveTo>
                    <a:pt x="2138350" y="5080000"/>
                  </a:moveTo>
                  <a:lnTo>
                    <a:pt x="1468898" y="5080000"/>
                  </a:lnTo>
                  <a:lnTo>
                    <a:pt x="1422086" y="5067300"/>
                  </a:lnTo>
                  <a:lnTo>
                    <a:pt x="2185161" y="5067300"/>
                  </a:lnTo>
                  <a:lnTo>
                    <a:pt x="2138350" y="5080000"/>
                  </a:lnTo>
                  <a:close/>
                </a:path>
                <a:path w="4357370" h="5105400">
                  <a:moveTo>
                    <a:pt x="2043931" y="5092700"/>
                  </a:moveTo>
                  <a:lnTo>
                    <a:pt x="1563316" y="5092700"/>
                  </a:lnTo>
                  <a:lnTo>
                    <a:pt x="1515977" y="5080000"/>
                  </a:lnTo>
                  <a:lnTo>
                    <a:pt x="2091270" y="5080000"/>
                  </a:lnTo>
                  <a:lnTo>
                    <a:pt x="2043931" y="5092700"/>
                  </a:lnTo>
                  <a:close/>
                </a:path>
                <a:path w="4357370" h="5105400">
                  <a:moveTo>
                    <a:pt x="1852140" y="5105400"/>
                  </a:moveTo>
                  <a:lnTo>
                    <a:pt x="1755108" y="5105400"/>
                  </a:lnTo>
                  <a:lnTo>
                    <a:pt x="1706810" y="5092700"/>
                  </a:lnTo>
                  <a:lnTo>
                    <a:pt x="1900437" y="5092700"/>
                  </a:lnTo>
                  <a:lnTo>
                    <a:pt x="1852140" y="5105400"/>
                  </a:lnTo>
                  <a:close/>
                </a:path>
              </a:pathLst>
            </a:custGeom>
            <a:solidFill>
              <a:srgbClr val="EB554D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0" y="1584356"/>
              <a:ext cx="4091599" cy="4572000"/>
            </a:xfrm>
            <a:prstGeom prst="rect">
              <a:avLst/>
            </a:prstGeom>
          </p:spPr>
        </p:pic>
      </p:grpSp>
      <p:sp>
        <p:nvSpPr>
          <p:cNvPr id="5" name="object 5"/>
          <p:cNvSpPr/>
          <p:nvPr/>
        </p:nvSpPr>
        <p:spPr>
          <a:xfrm>
            <a:off x="4935910" y="5095960"/>
            <a:ext cx="993775" cy="993775"/>
          </a:xfrm>
          <a:custGeom>
            <a:rect l="l" t="t" r="r" b="b"/>
            <a:pathLst>
              <a:path w="993775" h="993775">
                <a:moveTo>
                  <a:pt x="993758" y="496879"/>
                </a:moveTo>
                <a:lnTo>
                  <a:pt x="0" y="496879"/>
                </a:lnTo>
                <a:lnTo>
                  <a:pt x="2275" y="449026"/>
                </a:lnTo>
                <a:lnTo>
                  <a:pt x="8960" y="402460"/>
                </a:lnTo>
                <a:lnTo>
                  <a:pt x="19847" y="357389"/>
                </a:lnTo>
                <a:lnTo>
                  <a:pt x="34728" y="314022"/>
                </a:lnTo>
                <a:lnTo>
                  <a:pt x="53395" y="272566"/>
                </a:lnTo>
                <a:lnTo>
                  <a:pt x="75639" y="233230"/>
                </a:lnTo>
                <a:lnTo>
                  <a:pt x="101252" y="196223"/>
                </a:lnTo>
                <a:lnTo>
                  <a:pt x="130026" y="161751"/>
                </a:lnTo>
                <a:lnTo>
                  <a:pt x="161753" y="130024"/>
                </a:lnTo>
                <a:lnTo>
                  <a:pt x="196225" y="101250"/>
                </a:lnTo>
                <a:lnTo>
                  <a:pt x="233233" y="75637"/>
                </a:lnTo>
                <a:lnTo>
                  <a:pt x="272569" y="53393"/>
                </a:lnTo>
                <a:lnTo>
                  <a:pt x="314025" y="34727"/>
                </a:lnTo>
                <a:lnTo>
                  <a:pt x="357393" y="19846"/>
                </a:lnTo>
                <a:lnTo>
                  <a:pt x="402465" y="8959"/>
                </a:lnTo>
                <a:lnTo>
                  <a:pt x="449037" y="2274"/>
                </a:lnTo>
                <a:lnTo>
                  <a:pt x="496879" y="0"/>
                </a:lnTo>
                <a:lnTo>
                  <a:pt x="544734" y="2275"/>
                </a:lnTo>
                <a:lnTo>
                  <a:pt x="591299" y="8959"/>
                </a:lnTo>
                <a:lnTo>
                  <a:pt x="636369" y="19847"/>
                </a:lnTo>
                <a:lnTo>
                  <a:pt x="679736" y="34727"/>
                </a:lnTo>
                <a:lnTo>
                  <a:pt x="721192" y="53394"/>
                </a:lnTo>
                <a:lnTo>
                  <a:pt x="760527" y="75638"/>
                </a:lnTo>
                <a:lnTo>
                  <a:pt x="797535" y="101251"/>
                </a:lnTo>
                <a:lnTo>
                  <a:pt x="832006" y="130025"/>
                </a:lnTo>
                <a:lnTo>
                  <a:pt x="863733" y="161752"/>
                </a:lnTo>
                <a:lnTo>
                  <a:pt x="892507" y="196224"/>
                </a:lnTo>
                <a:lnTo>
                  <a:pt x="918120" y="233231"/>
                </a:lnTo>
                <a:lnTo>
                  <a:pt x="940364" y="272567"/>
                </a:lnTo>
                <a:lnTo>
                  <a:pt x="959030" y="314023"/>
                </a:lnTo>
                <a:lnTo>
                  <a:pt x="973911" y="357390"/>
                </a:lnTo>
                <a:lnTo>
                  <a:pt x="984798" y="402461"/>
                </a:lnTo>
                <a:lnTo>
                  <a:pt x="991483" y="449027"/>
                </a:lnTo>
                <a:lnTo>
                  <a:pt x="993758" y="496879"/>
                </a:lnTo>
                <a:close/>
              </a:path>
              <a:path w="993775" h="993775">
                <a:moveTo>
                  <a:pt x="496879" y="993757"/>
                </a:moveTo>
                <a:lnTo>
                  <a:pt x="449026" y="991483"/>
                </a:lnTo>
                <a:lnTo>
                  <a:pt x="402460" y="984798"/>
                </a:lnTo>
                <a:lnTo>
                  <a:pt x="357390" y="973911"/>
                </a:lnTo>
                <a:lnTo>
                  <a:pt x="314022" y="959030"/>
                </a:lnTo>
                <a:lnTo>
                  <a:pt x="272567" y="940363"/>
                </a:lnTo>
                <a:lnTo>
                  <a:pt x="233231" y="918120"/>
                </a:lnTo>
                <a:lnTo>
                  <a:pt x="196223" y="892506"/>
                </a:lnTo>
                <a:lnTo>
                  <a:pt x="161752" y="863732"/>
                </a:lnTo>
                <a:lnTo>
                  <a:pt x="130025" y="832005"/>
                </a:lnTo>
                <a:lnTo>
                  <a:pt x="101251" y="797534"/>
                </a:lnTo>
                <a:lnTo>
                  <a:pt x="75638" y="760526"/>
                </a:lnTo>
                <a:lnTo>
                  <a:pt x="53394" y="721191"/>
                </a:lnTo>
                <a:lnTo>
                  <a:pt x="34727" y="679735"/>
                </a:lnTo>
                <a:lnTo>
                  <a:pt x="19846" y="636368"/>
                </a:lnTo>
                <a:lnTo>
                  <a:pt x="8959" y="591297"/>
                </a:lnTo>
                <a:lnTo>
                  <a:pt x="2274" y="544731"/>
                </a:lnTo>
                <a:lnTo>
                  <a:pt x="0" y="496878"/>
                </a:lnTo>
                <a:lnTo>
                  <a:pt x="993758" y="496879"/>
                </a:lnTo>
                <a:lnTo>
                  <a:pt x="991483" y="544731"/>
                </a:lnTo>
                <a:lnTo>
                  <a:pt x="984798" y="591297"/>
                </a:lnTo>
                <a:lnTo>
                  <a:pt x="973911" y="636368"/>
                </a:lnTo>
                <a:lnTo>
                  <a:pt x="959030" y="679735"/>
                </a:lnTo>
                <a:lnTo>
                  <a:pt x="940364" y="721191"/>
                </a:lnTo>
                <a:lnTo>
                  <a:pt x="918120" y="760526"/>
                </a:lnTo>
                <a:lnTo>
                  <a:pt x="892507" y="797534"/>
                </a:lnTo>
                <a:lnTo>
                  <a:pt x="863732" y="832006"/>
                </a:lnTo>
                <a:lnTo>
                  <a:pt x="832006" y="863732"/>
                </a:lnTo>
                <a:lnTo>
                  <a:pt x="797534" y="892507"/>
                </a:lnTo>
                <a:lnTo>
                  <a:pt x="760527" y="918120"/>
                </a:lnTo>
                <a:lnTo>
                  <a:pt x="721191" y="940364"/>
                </a:lnTo>
                <a:lnTo>
                  <a:pt x="679735" y="959030"/>
                </a:lnTo>
                <a:lnTo>
                  <a:pt x="636368" y="973911"/>
                </a:lnTo>
                <a:lnTo>
                  <a:pt x="591297" y="984798"/>
                </a:lnTo>
                <a:lnTo>
                  <a:pt x="544732" y="991483"/>
                </a:lnTo>
                <a:lnTo>
                  <a:pt x="496879" y="993757"/>
                </a:lnTo>
                <a:close/>
              </a:path>
            </a:pathLst>
          </a:custGeom>
          <a:solidFill>
            <a:srgbClr val="F35735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 txBox="1"/>
          <p:nvPr/>
        </p:nvSpPr>
        <p:spPr>
          <a:xfrm>
            <a:off x="5227449" y="5401831"/>
            <a:ext cx="38925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 spc="-25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185696" y="5090781"/>
            <a:ext cx="5359400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latin typeface="微软雅黑"/>
                <a:cs typeface="微软雅黑"/>
              </a:rPr>
              <a:t>环保、健康理念的普及，促使更多人选择自行车作为出行方式，进一步拉动市场需求。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4935910" y="1819580"/>
            <a:ext cx="993775" cy="993775"/>
          </a:xfrm>
          <a:custGeom>
            <a:rect l="l" t="t" r="r" b="b"/>
            <a:pathLst>
              <a:path w="993775" h="993775">
                <a:moveTo>
                  <a:pt x="993758" y="496879"/>
                </a:moveTo>
                <a:lnTo>
                  <a:pt x="0" y="496879"/>
                </a:lnTo>
                <a:lnTo>
                  <a:pt x="2275" y="449026"/>
                </a:lnTo>
                <a:lnTo>
                  <a:pt x="8960" y="402460"/>
                </a:lnTo>
                <a:lnTo>
                  <a:pt x="19847" y="357389"/>
                </a:lnTo>
                <a:lnTo>
                  <a:pt x="34728" y="314022"/>
                </a:lnTo>
                <a:lnTo>
                  <a:pt x="53395" y="272566"/>
                </a:lnTo>
                <a:lnTo>
                  <a:pt x="75639" y="233230"/>
                </a:lnTo>
                <a:lnTo>
                  <a:pt x="101252" y="196223"/>
                </a:lnTo>
                <a:lnTo>
                  <a:pt x="130026" y="161751"/>
                </a:lnTo>
                <a:lnTo>
                  <a:pt x="161753" y="130024"/>
                </a:lnTo>
                <a:lnTo>
                  <a:pt x="196225" y="101250"/>
                </a:lnTo>
                <a:lnTo>
                  <a:pt x="233233" y="75637"/>
                </a:lnTo>
                <a:lnTo>
                  <a:pt x="272569" y="53393"/>
                </a:lnTo>
                <a:lnTo>
                  <a:pt x="314024" y="34727"/>
                </a:lnTo>
                <a:lnTo>
                  <a:pt x="357392" y="19846"/>
                </a:lnTo>
                <a:lnTo>
                  <a:pt x="402463" y="8959"/>
                </a:lnTo>
                <a:lnTo>
                  <a:pt x="449033" y="2274"/>
                </a:lnTo>
                <a:lnTo>
                  <a:pt x="496879" y="0"/>
                </a:lnTo>
                <a:lnTo>
                  <a:pt x="544733" y="2274"/>
                </a:lnTo>
                <a:lnTo>
                  <a:pt x="591298" y="8959"/>
                </a:lnTo>
                <a:lnTo>
                  <a:pt x="636369" y="19846"/>
                </a:lnTo>
                <a:lnTo>
                  <a:pt x="679736" y="34727"/>
                </a:lnTo>
                <a:lnTo>
                  <a:pt x="721191" y="53394"/>
                </a:lnTo>
                <a:lnTo>
                  <a:pt x="760527" y="75638"/>
                </a:lnTo>
                <a:lnTo>
                  <a:pt x="797535" y="101251"/>
                </a:lnTo>
                <a:lnTo>
                  <a:pt x="832006" y="130025"/>
                </a:lnTo>
                <a:lnTo>
                  <a:pt x="863733" y="161752"/>
                </a:lnTo>
                <a:lnTo>
                  <a:pt x="892507" y="196223"/>
                </a:lnTo>
                <a:lnTo>
                  <a:pt x="918120" y="233231"/>
                </a:lnTo>
                <a:lnTo>
                  <a:pt x="940364" y="272567"/>
                </a:lnTo>
                <a:lnTo>
                  <a:pt x="959030" y="314023"/>
                </a:lnTo>
                <a:lnTo>
                  <a:pt x="973911" y="357390"/>
                </a:lnTo>
                <a:lnTo>
                  <a:pt x="984798" y="402460"/>
                </a:lnTo>
                <a:lnTo>
                  <a:pt x="991483" y="449026"/>
                </a:lnTo>
                <a:lnTo>
                  <a:pt x="993758" y="496879"/>
                </a:lnTo>
                <a:close/>
              </a:path>
              <a:path w="993775" h="993775">
                <a:moveTo>
                  <a:pt x="496879" y="993757"/>
                </a:moveTo>
                <a:lnTo>
                  <a:pt x="449026" y="991483"/>
                </a:lnTo>
                <a:lnTo>
                  <a:pt x="402460" y="984798"/>
                </a:lnTo>
                <a:lnTo>
                  <a:pt x="357390" y="973911"/>
                </a:lnTo>
                <a:lnTo>
                  <a:pt x="314022" y="959030"/>
                </a:lnTo>
                <a:lnTo>
                  <a:pt x="272567" y="940364"/>
                </a:lnTo>
                <a:lnTo>
                  <a:pt x="233231" y="918120"/>
                </a:lnTo>
                <a:lnTo>
                  <a:pt x="196223" y="892506"/>
                </a:lnTo>
                <a:lnTo>
                  <a:pt x="161752" y="863732"/>
                </a:lnTo>
                <a:lnTo>
                  <a:pt x="130025" y="832005"/>
                </a:lnTo>
                <a:lnTo>
                  <a:pt x="101251" y="797534"/>
                </a:lnTo>
                <a:lnTo>
                  <a:pt x="75638" y="760526"/>
                </a:lnTo>
                <a:lnTo>
                  <a:pt x="53394" y="721191"/>
                </a:lnTo>
                <a:lnTo>
                  <a:pt x="34727" y="679735"/>
                </a:lnTo>
                <a:lnTo>
                  <a:pt x="19846" y="636368"/>
                </a:lnTo>
                <a:lnTo>
                  <a:pt x="8959" y="591297"/>
                </a:lnTo>
                <a:lnTo>
                  <a:pt x="2274" y="544731"/>
                </a:lnTo>
                <a:lnTo>
                  <a:pt x="0" y="496879"/>
                </a:lnTo>
                <a:lnTo>
                  <a:pt x="993758" y="496879"/>
                </a:lnTo>
                <a:lnTo>
                  <a:pt x="991483" y="544731"/>
                </a:lnTo>
                <a:lnTo>
                  <a:pt x="984798" y="591297"/>
                </a:lnTo>
                <a:lnTo>
                  <a:pt x="973911" y="636368"/>
                </a:lnTo>
                <a:lnTo>
                  <a:pt x="959030" y="679735"/>
                </a:lnTo>
                <a:lnTo>
                  <a:pt x="940364" y="721191"/>
                </a:lnTo>
                <a:lnTo>
                  <a:pt x="918120" y="760526"/>
                </a:lnTo>
                <a:lnTo>
                  <a:pt x="892506" y="797534"/>
                </a:lnTo>
                <a:lnTo>
                  <a:pt x="863732" y="832006"/>
                </a:lnTo>
                <a:lnTo>
                  <a:pt x="832006" y="863732"/>
                </a:lnTo>
                <a:lnTo>
                  <a:pt x="797534" y="892506"/>
                </a:lnTo>
                <a:lnTo>
                  <a:pt x="760527" y="918120"/>
                </a:lnTo>
                <a:lnTo>
                  <a:pt x="721191" y="940364"/>
                </a:lnTo>
                <a:lnTo>
                  <a:pt x="679735" y="959030"/>
                </a:lnTo>
                <a:lnTo>
                  <a:pt x="636368" y="973911"/>
                </a:lnTo>
                <a:lnTo>
                  <a:pt x="591297" y="984798"/>
                </a:lnTo>
                <a:lnTo>
                  <a:pt x="544732" y="991483"/>
                </a:lnTo>
                <a:lnTo>
                  <a:pt x="496879" y="993757"/>
                </a:lnTo>
                <a:close/>
              </a:path>
            </a:pathLst>
          </a:custGeom>
          <a:solidFill>
            <a:srgbClr val="F35735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5246948" y="2137643"/>
            <a:ext cx="38925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6185696" y="2004846"/>
            <a:ext cx="4406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spc="-5">
                <a:latin typeface="微软雅黑"/>
                <a:cs typeface="微软雅黑"/>
              </a:rPr>
              <a:t>自行车设备市场保持稳定增长，市场规模不断扩大。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4935910" y="3457770"/>
            <a:ext cx="993775" cy="993775"/>
          </a:xfrm>
          <a:custGeom>
            <a:rect l="l" t="t" r="r" b="b"/>
            <a:pathLst>
              <a:path w="993775" h="993775">
                <a:moveTo>
                  <a:pt x="993758" y="496879"/>
                </a:moveTo>
                <a:lnTo>
                  <a:pt x="0" y="496879"/>
                </a:lnTo>
                <a:lnTo>
                  <a:pt x="2275" y="449026"/>
                </a:lnTo>
                <a:lnTo>
                  <a:pt x="8960" y="402460"/>
                </a:lnTo>
                <a:lnTo>
                  <a:pt x="19847" y="357389"/>
                </a:lnTo>
                <a:lnTo>
                  <a:pt x="34728" y="314022"/>
                </a:lnTo>
                <a:lnTo>
                  <a:pt x="53395" y="272566"/>
                </a:lnTo>
                <a:lnTo>
                  <a:pt x="75639" y="233230"/>
                </a:lnTo>
                <a:lnTo>
                  <a:pt x="101252" y="196223"/>
                </a:lnTo>
                <a:lnTo>
                  <a:pt x="130026" y="161751"/>
                </a:lnTo>
                <a:lnTo>
                  <a:pt x="161753" y="130024"/>
                </a:lnTo>
                <a:lnTo>
                  <a:pt x="196225" y="101250"/>
                </a:lnTo>
                <a:lnTo>
                  <a:pt x="233233" y="75637"/>
                </a:lnTo>
                <a:lnTo>
                  <a:pt x="272569" y="53393"/>
                </a:lnTo>
                <a:lnTo>
                  <a:pt x="314025" y="34727"/>
                </a:lnTo>
                <a:lnTo>
                  <a:pt x="357393" y="19846"/>
                </a:lnTo>
                <a:lnTo>
                  <a:pt x="402465" y="8959"/>
                </a:lnTo>
                <a:lnTo>
                  <a:pt x="449037" y="2274"/>
                </a:lnTo>
                <a:lnTo>
                  <a:pt x="496879" y="0"/>
                </a:lnTo>
                <a:lnTo>
                  <a:pt x="544734" y="2275"/>
                </a:lnTo>
                <a:lnTo>
                  <a:pt x="591299" y="8959"/>
                </a:lnTo>
                <a:lnTo>
                  <a:pt x="636369" y="19847"/>
                </a:lnTo>
                <a:lnTo>
                  <a:pt x="679736" y="34727"/>
                </a:lnTo>
                <a:lnTo>
                  <a:pt x="721192" y="53394"/>
                </a:lnTo>
                <a:lnTo>
                  <a:pt x="760527" y="75638"/>
                </a:lnTo>
                <a:lnTo>
                  <a:pt x="797535" y="101251"/>
                </a:lnTo>
                <a:lnTo>
                  <a:pt x="832006" y="130025"/>
                </a:lnTo>
                <a:lnTo>
                  <a:pt x="863733" y="161752"/>
                </a:lnTo>
                <a:lnTo>
                  <a:pt x="892507" y="196224"/>
                </a:lnTo>
                <a:lnTo>
                  <a:pt x="918120" y="233231"/>
                </a:lnTo>
                <a:lnTo>
                  <a:pt x="940364" y="272567"/>
                </a:lnTo>
                <a:lnTo>
                  <a:pt x="959030" y="314023"/>
                </a:lnTo>
                <a:lnTo>
                  <a:pt x="973911" y="357390"/>
                </a:lnTo>
                <a:lnTo>
                  <a:pt x="984798" y="402461"/>
                </a:lnTo>
                <a:lnTo>
                  <a:pt x="991483" y="449027"/>
                </a:lnTo>
                <a:lnTo>
                  <a:pt x="993758" y="496879"/>
                </a:lnTo>
                <a:close/>
              </a:path>
              <a:path w="993775" h="993775">
                <a:moveTo>
                  <a:pt x="496879" y="993757"/>
                </a:moveTo>
                <a:lnTo>
                  <a:pt x="449026" y="991483"/>
                </a:lnTo>
                <a:lnTo>
                  <a:pt x="402460" y="984798"/>
                </a:lnTo>
                <a:lnTo>
                  <a:pt x="357390" y="973911"/>
                </a:lnTo>
                <a:lnTo>
                  <a:pt x="314022" y="959030"/>
                </a:lnTo>
                <a:lnTo>
                  <a:pt x="272567" y="940363"/>
                </a:lnTo>
                <a:lnTo>
                  <a:pt x="233231" y="918120"/>
                </a:lnTo>
                <a:lnTo>
                  <a:pt x="196223" y="892506"/>
                </a:lnTo>
                <a:lnTo>
                  <a:pt x="161752" y="863732"/>
                </a:lnTo>
                <a:lnTo>
                  <a:pt x="130025" y="832005"/>
                </a:lnTo>
                <a:lnTo>
                  <a:pt x="101251" y="797534"/>
                </a:lnTo>
                <a:lnTo>
                  <a:pt x="75638" y="760526"/>
                </a:lnTo>
                <a:lnTo>
                  <a:pt x="53394" y="721191"/>
                </a:lnTo>
                <a:lnTo>
                  <a:pt x="34727" y="679735"/>
                </a:lnTo>
                <a:lnTo>
                  <a:pt x="19846" y="636368"/>
                </a:lnTo>
                <a:lnTo>
                  <a:pt x="8959" y="591297"/>
                </a:lnTo>
                <a:lnTo>
                  <a:pt x="2274" y="544731"/>
                </a:lnTo>
                <a:lnTo>
                  <a:pt x="0" y="496878"/>
                </a:lnTo>
                <a:lnTo>
                  <a:pt x="993758" y="496879"/>
                </a:lnTo>
                <a:lnTo>
                  <a:pt x="991483" y="544731"/>
                </a:lnTo>
                <a:lnTo>
                  <a:pt x="984798" y="591297"/>
                </a:lnTo>
                <a:lnTo>
                  <a:pt x="973911" y="636368"/>
                </a:lnTo>
                <a:lnTo>
                  <a:pt x="959030" y="679735"/>
                </a:lnTo>
                <a:lnTo>
                  <a:pt x="940364" y="721191"/>
                </a:lnTo>
                <a:lnTo>
                  <a:pt x="918120" y="760526"/>
                </a:lnTo>
                <a:lnTo>
                  <a:pt x="892507" y="797534"/>
                </a:lnTo>
                <a:lnTo>
                  <a:pt x="863732" y="832006"/>
                </a:lnTo>
                <a:lnTo>
                  <a:pt x="832006" y="863732"/>
                </a:lnTo>
                <a:lnTo>
                  <a:pt x="797534" y="892507"/>
                </a:lnTo>
                <a:lnTo>
                  <a:pt x="760527" y="918120"/>
                </a:lnTo>
                <a:lnTo>
                  <a:pt x="721191" y="940364"/>
                </a:lnTo>
                <a:lnTo>
                  <a:pt x="679735" y="959030"/>
                </a:lnTo>
                <a:lnTo>
                  <a:pt x="636368" y="973911"/>
                </a:lnTo>
                <a:lnTo>
                  <a:pt x="591297" y="984798"/>
                </a:lnTo>
                <a:lnTo>
                  <a:pt x="544732" y="991483"/>
                </a:lnTo>
                <a:lnTo>
                  <a:pt x="496879" y="993757"/>
                </a:lnTo>
                <a:close/>
              </a:path>
            </a:pathLst>
          </a:custGeom>
          <a:solidFill>
            <a:srgbClr val="EB554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 txBox="1"/>
          <p:nvPr/>
        </p:nvSpPr>
        <p:spPr>
          <a:xfrm>
            <a:off x="5246948" y="3775833"/>
            <a:ext cx="38925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6207125" y="3592799"/>
            <a:ext cx="5168900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latin typeface="微软雅黑"/>
                <a:cs typeface="微软雅黑"/>
              </a:rPr>
              <a:t>消费者对自行车设备的品质和性能要求不断提高，推动市场向</a:t>
            </a:r>
            <a:r>
              <a:rPr sz="1500" spc="-10">
                <a:latin typeface="微软雅黑"/>
                <a:cs typeface="微软雅黑"/>
              </a:rPr>
              <a:t>高端化发展。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5" name="object 1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5" name="object 35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1549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市场现状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2079755" y="1600151"/>
            <a:ext cx="1922780" cy="1612900"/>
          </a:xfrm>
          <a:custGeom>
            <a:rect l="l" t="t" r="r" b="b"/>
            <a:pathLst>
              <a:path w="1922779" h="1612900">
                <a:moveTo>
                  <a:pt x="1922775" y="1612594"/>
                </a:moveTo>
                <a:lnTo>
                  <a:pt x="0" y="1612594"/>
                </a:lnTo>
                <a:lnTo>
                  <a:pt x="0" y="0"/>
                </a:lnTo>
                <a:lnTo>
                  <a:pt x="1922775" y="0"/>
                </a:lnTo>
                <a:lnTo>
                  <a:pt x="1922775" y="1612594"/>
                </a:lnTo>
                <a:close/>
              </a:path>
            </a:pathLst>
          </a:custGeom>
          <a:solidFill>
            <a:srgbClr val="EB554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8439819" y="3012201"/>
            <a:ext cx="1922780" cy="1612900"/>
          </a:xfrm>
          <a:custGeom>
            <a:rect l="l" t="t" r="r" b="b"/>
            <a:pathLst>
              <a:path w="1922779" h="1612900">
                <a:moveTo>
                  <a:pt x="1922776" y="1612593"/>
                </a:moveTo>
                <a:lnTo>
                  <a:pt x="0" y="1612593"/>
                </a:lnTo>
                <a:lnTo>
                  <a:pt x="0" y="0"/>
                </a:lnTo>
                <a:lnTo>
                  <a:pt x="1922776" y="0"/>
                </a:lnTo>
                <a:lnTo>
                  <a:pt x="1922776" y="1612593"/>
                </a:lnTo>
                <a:close/>
              </a:path>
            </a:pathLst>
          </a:custGeom>
          <a:solidFill>
            <a:srgbClr val="EB554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2079755" y="4424248"/>
            <a:ext cx="1922780" cy="1612900"/>
          </a:xfrm>
          <a:custGeom>
            <a:rect l="l" t="t" r="r" b="b"/>
            <a:pathLst>
              <a:path w="1922779" h="1612900">
                <a:moveTo>
                  <a:pt x="1922775" y="1612593"/>
                </a:moveTo>
                <a:lnTo>
                  <a:pt x="0" y="1612593"/>
                </a:lnTo>
                <a:lnTo>
                  <a:pt x="0" y="0"/>
                </a:lnTo>
                <a:lnTo>
                  <a:pt x="1922775" y="0"/>
                </a:lnTo>
                <a:lnTo>
                  <a:pt x="1922775" y="1612593"/>
                </a:lnTo>
                <a:close/>
              </a:path>
            </a:pathLst>
          </a:custGeom>
          <a:solidFill>
            <a:srgbClr val="EB554D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5" name="object 5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6" name="object 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6" name="object 26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1549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竞争格局</a:t>
            </a:r>
          </a:p>
        </p:txBody>
      </p:sp>
      <p:sp>
        <p:nvSpPr>
          <p:cNvPr id="27" name="object 27"/>
          <p:cNvSpPr/>
          <p:nvPr/>
        </p:nvSpPr>
        <p:spPr>
          <a:xfrm>
            <a:off x="2600085" y="1957778"/>
            <a:ext cx="843915" cy="854075"/>
          </a:xfrm>
          <a:custGeom>
            <a:rect l="l" t="t" r="r" b="b"/>
            <a:pathLst>
              <a:path w="843914" h="854075">
                <a:moveTo>
                  <a:pt x="757041" y="853875"/>
                </a:moveTo>
                <a:lnTo>
                  <a:pt x="86873" y="853875"/>
                </a:lnTo>
                <a:lnTo>
                  <a:pt x="52356" y="847447"/>
                </a:lnTo>
                <a:lnTo>
                  <a:pt x="24821" y="830502"/>
                </a:lnTo>
                <a:lnTo>
                  <a:pt x="6593" y="806545"/>
                </a:lnTo>
                <a:lnTo>
                  <a:pt x="0" y="779083"/>
                </a:lnTo>
                <a:lnTo>
                  <a:pt x="0" y="417588"/>
                </a:lnTo>
                <a:lnTo>
                  <a:pt x="2133" y="406291"/>
                </a:lnTo>
                <a:lnTo>
                  <a:pt x="7756" y="392657"/>
                </a:lnTo>
                <a:lnTo>
                  <a:pt x="15707" y="379023"/>
                </a:lnTo>
                <a:lnTo>
                  <a:pt x="24821" y="367727"/>
                </a:lnTo>
                <a:lnTo>
                  <a:pt x="24821" y="355261"/>
                </a:lnTo>
                <a:lnTo>
                  <a:pt x="372315" y="18697"/>
                </a:lnTo>
                <a:lnTo>
                  <a:pt x="398300" y="4674"/>
                </a:lnTo>
                <a:lnTo>
                  <a:pt x="421957" y="0"/>
                </a:lnTo>
                <a:lnTo>
                  <a:pt x="445615" y="4674"/>
                </a:lnTo>
                <a:lnTo>
                  <a:pt x="471599" y="18697"/>
                </a:lnTo>
                <a:lnTo>
                  <a:pt x="719809" y="268004"/>
                </a:lnTo>
                <a:lnTo>
                  <a:pt x="148926" y="268004"/>
                </a:lnTo>
                <a:lnTo>
                  <a:pt x="148926" y="479915"/>
                </a:lnTo>
                <a:lnTo>
                  <a:pt x="313548" y="607684"/>
                </a:lnTo>
                <a:lnTo>
                  <a:pt x="252864" y="607684"/>
                </a:lnTo>
                <a:lnTo>
                  <a:pt x="244913" y="610022"/>
                </a:lnTo>
                <a:lnTo>
                  <a:pt x="235799" y="617033"/>
                </a:lnTo>
                <a:lnTo>
                  <a:pt x="74463" y="779083"/>
                </a:lnTo>
                <a:lnTo>
                  <a:pt x="67482" y="786484"/>
                </a:lnTo>
                <a:lnTo>
                  <a:pt x="65155" y="791548"/>
                </a:lnTo>
                <a:lnTo>
                  <a:pt x="67482" y="796612"/>
                </a:lnTo>
                <a:lnTo>
                  <a:pt x="74463" y="804014"/>
                </a:lnTo>
                <a:lnTo>
                  <a:pt x="76596" y="811025"/>
                </a:lnTo>
                <a:lnTo>
                  <a:pt x="82219" y="813362"/>
                </a:lnTo>
                <a:lnTo>
                  <a:pt x="832135" y="813362"/>
                </a:lnTo>
                <a:lnTo>
                  <a:pt x="819093" y="830502"/>
                </a:lnTo>
                <a:lnTo>
                  <a:pt x="791558" y="847447"/>
                </a:lnTo>
                <a:lnTo>
                  <a:pt x="757041" y="853875"/>
                </a:lnTo>
                <a:close/>
              </a:path>
              <a:path w="843914" h="854075">
                <a:moveTo>
                  <a:pt x="645346" y="691825"/>
                </a:moveTo>
                <a:lnTo>
                  <a:pt x="421957" y="691825"/>
                </a:lnTo>
                <a:lnTo>
                  <a:pt x="682578" y="492380"/>
                </a:lnTo>
                <a:lnTo>
                  <a:pt x="682578" y="268004"/>
                </a:lnTo>
                <a:lnTo>
                  <a:pt x="719809" y="268004"/>
                </a:lnTo>
                <a:lnTo>
                  <a:pt x="806683" y="355261"/>
                </a:lnTo>
                <a:lnTo>
                  <a:pt x="822972" y="366753"/>
                </a:lnTo>
                <a:lnTo>
                  <a:pt x="834607" y="381750"/>
                </a:lnTo>
                <a:lnTo>
                  <a:pt x="841587" y="399085"/>
                </a:lnTo>
                <a:lnTo>
                  <a:pt x="843914" y="417588"/>
                </a:lnTo>
                <a:lnTo>
                  <a:pt x="843914" y="607684"/>
                </a:lnTo>
                <a:lnTo>
                  <a:pt x="603461" y="607684"/>
                </a:lnTo>
                <a:lnTo>
                  <a:pt x="597837" y="610022"/>
                </a:lnTo>
                <a:lnTo>
                  <a:pt x="595704" y="617033"/>
                </a:lnTo>
                <a:lnTo>
                  <a:pt x="588723" y="626188"/>
                </a:lnTo>
                <a:lnTo>
                  <a:pt x="586396" y="634173"/>
                </a:lnTo>
                <a:lnTo>
                  <a:pt x="588723" y="639822"/>
                </a:lnTo>
                <a:lnTo>
                  <a:pt x="595704" y="641964"/>
                </a:lnTo>
                <a:lnTo>
                  <a:pt x="645346" y="691825"/>
                </a:lnTo>
                <a:close/>
              </a:path>
              <a:path w="843914" h="854075">
                <a:moveTo>
                  <a:pt x="595704" y="355261"/>
                </a:moveTo>
                <a:lnTo>
                  <a:pt x="235799" y="355261"/>
                </a:lnTo>
                <a:lnTo>
                  <a:pt x="235799" y="317865"/>
                </a:lnTo>
                <a:lnTo>
                  <a:pt x="595704" y="317865"/>
                </a:lnTo>
                <a:lnTo>
                  <a:pt x="595704" y="355261"/>
                </a:lnTo>
                <a:close/>
              </a:path>
              <a:path w="843914" h="854075">
                <a:moveTo>
                  <a:pt x="595704" y="430053"/>
                </a:moveTo>
                <a:lnTo>
                  <a:pt x="235799" y="430053"/>
                </a:lnTo>
                <a:lnTo>
                  <a:pt x="235799" y="392657"/>
                </a:lnTo>
                <a:lnTo>
                  <a:pt x="595704" y="392657"/>
                </a:lnTo>
                <a:lnTo>
                  <a:pt x="595704" y="430053"/>
                </a:lnTo>
                <a:close/>
              </a:path>
              <a:path w="843914" h="854075">
                <a:moveTo>
                  <a:pt x="595704" y="504846"/>
                </a:moveTo>
                <a:lnTo>
                  <a:pt x="235799" y="504846"/>
                </a:lnTo>
                <a:lnTo>
                  <a:pt x="235799" y="467450"/>
                </a:lnTo>
                <a:lnTo>
                  <a:pt x="595704" y="467450"/>
                </a:lnTo>
                <a:lnTo>
                  <a:pt x="595704" y="504846"/>
                </a:lnTo>
                <a:close/>
              </a:path>
              <a:path w="843914" h="854075">
                <a:moveTo>
                  <a:pt x="775657" y="813362"/>
                </a:moveTo>
                <a:lnTo>
                  <a:pt x="82219" y="813362"/>
                </a:lnTo>
                <a:lnTo>
                  <a:pt x="90170" y="811025"/>
                </a:lnTo>
                <a:lnTo>
                  <a:pt x="99284" y="804014"/>
                </a:lnTo>
                <a:lnTo>
                  <a:pt x="260620" y="641964"/>
                </a:lnTo>
                <a:lnTo>
                  <a:pt x="267601" y="639822"/>
                </a:lnTo>
                <a:lnTo>
                  <a:pt x="269928" y="634173"/>
                </a:lnTo>
                <a:lnTo>
                  <a:pt x="267601" y="626188"/>
                </a:lnTo>
                <a:lnTo>
                  <a:pt x="260620" y="617033"/>
                </a:lnTo>
                <a:lnTo>
                  <a:pt x="258487" y="610022"/>
                </a:lnTo>
                <a:lnTo>
                  <a:pt x="252864" y="607684"/>
                </a:lnTo>
                <a:lnTo>
                  <a:pt x="313548" y="607684"/>
                </a:lnTo>
                <a:lnTo>
                  <a:pt x="421957" y="691825"/>
                </a:lnTo>
                <a:lnTo>
                  <a:pt x="645346" y="691825"/>
                </a:lnTo>
                <a:lnTo>
                  <a:pt x="757041" y="804014"/>
                </a:lnTo>
                <a:lnTo>
                  <a:pt x="766349" y="811025"/>
                </a:lnTo>
                <a:lnTo>
                  <a:pt x="775657" y="813362"/>
                </a:lnTo>
                <a:close/>
              </a:path>
              <a:path w="843914" h="854075">
                <a:moveTo>
                  <a:pt x="832135" y="813362"/>
                </a:moveTo>
                <a:lnTo>
                  <a:pt x="775657" y="813362"/>
                </a:lnTo>
                <a:lnTo>
                  <a:pt x="784965" y="811025"/>
                </a:lnTo>
                <a:lnTo>
                  <a:pt x="794273" y="804014"/>
                </a:lnTo>
                <a:lnTo>
                  <a:pt x="620525" y="617033"/>
                </a:lnTo>
                <a:lnTo>
                  <a:pt x="603461" y="607684"/>
                </a:lnTo>
                <a:lnTo>
                  <a:pt x="843914" y="607684"/>
                </a:lnTo>
                <a:lnTo>
                  <a:pt x="843914" y="779083"/>
                </a:lnTo>
                <a:lnTo>
                  <a:pt x="837321" y="806545"/>
                </a:lnTo>
                <a:lnTo>
                  <a:pt x="832135" y="81336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8" name="object 28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857250" h="857250">
                <a:moveTo>
                  <a:pt x="857250" y="857250"/>
                </a:moveTo>
                <a:lnTo>
                  <a:pt x="0" y="857250"/>
                </a:lnTo>
                <a:lnTo>
                  <a:pt x="0" y="321468"/>
                </a:lnTo>
                <a:lnTo>
                  <a:pt x="8421" y="279759"/>
                </a:lnTo>
                <a:lnTo>
                  <a:pt x="31386" y="245698"/>
                </a:lnTo>
                <a:lnTo>
                  <a:pt x="65447" y="222733"/>
                </a:lnTo>
                <a:lnTo>
                  <a:pt x="107156" y="214312"/>
                </a:lnTo>
                <a:lnTo>
                  <a:pt x="321575" y="214312"/>
                </a:lnTo>
                <a:lnTo>
                  <a:pt x="412978" y="37102"/>
                </a:lnTo>
                <a:lnTo>
                  <a:pt x="420501" y="22230"/>
                </a:lnTo>
                <a:lnTo>
                  <a:pt x="432103" y="10484"/>
                </a:lnTo>
                <a:lnTo>
                  <a:pt x="446896" y="2772"/>
                </a:lnTo>
                <a:lnTo>
                  <a:pt x="463986" y="0"/>
                </a:lnTo>
                <a:lnTo>
                  <a:pt x="611110" y="0"/>
                </a:lnTo>
                <a:lnTo>
                  <a:pt x="654310" y="21754"/>
                </a:lnTo>
                <a:lnTo>
                  <a:pt x="750093" y="214312"/>
                </a:lnTo>
                <a:lnTo>
                  <a:pt x="791825" y="222733"/>
                </a:lnTo>
                <a:lnTo>
                  <a:pt x="825883" y="245698"/>
                </a:lnTo>
                <a:lnTo>
                  <a:pt x="848836" y="279759"/>
                </a:lnTo>
                <a:lnTo>
                  <a:pt x="857250" y="321468"/>
                </a:lnTo>
                <a:lnTo>
                  <a:pt x="160734" y="321468"/>
                </a:lnTo>
                <a:lnTo>
                  <a:pt x="139874" y="325677"/>
                </a:lnTo>
                <a:lnTo>
                  <a:pt x="122844" y="337157"/>
                </a:lnTo>
                <a:lnTo>
                  <a:pt x="111365" y="354187"/>
                </a:lnTo>
                <a:lnTo>
                  <a:pt x="107156" y="375046"/>
                </a:lnTo>
                <a:lnTo>
                  <a:pt x="111365" y="395906"/>
                </a:lnTo>
                <a:lnTo>
                  <a:pt x="122844" y="412936"/>
                </a:lnTo>
                <a:lnTo>
                  <a:pt x="139874" y="424416"/>
                </a:lnTo>
                <a:lnTo>
                  <a:pt x="160734" y="428625"/>
                </a:lnTo>
                <a:lnTo>
                  <a:pt x="351461" y="428625"/>
                </a:lnTo>
                <a:lnTo>
                  <a:pt x="343253" y="441535"/>
                </a:lnTo>
                <a:lnTo>
                  <a:pt x="327129" y="486644"/>
                </a:lnTo>
                <a:lnTo>
                  <a:pt x="321468" y="535781"/>
                </a:lnTo>
                <a:lnTo>
                  <a:pt x="327129" y="584918"/>
                </a:lnTo>
                <a:lnTo>
                  <a:pt x="343253" y="630026"/>
                </a:lnTo>
                <a:lnTo>
                  <a:pt x="368553" y="669819"/>
                </a:lnTo>
                <a:lnTo>
                  <a:pt x="401743" y="703008"/>
                </a:lnTo>
                <a:lnTo>
                  <a:pt x="441535" y="728309"/>
                </a:lnTo>
                <a:lnTo>
                  <a:pt x="486643" y="744433"/>
                </a:lnTo>
                <a:lnTo>
                  <a:pt x="535781" y="750093"/>
                </a:lnTo>
                <a:lnTo>
                  <a:pt x="857250" y="750093"/>
                </a:lnTo>
                <a:lnTo>
                  <a:pt x="857250" y="857250"/>
                </a:lnTo>
                <a:close/>
              </a:path>
              <a:path w="857250" h="857250">
                <a:moveTo>
                  <a:pt x="351461" y="428625"/>
                </a:moveTo>
                <a:lnTo>
                  <a:pt x="160734" y="428625"/>
                </a:lnTo>
                <a:lnTo>
                  <a:pt x="181594" y="424416"/>
                </a:lnTo>
                <a:lnTo>
                  <a:pt x="198623" y="412936"/>
                </a:lnTo>
                <a:lnTo>
                  <a:pt x="210103" y="395906"/>
                </a:lnTo>
                <a:lnTo>
                  <a:pt x="214312" y="375046"/>
                </a:lnTo>
                <a:lnTo>
                  <a:pt x="210103" y="354187"/>
                </a:lnTo>
                <a:lnTo>
                  <a:pt x="198623" y="337157"/>
                </a:lnTo>
                <a:lnTo>
                  <a:pt x="181594" y="325677"/>
                </a:lnTo>
                <a:lnTo>
                  <a:pt x="160734" y="321468"/>
                </a:lnTo>
                <a:lnTo>
                  <a:pt x="535781" y="321468"/>
                </a:lnTo>
                <a:lnTo>
                  <a:pt x="486643" y="327129"/>
                </a:lnTo>
                <a:lnTo>
                  <a:pt x="441535" y="343253"/>
                </a:lnTo>
                <a:lnTo>
                  <a:pt x="401743" y="368553"/>
                </a:lnTo>
                <a:lnTo>
                  <a:pt x="368553" y="401743"/>
                </a:lnTo>
                <a:lnTo>
                  <a:pt x="351461" y="428625"/>
                </a:lnTo>
                <a:close/>
              </a:path>
              <a:path w="857250" h="857250">
                <a:moveTo>
                  <a:pt x="857250" y="750093"/>
                </a:moveTo>
                <a:lnTo>
                  <a:pt x="535781" y="750093"/>
                </a:lnTo>
                <a:lnTo>
                  <a:pt x="584918" y="744433"/>
                </a:lnTo>
                <a:lnTo>
                  <a:pt x="630026" y="728309"/>
                </a:lnTo>
                <a:lnTo>
                  <a:pt x="669818" y="703008"/>
                </a:lnTo>
                <a:lnTo>
                  <a:pt x="703008" y="669819"/>
                </a:lnTo>
                <a:lnTo>
                  <a:pt x="728309" y="630026"/>
                </a:lnTo>
                <a:lnTo>
                  <a:pt x="744433" y="584918"/>
                </a:lnTo>
                <a:lnTo>
                  <a:pt x="750093" y="535781"/>
                </a:lnTo>
                <a:lnTo>
                  <a:pt x="744433" y="486644"/>
                </a:lnTo>
                <a:lnTo>
                  <a:pt x="728309" y="441535"/>
                </a:lnTo>
                <a:lnTo>
                  <a:pt x="703008" y="401743"/>
                </a:lnTo>
                <a:lnTo>
                  <a:pt x="669818" y="368553"/>
                </a:lnTo>
                <a:lnTo>
                  <a:pt x="630026" y="343253"/>
                </a:lnTo>
                <a:lnTo>
                  <a:pt x="584918" y="327129"/>
                </a:lnTo>
                <a:lnTo>
                  <a:pt x="535781" y="321468"/>
                </a:lnTo>
                <a:lnTo>
                  <a:pt x="857250" y="321468"/>
                </a:lnTo>
                <a:lnTo>
                  <a:pt x="857250" y="750093"/>
                </a:lnTo>
                <a:close/>
              </a:path>
              <a:path w="857250" h="857250">
                <a:moveTo>
                  <a:pt x="535781" y="642937"/>
                </a:moveTo>
                <a:lnTo>
                  <a:pt x="494072" y="634516"/>
                </a:lnTo>
                <a:lnTo>
                  <a:pt x="460011" y="611551"/>
                </a:lnTo>
                <a:lnTo>
                  <a:pt x="437046" y="577490"/>
                </a:lnTo>
                <a:lnTo>
                  <a:pt x="428625" y="535781"/>
                </a:lnTo>
                <a:lnTo>
                  <a:pt x="437046" y="494072"/>
                </a:lnTo>
                <a:lnTo>
                  <a:pt x="460011" y="460011"/>
                </a:lnTo>
                <a:lnTo>
                  <a:pt x="494072" y="437046"/>
                </a:lnTo>
                <a:lnTo>
                  <a:pt x="535781" y="428625"/>
                </a:lnTo>
                <a:lnTo>
                  <a:pt x="577490" y="437046"/>
                </a:lnTo>
                <a:lnTo>
                  <a:pt x="611551" y="460011"/>
                </a:lnTo>
                <a:lnTo>
                  <a:pt x="634516" y="494072"/>
                </a:lnTo>
                <a:lnTo>
                  <a:pt x="642937" y="535781"/>
                </a:lnTo>
                <a:lnTo>
                  <a:pt x="634516" y="577490"/>
                </a:lnTo>
                <a:lnTo>
                  <a:pt x="611551" y="611551"/>
                </a:lnTo>
                <a:lnTo>
                  <a:pt x="577490" y="634516"/>
                </a:lnTo>
                <a:lnTo>
                  <a:pt x="535781" y="642937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/>
          <p:nvPr/>
        </p:nvSpPr>
        <p:spPr>
          <a:xfrm>
            <a:off x="2646521" y="4816407"/>
            <a:ext cx="859155" cy="857885"/>
          </a:xfrm>
          <a:custGeom>
            <a:rect l="l" t="t" r="r" b="b"/>
            <a:pathLst>
              <a:path w="859153" h="857885">
                <a:moveTo>
                  <a:pt x="613706" y="59875"/>
                </a:moveTo>
                <a:lnTo>
                  <a:pt x="376464" y="59875"/>
                </a:lnTo>
                <a:lnTo>
                  <a:pt x="375446" y="59420"/>
                </a:lnTo>
                <a:lnTo>
                  <a:pt x="398961" y="34843"/>
                </a:lnTo>
                <a:lnTo>
                  <a:pt x="427361" y="16117"/>
                </a:lnTo>
                <a:lnTo>
                  <a:pt x="459692" y="4187"/>
                </a:lnTo>
                <a:lnTo>
                  <a:pt x="495005" y="0"/>
                </a:lnTo>
                <a:lnTo>
                  <a:pt x="538704" y="6462"/>
                </a:lnTo>
                <a:lnTo>
                  <a:pt x="577327" y="24578"/>
                </a:lnTo>
                <a:lnTo>
                  <a:pt x="608969" y="52442"/>
                </a:lnTo>
                <a:lnTo>
                  <a:pt x="613706" y="59875"/>
                </a:lnTo>
                <a:close/>
              </a:path>
              <a:path w="859153" h="857885">
                <a:moveTo>
                  <a:pt x="171450" y="558124"/>
                </a:moveTo>
                <a:lnTo>
                  <a:pt x="125868" y="552000"/>
                </a:lnTo>
                <a:lnTo>
                  <a:pt x="84911" y="534718"/>
                </a:lnTo>
                <a:lnTo>
                  <a:pt x="50212" y="507911"/>
                </a:lnTo>
                <a:lnTo>
                  <a:pt x="23405" y="473212"/>
                </a:lnTo>
                <a:lnTo>
                  <a:pt x="6123" y="432255"/>
                </a:lnTo>
                <a:lnTo>
                  <a:pt x="0" y="386674"/>
                </a:lnTo>
                <a:lnTo>
                  <a:pt x="6326" y="340366"/>
                </a:lnTo>
                <a:lnTo>
                  <a:pt x="24159" y="298868"/>
                </a:lnTo>
                <a:lnTo>
                  <a:pt x="51781" y="263895"/>
                </a:lnTo>
                <a:lnTo>
                  <a:pt x="87475" y="237165"/>
                </a:lnTo>
                <a:lnTo>
                  <a:pt x="129524" y="220393"/>
                </a:lnTo>
                <a:lnTo>
                  <a:pt x="130702" y="220154"/>
                </a:lnTo>
                <a:lnTo>
                  <a:pt x="130702" y="214419"/>
                </a:lnTo>
                <a:lnTo>
                  <a:pt x="136826" y="168837"/>
                </a:lnTo>
                <a:lnTo>
                  <a:pt x="154108" y="127880"/>
                </a:lnTo>
                <a:lnTo>
                  <a:pt x="180915" y="93182"/>
                </a:lnTo>
                <a:lnTo>
                  <a:pt x="215613" y="66375"/>
                </a:lnTo>
                <a:lnTo>
                  <a:pt x="256570" y="49093"/>
                </a:lnTo>
                <a:lnTo>
                  <a:pt x="302152" y="42969"/>
                </a:lnTo>
                <a:lnTo>
                  <a:pt x="321837" y="44089"/>
                </a:lnTo>
                <a:lnTo>
                  <a:pt x="340866" y="47363"/>
                </a:lnTo>
                <a:lnTo>
                  <a:pt x="359116" y="52668"/>
                </a:lnTo>
                <a:lnTo>
                  <a:pt x="376464" y="59875"/>
                </a:lnTo>
                <a:lnTo>
                  <a:pt x="613706" y="59875"/>
                </a:lnTo>
                <a:lnTo>
                  <a:pt x="631724" y="88149"/>
                </a:lnTo>
                <a:lnTo>
                  <a:pt x="643685" y="129794"/>
                </a:lnTo>
                <a:lnTo>
                  <a:pt x="643767" y="130570"/>
                </a:lnTo>
                <a:lnTo>
                  <a:pt x="674945" y="141858"/>
                </a:lnTo>
                <a:lnTo>
                  <a:pt x="700673" y="161478"/>
                </a:lnTo>
                <a:lnTo>
                  <a:pt x="719359" y="187779"/>
                </a:lnTo>
                <a:lnTo>
                  <a:pt x="729410" y="219107"/>
                </a:lnTo>
                <a:lnTo>
                  <a:pt x="729492" y="219723"/>
                </a:lnTo>
                <a:lnTo>
                  <a:pt x="771705" y="236823"/>
                </a:lnTo>
                <a:lnTo>
                  <a:pt x="807377" y="263667"/>
                </a:lnTo>
                <a:lnTo>
                  <a:pt x="834875" y="298581"/>
                </a:lnTo>
                <a:lnTo>
                  <a:pt x="852570" y="339891"/>
                </a:lnTo>
                <a:lnTo>
                  <a:pt x="858830" y="385922"/>
                </a:lnTo>
                <a:lnTo>
                  <a:pt x="853061" y="428867"/>
                </a:lnTo>
                <a:lnTo>
                  <a:pt x="216427" y="428867"/>
                </a:lnTo>
                <a:lnTo>
                  <a:pt x="335157" y="547596"/>
                </a:lnTo>
                <a:lnTo>
                  <a:pt x="230571" y="547596"/>
                </a:lnTo>
                <a:lnTo>
                  <a:pt x="216903" y="552056"/>
                </a:lnTo>
                <a:lnTo>
                  <a:pt x="202376" y="555362"/>
                </a:lnTo>
                <a:lnTo>
                  <a:pt x="187166" y="557417"/>
                </a:lnTo>
                <a:lnTo>
                  <a:pt x="171450" y="558124"/>
                </a:lnTo>
                <a:close/>
              </a:path>
              <a:path w="859153" h="857885">
                <a:moveTo>
                  <a:pt x="601593" y="557454"/>
                </a:moveTo>
                <a:lnTo>
                  <a:pt x="345014" y="557454"/>
                </a:lnTo>
                <a:lnTo>
                  <a:pt x="345014" y="428867"/>
                </a:lnTo>
                <a:lnTo>
                  <a:pt x="853061" y="428867"/>
                </a:lnTo>
                <a:lnTo>
                  <a:pt x="852706" y="431504"/>
                </a:lnTo>
                <a:lnTo>
                  <a:pt x="835424" y="472461"/>
                </a:lnTo>
                <a:lnTo>
                  <a:pt x="808616" y="507160"/>
                </a:lnTo>
                <a:lnTo>
                  <a:pt x="773917" y="533967"/>
                </a:lnTo>
                <a:lnTo>
                  <a:pt x="612745" y="540309"/>
                </a:lnTo>
                <a:lnTo>
                  <a:pt x="613763" y="540765"/>
                </a:lnTo>
                <a:lnTo>
                  <a:pt x="601593" y="557454"/>
                </a:lnTo>
                <a:close/>
              </a:path>
              <a:path w="859153" h="857885">
                <a:moveTo>
                  <a:pt x="687378" y="557372"/>
                </a:moveTo>
                <a:lnTo>
                  <a:pt x="667598" y="556243"/>
                </a:lnTo>
                <a:lnTo>
                  <a:pt x="648484" y="552939"/>
                </a:lnTo>
                <a:lnTo>
                  <a:pt x="630159" y="547586"/>
                </a:lnTo>
                <a:lnTo>
                  <a:pt x="612745" y="540309"/>
                </a:lnTo>
                <a:lnTo>
                  <a:pt x="758886" y="540309"/>
                </a:lnTo>
                <a:lnTo>
                  <a:pt x="732960" y="551249"/>
                </a:lnTo>
                <a:lnTo>
                  <a:pt x="687378" y="557372"/>
                </a:lnTo>
                <a:close/>
              </a:path>
              <a:path w="859153" h="857885">
                <a:moveTo>
                  <a:pt x="602189" y="857520"/>
                </a:moveTo>
                <a:lnTo>
                  <a:pt x="259289" y="857520"/>
                </a:lnTo>
                <a:lnTo>
                  <a:pt x="259289" y="814657"/>
                </a:lnTo>
                <a:lnTo>
                  <a:pt x="345014" y="771795"/>
                </a:lnTo>
                <a:lnTo>
                  <a:pt x="345014" y="643207"/>
                </a:lnTo>
                <a:lnTo>
                  <a:pt x="230571" y="547622"/>
                </a:lnTo>
                <a:lnTo>
                  <a:pt x="335157" y="547596"/>
                </a:lnTo>
                <a:lnTo>
                  <a:pt x="345014" y="557454"/>
                </a:lnTo>
                <a:lnTo>
                  <a:pt x="601593" y="557454"/>
                </a:lnTo>
                <a:lnTo>
                  <a:pt x="571905" y="590109"/>
                </a:lnTo>
                <a:lnTo>
                  <a:pt x="517831" y="624667"/>
                </a:lnTo>
                <a:lnTo>
                  <a:pt x="516464" y="625204"/>
                </a:lnTo>
                <a:lnTo>
                  <a:pt x="516464" y="771795"/>
                </a:lnTo>
                <a:lnTo>
                  <a:pt x="602189" y="814657"/>
                </a:lnTo>
                <a:lnTo>
                  <a:pt x="602189" y="85752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0" name="object 30"/>
          <p:cNvSpPr txBox="1"/>
          <p:nvPr/>
        </p:nvSpPr>
        <p:spPr>
          <a:xfrm>
            <a:off x="4002530" y="1600152"/>
            <a:ext cx="6360160" cy="1211580"/>
          </a:xfrm>
          <a:prstGeom prst="rect">
            <a:avLst/>
          </a:prstGeom>
          <a:solidFill>
            <a:srgbClr val="FBDDDB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2000">
              <a:latin typeface="Times New Roman"/>
              <a:cs typeface="Times New Roman"/>
            </a:endParaRPr>
          </a:p>
          <a:p>
            <a:pPr marL="255904" algn="ctr">
              <a:lnSpc>
                <a:spcPct val="100000"/>
              </a:lnSpc>
              <a:spcBef>
                <a:spcPts val="1700"/>
              </a:spcBef>
            </a:pPr>
            <a:r>
              <a:rPr sz="1500" spc="-5">
                <a:solidFill>
                  <a:srgbClr val="050001"/>
                </a:solidFill>
                <a:latin typeface="微软雅黑"/>
                <a:cs typeface="微软雅黑"/>
              </a:rPr>
              <a:t>自行车设备品牌众多，竞争激烈。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2079755" y="3212745"/>
            <a:ext cx="6360160" cy="1211580"/>
          </a:xfrm>
          <a:prstGeom prst="rect">
            <a:avLst/>
          </a:prstGeom>
          <a:solidFill>
            <a:srgbClr val="FBDDDB"/>
          </a:solidFill>
        </p:spPr>
        <p:txBody>
          <a:bodyPr vert="horz" wrap="square" lIns="0" tIns="222250" rIns="0" bIns="0" rtlCol="0">
            <a:spAutoFit/>
          </a:bodyPr>
          <a:lstStyle/>
          <a:p>
            <a:pPr marL="121920" marR="133985">
              <a:lnSpc>
                <a:spcPct val="150000"/>
              </a:lnSpc>
              <a:spcBef>
                <a:spcPts val="1750"/>
              </a:spcBef>
            </a:pPr>
            <a:r>
              <a:rPr sz="1500" spc="-5">
                <a:solidFill>
                  <a:srgbClr val="050001"/>
                </a:solidFill>
                <a:latin typeface="微软雅黑"/>
                <a:cs typeface="微软雅黑"/>
              </a:rPr>
              <a:t>国内外品牌并存，国内品牌在价格和本土化方面具有优势，国外品牌在技术和品牌影响力方面占优。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4002530" y="4825343"/>
            <a:ext cx="6360160" cy="1211580"/>
          </a:xfrm>
          <a:prstGeom prst="rect">
            <a:avLst/>
          </a:prstGeom>
          <a:solidFill>
            <a:srgbClr val="FBDDDB"/>
          </a:solidFill>
        </p:spPr>
        <p:txBody>
          <a:bodyPr vert="horz" wrap="square" lIns="0" tIns="222250" rIns="0" bIns="0" rtlCol="0">
            <a:spAutoFit/>
          </a:bodyPr>
          <a:lstStyle/>
          <a:p>
            <a:pPr marL="121920" marR="133985">
              <a:lnSpc>
                <a:spcPct val="150000"/>
              </a:lnSpc>
              <a:spcBef>
                <a:spcPts val="1750"/>
              </a:spcBef>
            </a:pPr>
            <a:r>
              <a:rPr sz="1500" spc="-5">
                <a:solidFill>
                  <a:srgbClr val="050001"/>
                </a:solidFill>
                <a:latin typeface="微软雅黑"/>
                <a:cs typeface="微软雅黑"/>
              </a:rPr>
              <a:t>新兴技术如智能骑行、电动助力等成为竞争的新焦点，各大品牌纷纷加大</a:t>
            </a:r>
            <a:r>
              <a:rPr sz="1500" spc="-10">
                <a:solidFill>
                  <a:srgbClr val="050001"/>
                </a:solidFill>
                <a:latin typeface="微软雅黑"/>
                <a:cs typeface="微软雅黑"/>
              </a:rPr>
              <a:t>研发投入。</a:t>
            </a:r>
            <a:endParaRPr sz="15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1435702" y="1925287"/>
            <a:ext cx="3295015" cy="1647825"/>
          </a:xfrm>
          <a:custGeom>
            <a:rect l="l" t="t" r="r" b="b"/>
            <a:pathLst>
              <a:path w="3295015" h="1647825">
                <a:moveTo>
                  <a:pt x="0" y="1647207"/>
                </a:moveTo>
                <a:lnTo>
                  <a:pt x="702" y="1598638"/>
                </a:lnTo>
                <a:lnTo>
                  <a:pt x="2796" y="1550419"/>
                </a:lnTo>
                <a:lnTo>
                  <a:pt x="6262" y="1502569"/>
                </a:lnTo>
                <a:lnTo>
                  <a:pt x="11082" y="1455106"/>
                </a:lnTo>
                <a:lnTo>
                  <a:pt x="17235" y="1408050"/>
                </a:lnTo>
                <a:lnTo>
                  <a:pt x="24702" y="1361420"/>
                </a:lnTo>
                <a:lnTo>
                  <a:pt x="33465" y="1315235"/>
                </a:lnTo>
                <a:lnTo>
                  <a:pt x="43504" y="1269515"/>
                </a:lnTo>
                <a:lnTo>
                  <a:pt x="54799" y="1224279"/>
                </a:lnTo>
                <a:lnTo>
                  <a:pt x="67331" y="1179547"/>
                </a:lnTo>
                <a:lnTo>
                  <a:pt x="81081" y="1135337"/>
                </a:lnTo>
                <a:lnTo>
                  <a:pt x="96030" y="1091669"/>
                </a:lnTo>
                <a:lnTo>
                  <a:pt x="112158" y="1048563"/>
                </a:lnTo>
                <a:lnTo>
                  <a:pt x="129446" y="1006037"/>
                </a:lnTo>
                <a:lnTo>
                  <a:pt x="147874" y="964111"/>
                </a:lnTo>
                <a:lnTo>
                  <a:pt x="167424" y="922805"/>
                </a:lnTo>
                <a:lnTo>
                  <a:pt x="188076" y="882136"/>
                </a:lnTo>
                <a:lnTo>
                  <a:pt x="209811" y="842126"/>
                </a:lnTo>
                <a:lnTo>
                  <a:pt x="232609" y="802793"/>
                </a:lnTo>
                <a:lnTo>
                  <a:pt x="256451" y="764156"/>
                </a:lnTo>
                <a:lnTo>
                  <a:pt x="281317" y="726235"/>
                </a:lnTo>
                <a:lnTo>
                  <a:pt x="307190" y="689050"/>
                </a:lnTo>
                <a:lnTo>
                  <a:pt x="334048" y="652618"/>
                </a:lnTo>
                <a:lnTo>
                  <a:pt x="361873" y="616961"/>
                </a:lnTo>
                <a:lnTo>
                  <a:pt x="390646" y="582096"/>
                </a:lnTo>
                <a:lnTo>
                  <a:pt x="420347" y="548044"/>
                </a:lnTo>
                <a:lnTo>
                  <a:pt x="450957" y="514823"/>
                </a:lnTo>
                <a:lnTo>
                  <a:pt x="482456" y="482453"/>
                </a:lnTo>
                <a:lnTo>
                  <a:pt x="514826" y="450954"/>
                </a:lnTo>
                <a:lnTo>
                  <a:pt x="548047" y="420344"/>
                </a:lnTo>
                <a:lnTo>
                  <a:pt x="582099" y="390643"/>
                </a:lnTo>
                <a:lnTo>
                  <a:pt x="616964" y="361871"/>
                </a:lnTo>
                <a:lnTo>
                  <a:pt x="652621" y="334046"/>
                </a:lnTo>
                <a:lnTo>
                  <a:pt x="689053" y="307187"/>
                </a:lnTo>
                <a:lnTo>
                  <a:pt x="726239" y="281315"/>
                </a:lnTo>
                <a:lnTo>
                  <a:pt x="764160" y="256448"/>
                </a:lnTo>
                <a:lnTo>
                  <a:pt x="802796" y="232606"/>
                </a:lnTo>
                <a:lnTo>
                  <a:pt x="842129" y="209809"/>
                </a:lnTo>
                <a:lnTo>
                  <a:pt x="882140" y="188074"/>
                </a:lnTo>
                <a:lnTo>
                  <a:pt x="922808" y="167422"/>
                </a:lnTo>
                <a:lnTo>
                  <a:pt x="964114" y="147873"/>
                </a:lnTo>
                <a:lnTo>
                  <a:pt x="1006040" y="129444"/>
                </a:lnTo>
                <a:lnTo>
                  <a:pt x="1048566" y="112156"/>
                </a:lnTo>
                <a:lnTo>
                  <a:pt x="1091673" y="96028"/>
                </a:lnTo>
                <a:lnTo>
                  <a:pt x="1135340" y="81080"/>
                </a:lnTo>
                <a:lnTo>
                  <a:pt x="1179550" y="67330"/>
                </a:lnTo>
                <a:lnTo>
                  <a:pt x="1224282" y="54798"/>
                </a:lnTo>
                <a:lnTo>
                  <a:pt x="1269518" y="43503"/>
                </a:lnTo>
                <a:lnTo>
                  <a:pt x="1315238" y="33464"/>
                </a:lnTo>
                <a:lnTo>
                  <a:pt x="1361422" y="24702"/>
                </a:lnTo>
                <a:lnTo>
                  <a:pt x="1408052" y="17234"/>
                </a:lnTo>
                <a:lnTo>
                  <a:pt x="1455109" y="11081"/>
                </a:lnTo>
                <a:lnTo>
                  <a:pt x="1502572" y="6262"/>
                </a:lnTo>
                <a:lnTo>
                  <a:pt x="1550422" y="2796"/>
                </a:lnTo>
                <a:lnTo>
                  <a:pt x="1598643" y="702"/>
                </a:lnTo>
                <a:lnTo>
                  <a:pt x="1647203" y="0"/>
                </a:lnTo>
                <a:lnTo>
                  <a:pt x="1695773" y="702"/>
                </a:lnTo>
                <a:lnTo>
                  <a:pt x="1743992" y="2796"/>
                </a:lnTo>
                <a:lnTo>
                  <a:pt x="1791842" y="6262"/>
                </a:lnTo>
                <a:lnTo>
                  <a:pt x="1839305" y="11082"/>
                </a:lnTo>
                <a:lnTo>
                  <a:pt x="1886361" y="17235"/>
                </a:lnTo>
                <a:lnTo>
                  <a:pt x="1932991" y="24702"/>
                </a:lnTo>
                <a:lnTo>
                  <a:pt x="1979176" y="33465"/>
                </a:lnTo>
                <a:lnTo>
                  <a:pt x="2024896" y="43504"/>
                </a:lnTo>
                <a:lnTo>
                  <a:pt x="2070131" y="54799"/>
                </a:lnTo>
                <a:lnTo>
                  <a:pt x="2114864" y="67331"/>
                </a:lnTo>
                <a:lnTo>
                  <a:pt x="2159073" y="81081"/>
                </a:lnTo>
                <a:lnTo>
                  <a:pt x="2202741" y="96030"/>
                </a:lnTo>
                <a:lnTo>
                  <a:pt x="2245847" y="112158"/>
                </a:lnTo>
                <a:lnTo>
                  <a:pt x="2288373" y="129446"/>
                </a:lnTo>
                <a:lnTo>
                  <a:pt x="2330299" y="147874"/>
                </a:lnTo>
                <a:lnTo>
                  <a:pt x="2371606" y="167424"/>
                </a:lnTo>
                <a:lnTo>
                  <a:pt x="2412274" y="188076"/>
                </a:lnTo>
                <a:lnTo>
                  <a:pt x="2452284" y="209810"/>
                </a:lnTo>
                <a:lnTo>
                  <a:pt x="2491617" y="232608"/>
                </a:lnTo>
                <a:lnTo>
                  <a:pt x="2530254" y="256450"/>
                </a:lnTo>
                <a:lnTo>
                  <a:pt x="2568175" y="281317"/>
                </a:lnTo>
                <a:lnTo>
                  <a:pt x="2605360" y="307189"/>
                </a:lnTo>
                <a:lnTo>
                  <a:pt x="2641792" y="334048"/>
                </a:lnTo>
                <a:lnTo>
                  <a:pt x="2677449" y="361873"/>
                </a:lnTo>
                <a:lnTo>
                  <a:pt x="2712314" y="390646"/>
                </a:lnTo>
                <a:lnTo>
                  <a:pt x="2746366" y="420347"/>
                </a:lnTo>
                <a:lnTo>
                  <a:pt x="2779587" y="450956"/>
                </a:lnTo>
                <a:lnTo>
                  <a:pt x="2811956" y="482456"/>
                </a:lnTo>
                <a:lnTo>
                  <a:pt x="2843456" y="514825"/>
                </a:lnTo>
                <a:lnTo>
                  <a:pt x="2874066" y="548046"/>
                </a:lnTo>
                <a:lnTo>
                  <a:pt x="2903766" y="582098"/>
                </a:lnTo>
                <a:lnTo>
                  <a:pt x="2932539" y="616963"/>
                </a:lnTo>
                <a:lnTo>
                  <a:pt x="2960364" y="652621"/>
                </a:lnTo>
                <a:lnTo>
                  <a:pt x="2987223" y="689052"/>
                </a:lnTo>
                <a:lnTo>
                  <a:pt x="3013095" y="726238"/>
                </a:lnTo>
                <a:lnTo>
                  <a:pt x="3037961" y="764159"/>
                </a:lnTo>
                <a:lnTo>
                  <a:pt x="3061803" y="802795"/>
                </a:lnTo>
                <a:lnTo>
                  <a:pt x="3073863" y="823602"/>
                </a:lnTo>
                <a:lnTo>
                  <a:pt x="1647205" y="823602"/>
                </a:lnTo>
                <a:lnTo>
                  <a:pt x="1598812" y="825000"/>
                </a:lnTo>
                <a:lnTo>
                  <a:pt x="1551155" y="829143"/>
                </a:lnTo>
                <a:lnTo>
                  <a:pt x="1504312" y="835954"/>
                </a:lnTo>
                <a:lnTo>
                  <a:pt x="1458360" y="845354"/>
                </a:lnTo>
                <a:lnTo>
                  <a:pt x="1413376" y="857268"/>
                </a:lnTo>
                <a:lnTo>
                  <a:pt x="1369438" y="871617"/>
                </a:lnTo>
                <a:lnTo>
                  <a:pt x="1326621" y="888325"/>
                </a:lnTo>
                <a:lnTo>
                  <a:pt x="1285005" y="907315"/>
                </a:lnTo>
                <a:lnTo>
                  <a:pt x="1244666" y="928508"/>
                </a:lnTo>
                <a:lnTo>
                  <a:pt x="1205681" y="951828"/>
                </a:lnTo>
                <a:lnTo>
                  <a:pt x="1168128" y="977197"/>
                </a:lnTo>
                <a:lnTo>
                  <a:pt x="1132083" y="1004539"/>
                </a:lnTo>
                <a:lnTo>
                  <a:pt x="1097625" y="1033776"/>
                </a:lnTo>
                <a:lnTo>
                  <a:pt x="1064830" y="1064830"/>
                </a:lnTo>
                <a:lnTo>
                  <a:pt x="1033775" y="1097626"/>
                </a:lnTo>
                <a:lnTo>
                  <a:pt x="1004538" y="1132084"/>
                </a:lnTo>
                <a:lnTo>
                  <a:pt x="977197" y="1168129"/>
                </a:lnTo>
                <a:lnTo>
                  <a:pt x="951827" y="1205682"/>
                </a:lnTo>
                <a:lnTo>
                  <a:pt x="928507" y="1244667"/>
                </a:lnTo>
                <a:lnTo>
                  <a:pt x="907314" y="1285006"/>
                </a:lnTo>
                <a:lnTo>
                  <a:pt x="888325" y="1326622"/>
                </a:lnTo>
                <a:lnTo>
                  <a:pt x="871617" y="1369438"/>
                </a:lnTo>
                <a:lnTo>
                  <a:pt x="857268" y="1413377"/>
                </a:lnTo>
                <a:lnTo>
                  <a:pt x="845354" y="1458361"/>
                </a:lnTo>
                <a:lnTo>
                  <a:pt x="835954" y="1504313"/>
                </a:lnTo>
                <a:lnTo>
                  <a:pt x="829143" y="1551156"/>
                </a:lnTo>
                <a:lnTo>
                  <a:pt x="825001" y="1598812"/>
                </a:lnTo>
                <a:lnTo>
                  <a:pt x="823603" y="1647205"/>
                </a:lnTo>
                <a:lnTo>
                  <a:pt x="0" y="1647207"/>
                </a:lnTo>
                <a:close/>
              </a:path>
              <a:path w="3295015" h="1647825">
                <a:moveTo>
                  <a:pt x="3294411" y="1647205"/>
                </a:moveTo>
                <a:lnTo>
                  <a:pt x="2470808" y="1647205"/>
                </a:lnTo>
                <a:lnTo>
                  <a:pt x="2469395" y="1598638"/>
                </a:lnTo>
                <a:lnTo>
                  <a:pt x="2465267" y="1551156"/>
                </a:lnTo>
                <a:lnTo>
                  <a:pt x="2458457" y="1504313"/>
                </a:lnTo>
                <a:lnTo>
                  <a:pt x="2449056" y="1458361"/>
                </a:lnTo>
                <a:lnTo>
                  <a:pt x="2437143" y="1413377"/>
                </a:lnTo>
                <a:lnTo>
                  <a:pt x="2422793" y="1369438"/>
                </a:lnTo>
                <a:lnTo>
                  <a:pt x="2406085" y="1326622"/>
                </a:lnTo>
                <a:lnTo>
                  <a:pt x="2387096" y="1285005"/>
                </a:lnTo>
                <a:lnTo>
                  <a:pt x="2365903" y="1244666"/>
                </a:lnTo>
                <a:lnTo>
                  <a:pt x="2342583" y="1205681"/>
                </a:lnTo>
                <a:lnTo>
                  <a:pt x="2317214" y="1168128"/>
                </a:lnTo>
                <a:lnTo>
                  <a:pt x="2289872" y="1132084"/>
                </a:lnTo>
                <a:lnTo>
                  <a:pt x="2260635" y="1097625"/>
                </a:lnTo>
                <a:lnTo>
                  <a:pt x="2229580" y="1064830"/>
                </a:lnTo>
                <a:lnTo>
                  <a:pt x="2196785" y="1033775"/>
                </a:lnTo>
                <a:lnTo>
                  <a:pt x="2162327" y="1004539"/>
                </a:lnTo>
                <a:lnTo>
                  <a:pt x="2126282" y="977197"/>
                </a:lnTo>
                <a:lnTo>
                  <a:pt x="2088729" y="951827"/>
                </a:lnTo>
                <a:lnTo>
                  <a:pt x="2049744" y="928507"/>
                </a:lnTo>
                <a:lnTo>
                  <a:pt x="2009405" y="907314"/>
                </a:lnTo>
                <a:lnTo>
                  <a:pt x="1967789" y="888325"/>
                </a:lnTo>
                <a:lnTo>
                  <a:pt x="1924972" y="871617"/>
                </a:lnTo>
                <a:lnTo>
                  <a:pt x="1881034" y="857268"/>
                </a:lnTo>
                <a:lnTo>
                  <a:pt x="1836050" y="845354"/>
                </a:lnTo>
                <a:lnTo>
                  <a:pt x="1790098" y="835954"/>
                </a:lnTo>
                <a:lnTo>
                  <a:pt x="1743255" y="829143"/>
                </a:lnTo>
                <a:lnTo>
                  <a:pt x="1695598" y="825000"/>
                </a:lnTo>
                <a:lnTo>
                  <a:pt x="1647205" y="823602"/>
                </a:lnTo>
                <a:lnTo>
                  <a:pt x="3073863" y="823602"/>
                </a:lnTo>
                <a:lnTo>
                  <a:pt x="3106336" y="882139"/>
                </a:lnTo>
                <a:lnTo>
                  <a:pt x="3126988" y="922807"/>
                </a:lnTo>
                <a:lnTo>
                  <a:pt x="3146537" y="964114"/>
                </a:lnTo>
                <a:lnTo>
                  <a:pt x="3164966" y="1006040"/>
                </a:lnTo>
                <a:lnTo>
                  <a:pt x="3182254" y="1048565"/>
                </a:lnTo>
                <a:lnTo>
                  <a:pt x="3198381" y="1091672"/>
                </a:lnTo>
                <a:lnTo>
                  <a:pt x="3213330" y="1135340"/>
                </a:lnTo>
                <a:lnTo>
                  <a:pt x="3227080" y="1179549"/>
                </a:lnTo>
                <a:lnTo>
                  <a:pt x="3239612" y="1224282"/>
                </a:lnTo>
                <a:lnTo>
                  <a:pt x="3250907" y="1269517"/>
                </a:lnTo>
                <a:lnTo>
                  <a:pt x="3260946" y="1315237"/>
                </a:lnTo>
                <a:lnTo>
                  <a:pt x="3269709" y="1361422"/>
                </a:lnTo>
                <a:lnTo>
                  <a:pt x="3277176" y="1408052"/>
                </a:lnTo>
                <a:lnTo>
                  <a:pt x="3283329" y="1455108"/>
                </a:lnTo>
                <a:lnTo>
                  <a:pt x="3288149" y="1502569"/>
                </a:lnTo>
                <a:lnTo>
                  <a:pt x="3291615" y="1550419"/>
                </a:lnTo>
                <a:lnTo>
                  <a:pt x="3293712" y="1598812"/>
                </a:lnTo>
                <a:lnTo>
                  <a:pt x="3294411" y="1647205"/>
                </a:lnTo>
                <a:close/>
              </a:path>
            </a:pathLst>
          </a:custGeom>
          <a:solidFill>
            <a:srgbClr val="D22118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3" name="object 3"/>
          <p:cNvGrpSpPr/>
          <p:nvPr/>
        </p:nvGrpSpPr>
        <p:grpSpPr>
          <a:xfrm>
            <a:off x="1435703" y="3358879"/>
            <a:ext cx="3295015" cy="1999614"/>
            <a:chOff x="1435703" y="3358879"/>
            <a:chExt cx="3295015" cy="1999614"/>
          </a:xfrm>
        </p:grpSpPr>
        <p:sp>
          <p:nvSpPr>
            <p:cNvPr id="4" name="object 4"/>
            <p:cNvSpPr/>
            <p:nvPr/>
          </p:nvSpPr>
          <p:spPr>
            <a:xfrm>
              <a:off x="1435703" y="3710987"/>
              <a:ext cx="3295015" cy="1647825"/>
            </a:xfrm>
            <a:custGeom>
              <a:rect l="l" t="t" r="r" b="b"/>
              <a:pathLst>
                <a:path w="3295015" h="1647825">
                  <a:moveTo>
                    <a:pt x="3294411" y="0"/>
                  </a:moveTo>
                  <a:lnTo>
                    <a:pt x="3293709" y="48569"/>
                  </a:lnTo>
                  <a:lnTo>
                    <a:pt x="3291615" y="96787"/>
                  </a:lnTo>
                  <a:lnTo>
                    <a:pt x="3288149" y="144638"/>
                  </a:lnTo>
                  <a:lnTo>
                    <a:pt x="3283329" y="192100"/>
                  </a:lnTo>
                  <a:lnTo>
                    <a:pt x="3277176" y="239157"/>
                  </a:lnTo>
                  <a:lnTo>
                    <a:pt x="3269709" y="285787"/>
                  </a:lnTo>
                  <a:lnTo>
                    <a:pt x="3260946" y="331971"/>
                  </a:lnTo>
                  <a:lnTo>
                    <a:pt x="3250907" y="377691"/>
                  </a:lnTo>
                  <a:lnTo>
                    <a:pt x="3239612" y="422927"/>
                  </a:lnTo>
                  <a:lnTo>
                    <a:pt x="3227080" y="467659"/>
                  </a:lnTo>
                  <a:lnTo>
                    <a:pt x="3213330" y="511869"/>
                  </a:lnTo>
                  <a:lnTo>
                    <a:pt x="3198381" y="555537"/>
                  </a:lnTo>
                  <a:lnTo>
                    <a:pt x="3182253" y="598643"/>
                  </a:lnTo>
                  <a:lnTo>
                    <a:pt x="3164965" y="641169"/>
                  </a:lnTo>
                  <a:lnTo>
                    <a:pt x="3146537" y="683095"/>
                  </a:lnTo>
                  <a:lnTo>
                    <a:pt x="3126987" y="724402"/>
                  </a:lnTo>
                  <a:lnTo>
                    <a:pt x="3106335" y="765070"/>
                  </a:lnTo>
                  <a:lnTo>
                    <a:pt x="3084600" y="805080"/>
                  </a:lnTo>
                  <a:lnTo>
                    <a:pt x="3061802" y="844413"/>
                  </a:lnTo>
                  <a:lnTo>
                    <a:pt x="3037960" y="883050"/>
                  </a:lnTo>
                  <a:lnTo>
                    <a:pt x="3013094" y="920971"/>
                  </a:lnTo>
                  <a:lnTo>
                    <a:pt x="2987221" y="958157"/>
                  </a:lnTo>
                  <a:lnTo>
                    <a:pt x="2960363" y="994588"/>
                  </a:lnTo>
                  <a:lnTo>
                    <a:pt x="2932538" y="1030246"/>
                  </a:lnTo>
                  <a:lnTo>
                    <a:pt x="2903765" y="1065110"/>
                  </a:lnTo>
                  <a:lnTo>
                    <a:pt x="2874064" y="1099163"/>
                  </a:lnTo>
                  <a:lnTo>
                    <a:pt x="2843454" y="1132383"/>
                  </a:lnTo>
                  <a:lnTo>
                    <a:pt x="2811955" y="1164753"/>
                  </a:lnTo>
                  <a:lnTo>
                    <a:pt x="2779585" y="1196252"/>
                  </a:lnTo>
                  <a:lnTo>
                    <a:pt x="2746364" y="1226862"/>
                  </a:lnTo>
                  <a:lnTo>
                    <a:pt x="2712312" y="1256563"/>
                  </a:lnTo>
                  <a:lnTo>
                    <a:pt x="2677447" y="1285336"/>
                  </a:lnTo>
                  <a:lnTo>
                    <a:pt x="2641789" y="1313161"/>
                  </a:lnTo>
                  <a:lnTo>
                    <a:pt x="2605358" y="1340019"/>
                  </a:lnTo>
                  <a:lnTo>
                    <a:pt x="2568172" y="1365891"/>
                  </a:lnTo>
                  <a:lnTo>
                    <a:pt x="2530251" y="1390758"/>
                  </a:lnTo>
                  <a:lnTo>
                    <a:pt x="2491615" y="1414600"/>
                  </a:lnTo>
                  <a:lnTo>
                    <a:pt x="2452282" y="1437398"/>
                  </a:lnTo>
                  <a:lnTo>
                    <a:pt x="2412271" y="1459132"/>
                  </a:lnTo>
                  <a:lnTo>
                    <a:pt x="2371603" y="1479784"/>
                  </a:lnTo>
                  <a:lnTo>
                    <a:pt x="2330296" y="1499334"/>
                  </a:lnTo>
                  <a:lnTo>
                    <a:pt x="2288371" y="1517762"/>
                  </a:lnTo>
                  <a:lnTo>
                    <a:pt x="2245845" y="1535050"/>
                  </a:lnTo>
                  <a:lnTo>
                    <a:pt x="2202738" y="1551178"/>
                  </a:lnTo>
                  <a:lnTo>
                    <a:pt x="2159071" y="1566126"/>
                  </a:lnTo>
                  <a:lnTo>
                    <a:pt x="2114861" y="1579876"/>
                  </a:lnTo>
                  <a:lnTo>
                    <a:pt x="2070128" y="1592409"/>
                  </a:lnTo>
                  <a:lnTo>
                    <a:pt x="2024893" y="1603703"/>
                  </a:lnTo>
                  <a:lnTo>
                    <a:pt x="1979173" y="1613742"/>
                  </a:lnTo>
                  <a:lnTo>
                    <a:pt x="1932988" y="1622505"/>
                  </a:lnTo>
                  <a:lnTo>
                    <a:pt x="1886359" y="1629972"/>
                  </a:lnTo>
                  <a:lnTo>
                    <a:pt x="1839302" y="1636125"/>
                  </a:lnTo>
                  <a:lnTo>
                    <a:pt x="1791839" y="1640944"/>
                  </a:lnTo>
                  <a:lnTo>
                    <a:pt x="1743989" y="1644411"/>
                  </a:lnTo>
                  <a:lnTo>
                    <a:pt x="1695767" y="1646505"/>
                  </a:lnTo>
                  <a:lnTo>
                    <a:pt x="1647208" y="1647207"/>
                  </a:lnTo>
                  <a:lnTo>
                    <a:pt x="1598638" y="1646504"/>
                  </a:lnTo>
                  <a:lnTo>
                    <a:pt x="1550419" y="1644410"/>
                  </a:lnTo>
                  <a:lnTo>
                    <a:pt x="1502569" y="1640944"/>
                  </a:lnTo>
                  <a:lnTo>
                    <a:pt x="1455106" y="1636125"/>
                  </a:lnTo>
                  <a:lnTo>
                    <a:pt x="1408050" y="1629971"/>
                  </a:lnTo>
                  <a:lnTo>
                    <a:pt x="1361420" y="1622504"/>
                  </a:lnTo>
                  <a:lnTo>
                    <a:pt x="1315235" y="1613741"/>
                  </a:lnTo>
                  <a:lnTo>
                    <a:pt x="1269515" y="1603703"/>
                  </a:lnTo>
                  <a:lnTo>
                    <a:pt x="1224280" y="1592408"/>
                  </a:lnTo>
                  <a:lnTo>
                    <a:pt x="1179547" y="1579875"/>
                  </a:lnTo>
                  <a:lnTo>
                    <a:pt x="1135338" y="1566125"/>
                  </a:lnTo>
                  <a:lnTo>
                    <a:pt x="1091670" y="1551176"/>
                  </a:lnTo>
                  <a:lnTo>
                    <a:pt x="1048563" y="1535049"/>
                  </a:lnTo>
                  <a:lnTo>
                    <a:pt x="1006038" y="1517761"/>
                  </a:lnTo>
                  <a:lnTo>
                    <a:pt x="964112" y="1499332"/>
                  </a:lnTo>
                  <a:lnTo>
                    <a:pt x="922805" y="1479782"/>
                  </a:lnTo>
                  <a:lnTo>
                    <a:pt x="882137" y="1459130"/>
                  </a:lnTo>
                  <a:lnTo>
                    <a:pt x="842127" y="1437396"/>
                  </a:lnTo>
                  <a:lnTo>
                    <a:pt x="802794" y="1414598"/>
                  </a:lnTo>
                  <a:lnTo>
                    <a:pt x="764157" y="1390756"/>
                  </a:lnTo>
                  <a:lnTo>
                    <a:pt x="726236" y="1365889"/>
                  </a:lnTo>
                  <a:lnTo>
                    <a:pt x="689050" y="1340017"/>
                  </a:lnTo>
                  <a:lnTo>
                    <a:pt x="652619" y="1313159"/>
                  </a:lnTo>
                  <a:lnTo>
                    <a:pt x="616962" y="1285333"/>
                  </a:lnTo>
                  <a:lnTo>
                    <a:pt x="582097" y="1256561"/>
                  </a:lnTo>
                  <a:lnTo>
                    <a:pt x="548045" y="1226860"/>
                  </a:lnTo>
                  <a:lnTo>
                    <a:pt x="514824" y="1196250"/>
                  </a:lnTo>
                  <a:lnTo>
                    <a:pt x="482454" y="1164750"/>
                  </a:lnTo>
                  <a:lnTo>
                    <a:pt x="450955" y="1132381"/>
                  </a:lnTo>
                  <a:lnTo>
                    <a:pt x="420345" y="1099160"/>
                  </a:lnTo>
                  <a:lnTo>
                    <a:pt x="390644" y="1065108"/>
                  </a:lnTo>
                  <a:lnTo>
                    <a:pt x="361872" y="1030243"/>
                  </a:lnTo>
                  <a:lnTo>
                    <a:pt x="334047" y="994585"/>
                  </a:lnTo>
                  <a:lnTo>
                    <a:pt x="307188" y="958154"/>
                  </a:lnTo>
                  <a:lnTo>
                    <a:pt x="281316" y="920968"/>
                  </a:lnTo>
                  <a:lnTo>
                    <a:pt x="256449" y="883047"/>
                  </a:lnTo>
                  <a:lnTo>
                    <a:pt x="232608" y="844411"/>
                  </a:lnTo>
                  <a:lnTo>
                    <a:pt x="220548" y="823604"/>
                  </a:lnTo>
                  <a:lnTo>
                    <a:pt x="1647206" y="823604"/>
                  </a:lnTo>
                  <a:lnTo>
                    <a:pt x="1695599" y="822206"/>
                  </a:lnTo>
                  <a:lnTo>
                    <a:pt x="1743255" y="818063"/>
                  </a:lnTo>
                  <a:lnTo>
                    <a:pt x="1790098" y="811252"/>
                  </a:lnTo>
                  <a:lnTo>
                    <a:pt x="1836051" y="801852"/>
                  </a:lnTo>
                  <a:lnTo>
                    <a:pt x="1881035" y="789938"/>
                  </a:lnTo>
                  <a:lnTo>
                    <a:pt x="1924973" y="775589"/>
                  </a:lnTo>
                  <a:lnTo>
                    <a:pt x="1967789" y="758881"/>
                  </a:lnTo>
                  <a:lnTo>
                    <a:pt x="2009406" y="739892"/>
                  </a:lnTo>
                  <a:lnTo>
                    <a:pt x="2049745" y="718698"/>
                  </a:lnTo>
                  <a:lnTo>
                    <a:pt x="2088730" y="695378"/>
                  </a:lnTo>
                  <a:lnTo>
                    <a:pt x="2126283" y="670009"/>
                  </a:lnTo>
                  <a:lnTo>
                    <a:pt x="2162328" y="642667"/>
                  </a:lnTo>
                  <a:lnTo>
                    <a:pt x="2196786" y="613430"/>
                  </a:lnTo>
                  <a:lnTo>
                    <a:pt x="2229581" y="582376"/>
                  </a:lnTo>
                  <a:lnTo>
                    <a:pt x="2260636" y="549581"/>
                  </a:lnTo>
                  <a:lnTo>
                    <a:pt x="2289872" y="515122"/>
                  </a:lnTo>
                  <a:lnTo>
                    <a:pt x="2317214" y="479078"/>
                  </a:lnTo>
                  <a:lnTo>
                    <a:pt x="2342584" y="441524"/>
                  </a:lnTo>
                  <a:lnTo>
                    <a:pt x="2365904" y="402540"/>
                  </a:lnTo>
                  <a:lnTo>
                    <a:pt x="2387097" y="362200"/>
                  </a:lnTo>
                  <a:lnTo>
                    <a:pt x="2406086" y="320584"/>
                  </a:lnTo>
                  <a:lnTo>
                    <a:pt x="2422794" y="277768"/>
                  </a:lnTo>
                  <a:lnTo>
                    <a:pt x="2437143" y="233829"/>
                  </a:lnTo>
                  <a:lnTo>
                    <a:pt x="2449057" y="188845"/>
                  </a:lnTo>
                  <a:lnTo>
                    <a:pt x="2458457" y="142893"/>
                  </a:lnTo>
                  <a:lnTo>
                    <a:pt x="2465267" y="96050"/>
                  </a:lnTo>
                  <a:lnTo>
                    <a:pt x="2469410" y="48394"/>
                  </a:lnTo>
                  <a:lnTo>
                    <a:pt x="2470808" y="1"/>
                  </a:lnTo>
                  <a:lnTo>
                    <a:pt x="3294411" y="0"/>
                  </a:lnTo>
                  <a:close/>
                </a:path>
                <a:path w="3295015" h="1647825">
                  <a:moveTo>
                    <a:pt x="0" y="1"/>
                  </a:moveTo>
                  <a:lnTo>
                    <a:pt x="823603" y="1"/>
                  </a:lnTo>
                  <a:lnTo>
                    <a:pt x="825016" y="48569"/>
                  </a:lnTo>
                  <a:lnTo>
                    <a:pt x="829144" y="96050"/>
                  </a:lnTo>
                  <a:lnTo>
                    <a:pt x="835954" y="142894"/>
                  </a:lnTo>
                  <a:lnTo>
                    <a:pt x="845355" y="188846"/>
                  </a:lnTo>
                  <a:lnTo>
                    <a:pt x="857268" y="233830"/>
                  </a:lnTo>
                  <a:lnTo>
                    <a:pt x="871618" y="277768"/>
                  </a:lnTo>
                  <a:lnTo>
                    <a:pt x="888326" y="320584"/>
                  </a:lnTo>
                  <a:lnTo>
                    <a:pt x="907315" y="362201"/>
                  </a:lnTo>
                  <a:lnTo>
                    <a:pt x="928508" y="402540"/>
                  </a:lnTo>
                  <a:lnTo>
                    <a:pt x="951828" y="441525"/>
                  </a:lnTo>
                  <a:lnTo>
                    <a:pt x="977197" y="479078"/>
                  </a:lnTo>
                  <a:lnTo>
                    <a:pt x="1004539" y="515123"/>
                  </a:lnTo>
                  <a:lnTo>
                    <a:pt x="1033776" y="549581"/>
                  </a:lnTo>
                  <a:lnTo>
                    <a:pt x="1064830" y="582376"/>
                  </a:lnTo>
                  <a:lnTo>
                    <a:pt x="1097626" y="613431"/>
                  </a:lnTo>
                  <a:lnTo>
                    <a:pt x="1132084" y="642668"/>
                  </a:lnTo>
                  <a:lnTo>
                    <a:pt x="1168129" y="670009"/>
                  </a:lnTo>
                  <a:lnTo>
                    <a:pt x="1205682" y="695379"/>
                  </a:lnTo>
                  <a:lnTo>
                    <a:pt x="1244667" y="718699"/>
                  </a:lnTo>
                  <a:lnTo>
                    <a:pt x="1285006" y="739892"/>
                  </a:lnTo>
                  <a:lnTo>
                    <a:pt x="1326622" y="758881"/>
                  </a:lnTo>
                  <a:lnTo>
                    <a:pt x="1369438" y="775589"/>
                  </a:lnTo>
                  <a:lnTo>
                    <a:pt x="1413377" y="789938"/>
                  </a:lnTo>
                  <a:lnTo>
                    <a:pt x="1458361" y="801852"/>
                  </a:lnTo>
                  <a:lnTo>
                    <a:pt x="1504313" y="811253"/>
                  </a:lnTo>
                  <a:lnTo>
                    <a:pt x="1551156" y="818063"/>
                  </a:lnTo>
                  <a:lnTo>
                    <a:pt x="1598813" y="822206"/>
                  </a:lnTo>
                  <a:lnTo>
                    <a:pt x="1647206" y="823604"/>
                  </a:lnTo>
                  <a:lnTo>
                    <a:pt x="220548" y="823604"/>
                  </a:lnTo>
                  <a:lnTo>
                    <a:pt x="188075" y="765067"/>
                  </a:lnTo>
                  <a:lnTo>
                    <a:pt x="167423" y="724399"/>
                  </a:lnTo>
                  <a:lnTo>
                    <a:pt x="147874" y="683092"/>
                  </a:lnTo>
                  <a:lnTo>
                    <a:pt x="129445" y="641167"/>
                  </a:lnTo>
                  <a:lnTo>
                    <a:pt x="112157" y="598641"/>
                  </a:lnTo>
                  <a:lnTo>
                    <a:pt x="96029" y="555534"/>
                  </a:lnTo>
                  <a:lnTo>
                    <a:pt x="81081" y="511867"/>
                  </a:lnTo>
                  <a:lnTo>
                    <a:pt x="67331" y="467657"/>
                  </a:lnTo>
                  <a:lnTo>
                    <a:pt x="54799" y="422925"/>
                  </a:lnTo>
                  <a:lnTo>
                    <a:pt x="43504" y="377689"/>
                  </a:lnTo>
                  <a:lnTo>
                    <a:pt x="33465" y="331969"/>
                  </a:lnTo>
                  <a:lnTo>
                    <a:pt x="24702" y="285785"/>
                  </a:lnTo>
                  <a:lnTo>
                    <a:pt x="17235" y="239155"/>
                  </a:lnTo>
                  <a:lnTo>
                    <a:pt x="11082" y="192099"/>
                  </a:lnTo>
                  <a:lnTo>
                    <a:pt x="6262" y="144638"/>
                  </a:lnTo>
                  <a:lnTo>
                    <a:pt x="2796" y="96787"/>
                  </a:lnTo>
                  <a:lnTo>
                    <a:pt x="699" y="48394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EB554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2699099" y="3358879"/>
              <a:ext cx="768350" cy="704215"/>
            </a:xfrm>
            <a:custGeom>
              <a:rect l="l" t="t" r="r" b="b"/>
              <a:pathLst>
                <a:path w="768350" h="704214">
                  <a:moveTo>
                    <a:pt x="262008" y="398247"/>
                  </a:moveTo>
                  <a:lnTo>
                    <a:pt x="215360" y="370245"/>
                  </a:lnTo>
                  <a:lnTo>
                    <a:pt x="170266" y="340687"/>
                  </a:lnTo>
                  <a:lnTo>
                    <a:pt x="127505" y="307241"/>
                  </a:lnTo>
                  <a:lnTo>
                    <a:pt x="88631" y="268349"/>
                  </a:lnTo>
                  <a:lnTo>
                    <a:pt x="62975" y="234125"/>
                  </a:lnTo>
                  <a:lnTo>
                    <a:pt x="41206" y="195234"/>
                  </a:lnTo>
                  <a:lnTo>
                    <a:pt x="34208" y="182011"/>
                  </a:lnTo>
                  <a:lnTo>
                    <a:pt x="27988" y="168010"/>
                  </a:lnTo>
                  <a:lnTo>
                    <a:pt x="23324" y="152453"/>
                  </a:lnTo>
                  <a:lnTo>
                    <a:pt x="17881" y="136119"/>
                  </a:lnTo>
                  <a:lnTo>
                    <a:pt x="6997" y="84005"/>
                  </a:lnTo>
                  <a:lnTo>
                    <a:pt x="3109" y="45891"/>
                  </a:lnTo>
                  <a:lnTo>
                    <a:pt x="2332" y="25668"/>
                  </a:lnTo>
                  <a:lnTo>
                    <a:pt x="0" y="0"/>
                  </a:lnTo>
                  <a:lnTo>
                    <a:pt x="25656" y="5444"/>
                  </a:lnTo>
                  <a:lnTo>
                    <a:pt x="195923" y="45113"/>
                  </a:lnTo>
                  <a:lnTo>
                    <a:pt x="239462" y="45113"/>
                  </a:lnTo>
                  <a:lnTo>
                    <a:pt x="238684" y="49002"/>
                  </a:lnTo>
                  <a:lnTo>
                    <a:pt x="236352" y="51336"/>
                  </a:lnTo>
                  <a:lnTo>
                    <a:pt x="43538" y="51336"/>
                  </a:lnTo>
                  <a:lnTo>
                    <a:pt x="45093" y="66114"/>
                  </a:lnTo>
                  <a:lnTo>
                    <a:pt x="46648" y="81671"/>
                  </a:lnTo>
                  <a:lnTo>
                    <a:pt x="48980" y="95672"/>
                  </a:lnTo>
                  <a:lnTo>
                    <a:pt x="52868" y="110451"/>
                  </a:lnTo>
                  <a:lnTo>
                    <a:pt x="55978" y="123674"/>
                  </a:lnTo>
                  <a:lnTo>
                    <a:pt x="59865" y="137675"/>
                  </a:lnTo>
                  <a:lnTo>
                    <a:pt x="64530" y="149342"/>
                  </a:lnTo>
                  <a:lnTo>
                    <a:pt x="69195" y="161787"/>
                  </a:lnTo>
                  <a:lnTo>
                    <a:pt x="74637" y="172677"/>
                  </a:lnTo>
                  <a:lnTo>
                    <a:pt x="79302" y="183567"/>
                  </a:lnTo>
                  <a:lnTo>
                    <a:pt x="91741" y="204568"/>
                  </a:lnTo>
                  <a:lnTo>
                    <a:pt x="118953" y="241903"/>
                  </a:lnTo>
                  <a:lnTo>
                    <a:pt x="148497" y="272239"/>
                  </a:lnTo>
                  <a:lnTo>
                    <a:pt x="199033" y="311908"/>
                  </a:lnTo>
                  <a:lnTo>
                    <a:pt x="253456" y="346910"/>
                  </a:lnTo>
                  <a:lnTo>
                    <a:pt x="307361" y="346910"/>
                  </a:lnTo>
                  <a:lnTo>
                    <a:pt x="309434" y="348466"/>
                  </a:lnTo>
                  <a:lnTo>
                    <a:pt x="314099" y="351577"/>
                  </a:lnTo>
                  <a:lnTo>
                    <a:pt x="316432" y="352355"/>
                  </a:lnTo>
                  <a:lnTo>
                    <a:pt x="582328" y="352355"/>
                  </a:lnTo>
                  <a:lnTo>
                    <a:pt x="576885" y="356244"/>
                  </a:lnTo>
                  <a:lnTo>
                    <a:pt x="554339" y="370245"/>
                  </a:lnTo>
                  <a:lnTo>
                    <a:pt x="537493" y="380357"/>
                  </a:lnTo>
                  <a:lnTo>
                    <a:pt x="272893" y="380357"/>
                  </a:lnTo>
                  <a:lnTo>
                    <a:pt x="262008" y="398247"/>
                  </a:lnTo>
                  <a:close/>
                </a:path>
                <a:path w="768350" h="704214">
                  <a:moveTo>
                    <a:pt x="766649" y="44336"/>
                  </a:moveTo>
                  <a:lnTo>
                    <a:pt x="575330" y="44336"/>
                  </a:lnTo>
                  <a:lnTo>
                    <a:pt x="583883" y="42780"/>
                  </a:lnTo>
                  <a:lnTo>
                    <a:pt x="743265" y="5444"/>
                  </a:lnTo>
                  <a:lnTo>
                    <a:pt x="768144" y="0"/>
                  </a:lnTo>
                  <a:lnTo>
                    <a:pt x="767366" y="25668"/>
                  </a:lnTo>
                  <a:lnTo>
                    <a:pt x="766649" y="44336"/>
                  </a:lnTo>
                  <a:close/>
                </a:path>
                <a:path w="768350" h="704214">
                  <a:moveTo>
                    <a:pt x="239462" y="45113"/>
                  </a:moveTo>
                  <a:lnTo>
                    <a:pt x="195923" y="45113"/>
                  </a:lnTo>
                  <a:lnTo>
                    <a:pt x="199033" y="17889"/>
                  </a:lnTo>
                  <a:lnTo>
                    <a:pt x="572998" y="17889"/>
                  </a:lnTo>
                  <a:lnTo>
                    <a:pt x="574850" y="38891"/>
                  </a:lnTo>
                  <a:lnTo>
                    <a:pt x="252679" y="38891"/>
                  </a:lnTo>
                  <a:lnTo>
                    <a:pt x="243349" y="41224"/>
                  </a:lnTo>
                  <a:lnTo>
                    <a:pt x="241794" y="43558"/>
                  </a:lnTo>
                  <a:lnTo>
                    <a:pt x="239462" y="45113"/>
                  </a:lnTo>
                  <a:close/>
                </a:path>
                <a:path w="768350" h="704214">
                  <a:moveTo>
                    <a:pt x="582328" y="352355"/>
                  </a:moveTo>
                  <a:lnTo>
                    <a:pt x="323429" y="352355"/>
                  </a:lnTo>
                  <a:lnTo>
                    <a:pt x="325761" y="351577"/>
                  </a:lnTo>
                  <a:lnTo>
                    <a:pt x="329649" y="350021"/>
                  </a:lnTo>
                  <a:lnTo>
                    <a:pt x="331981" y="347688"/>
                  </a:lnTo>
                  <a:lnTo>
                    <a:pt x="333536" y="345354"/>
                  </a:lnTo>
                  <a:lnTo>
                    <a:pt x="335091" y="339132"/>
                  </a:lnTo>
                  <a:lnTo>
                    <a:pt x="335868" y="336798"/>
                  </a:lnTo>
                  <a:lnTo>
                    <a:pt x="335091" y="332909"/>
                  </a:lnTo>
                  <a:lnTo>
                    <a:pt x="334313" y="330576"/>
                  </a:lnTo>
                  <a:lnTo>
                    <a:pt x="332758" y="327464"/>
                  </a:lnTo>
                  <a:lnTo>
                    <a:pt x="323429" y="312686"/>
                  </a:lnTo>
                  <a:lnTo>
                    <a:pt x="314099" y="297129"/>
                  </a:lnTo>
                  <a:lnTo>
                    <a:pt x="293885" y="249682"/>
                  </a:lnTo>
                  <a:lnTo>
                    <a:pt x="279890" y="199901"/>
                  </a:lnTo>
                  <a:lnTo>
                    <a:pt x="270561" y="129119"/>
                  </a:lnTo>
                  <a:lnTo>
                    <a:pt x="269006" y="54447"/>
                  </a:lnTo>
                  <a:lnTo>
                    <a:pt x="268228" y="52114"/>
                  </a:lnTo>
                  <a:lnTo>
                    <a:pt x="266673" y="49002"/>
                  </a:lnTo>
                  <a:lnTo>
                    <a:pt x="265896" y="45891"/>
                  </a:lnTo>
                  <a:lnTo>
                    <a:pt x="262008" y="42002"/>
                  </a:lnTo>
                  <a:lnTo>
                    <a:pt x="258898" y="40446"/>
                  </a:lnTo>
                  <a:lnTo>
                    <a:pt x="252679" y="38891"/>
                  </a:lnTo>
                  <a:lnTo>
                    <a:pt x="574850" y="38891"/>
                  </a:lnTo>
                  <a:lnTo>
                    <a:pt x="575330" y="44336"/>
                  </a:lnTo>
                  <a:lnTo>
                    <a:pt x="766649" y="44336"/>
                  </a:lnTo>
                  <a:lnTo>
                    <a:pt x="766589" y="45891"/>
                  </a:lnTo>
                  <a:lnTo>
                    <a:pt x="765936" y="51336"/>
                  </a:lnTo>
                  <a:lnTo>
                    <a:pt x="726160" y="51336"/>
                  </a:lnTo>
                  <a:lnTo>
                    <a:pt x="616536" y="75448"/>
                  </a:lnTo>
                  <a:lnTo>
                    <a:pt x="620777" y="84782"/>
                  </a:lnTo>
                  <a:lnTo>
                    <a:pt x="576885" y="84782"/>
                  </a:lnTo>
                  <a:lnTo>
                    <a:pt x="576108" y="122118"/>
                  </a:lnTo>
                  <a:lnTo>
                    <a:pt x="568333" y="192123"/>
                  </a:lnTo>
                  <a:lnTo>
                    <a:pt x="559004" y="241125"/>
                  </a:lnTo>
                  <a:lnTo>
                    <a:pt x="549674" y="272239"/>
                  </a:lnTo>
                  <a:lnTo>
                    <a:pt x="545009" y="287795"/>
                  </a:lnTo>
                  <a:lnTo>
                    <a:pt x="538789" y="301796"/>
                  </a:lnTo>
                  <a:lnTo>
                    <a:pt x="532569" y="316575"/>
                  </a:lnTo>
                  <a:lnTo>
                    <a:pt x="527127" y="330576"/>
                  </a:lnTo>
                  <a:lnTo>
                    <a:pt x="520130" y="344577"/>
                  </a:lnTo>
                  <a:lnTo>
                    <a:pt x="593212" y="344577"/>
                  </a:lnTo>
                  <a:lnTo>
                    <a:pt x="582328" y="352355"/>
                  </a:lnTo>
                  <a:close/>
                </a:path>
                <a:path w="768350" h="704214">
                  <a:moveTo>
                    <a:pt x="177264" y="118229"/>
                  </a:moveTo>
                  <a:lnTo>
                    <a:pt x="141500" y="101117"/>
                  </a:lnTo>
                  <a:lnTo>
                    <a:pt x="153162" y="75448"/>
                  </a:lnTo>
                  <a:lnTo>
                    <a:pt x="43538" y="51336"/>
                  </a:lnTo>
                  <a:lnTo>
                    <a:pt x="236352" y="51336"/>
                  </a:lnTo>
                  <a:lnTo>
                    <a:pt x="236352" y="79338"/>
                  </a:lnTo>
                  <a:lnTo>
                    <a:pt x="195146" y="79338"/>
                  </a:lnTo>
                  <a:lnTo>
                    <a:pt x="177264" y="118229"/>
                  </a:lnTo>
                  <a:close/>
                </a:path>
                <a:path w="768350" h="704214">
                  <a:moveTo>
                    <a:pt x="593212" y="344577"/>
                  </a:moveTo>
                  <a:lnTo>
                    <a:pt x="520130" y="344577"/>
                  </a:lnTo>
                  <a:lnTo>
                    <a:pt x="555894" y="322019"/>
                  </a:lnTo>
                  <a:lnTo>
                    <a:pt x="572221" y="310352"/>
                  </a:lnTo>
                  <a:lnTo>
                    <a:pt x="589325" y="297907"/>
                  </a:lnTo>
                  <a:lnTo>
                    <a:pt x="605652" y="285462"/>
                  </a:lnTo>
                  <a:lnTo>
                    <a:pt x="620424" y="271461"/>
                  </a:lnTo>
                  <a:lnTo>
                    <a:pt x="635973" y="257460"/>
                  </a:lnTo>
                  <a:lnTo>
                    <a:pt x="649968" y="241903"/>
                  </a:lnTo>
                  <a:lnTo>
                    <a:pt x="664740" y="224013"/>
                  </a:lnTo>
                  <a:lnTo>
                    <a:pt x="677180" y="204568"/>
                  </a:lnTo>
                  <a:lnTo>
                    <a:pt x="688842" y="183567"/>
                  </a:lnTo>
                  <a:lnTo>
                    <a:pt x="695062" y="172677"/>
                  </a:lnTo>
                  <a:lnTo>
                    <a:pt x="699726" y="161787"/>
                  </a:lnTo>
                  <a:lnTo>
                    <a:pt x="704391" y="149342"/>
                  </a:lnTo>
                  <a:lnTo>
                    <a:pt x="709056" y="137675"/>
                  </a:lnTo>
                  <a:lnTo>
                    <a:pt x="712943" y="123674"/>
                  </a:lnTo>
                  <a:lnTo>
                    <a:pt x="716053" y="110451"/>
                  </a:lnTo>
                  <a:lnTo>
                    <a:pt x="719163" y="95672"/>
                  </a:lnTo>
                  <a:lnTo>
                    <a:pt x="722273" y="81671"/>
                  </a:lnTo>
                  <a:lnTo>
                    <a:pt x="724605" y="66114"/>
                  </a:lnTo>
                  <a:lnTo>
                    <a:pt x="726160" y="51336"/>
                  </a:lnTo>
                  <a:lnTo>
                    <a:pt x="765936" y="51336"/>
                  </a:lnTo>
                  <a:lnTo>
                    <a:pt x="758814" y="102672"/>
                  </a:lnTo>
                  <a:lnTo>
                    <a:pt x="750262" y="136119"/>
                  </a:lnTo>
                  <a:lnTo>
                    <a:pt x="746375" y="152453"/>
                  </a:lnTo>
                  <a:lnTo>
                    <a:pt x="740155" y="168010"/>
                  </a:lnTo>
                  <a:lnTo>
                    <a:pt x="734713" y="182011"/>
                  </a:lnTo>
                  <a:lnTo>
                    <a:pt x="727715" y="195234"/>
                  </a:lnTo>
                  <a:lnTo>
                    <a:pt x="705946" y="234125"/>
                  </a:lnTo>
                  <a:lnTo>
                    <a:pt x="679512" y="268349"/>
                  </a:lnTo>
                  <a:lnTo>
                    <a:pt x="641416" y="307241"/>
                  </a:lnTo>
                  <a:lnTo>
                    <a:pt x="620424" y="325131"/>
                  </a:lnTo>
                  <a:lnTo>
                    <a:pt x="593212" y="344577"/>
                  </a:lnTo>
                  <a:close/>
                </a:path>
                <a:path w="768350" h="704214">
                  <a:moveTo>
                    <a:pt x="307361" y="346910"/>
                  </a:moveTo>
                  <a:lnTo>
                    <a:pt x="253456" y="346910"/>
                  </a:lnTo>
                  <a:lnTo>
                    <a:pt x="245681" y="332909"/>
                  </a:lnTo>
                  <a:lnTo>
                    <a:pt x="227022" y="288573"/>
                  </a:lnTo>
                  <a:lnTo>
                    <a:pt x="222357" y="272239"/>
                  </a:lnTo>
                  <a:lnTo>
                    <a:pt x="216915" y="257460"/>
                  </a:lnTo>
                  <a:lnTo>
                    <a:pt x="213027" y="240348"/>
                  </a:lnTo>
                  <a:lnTo>
                    <a:pt x="205253" y="207679"/>
                  </a:lnTo>
                  <a:lnTo>
                    <a:pt x="200588" y="171899"/>
                  </a:lnTo>
                  <a:lnTo>
                    <a:pt x="199033" y="154009"/>
                  </a:lnTo>
                  <a:lnTo>
                    <a:pt x="196700" y="135341"/>
                  </a:lnTo>
                  <a:lnTo>
                    <a:pt x="195923" y="117451"/>
                  </a:lnTo>
                  <a:lnTo>
                    <a:pt x="195146" y="79338"/>
                  </a:lnTo>
                  <a:lnTo>
                    <a:pt x="236352" y="79338"/>
                  </a:lnTo>
                  <a:lnTo>
                    <a:pt x="236352" y="93339"/>
                  </a:lnTo>
                  <a:lnTo>
                    <a:pt x="238684" y="132230"/>
                  </a:lnTo>
                  <a:lnTo>
                    <a:pt x="244904" y="188233"/>
                  </a:lnTo>
                  <a:lnTo>
                    <a:pt x="257343" y="242681"/>
                  </a:lnTo>
                  <a:lnTo>
                    <a:pt x="270561" y="278461"/>
                  </a:lnTo>
                  <a:lnTo>
                    <a:pt x="306324" y="346132"/>
                  </a:lnTo>
                  <a:lnTo>
                    <a:pt x="307361" y="346910"/>
                  </a:lnTo>
                  <a:close/>
                </a:path>
                <a:path w="768350" h="704214">
                  <a:moveTo>
                    <a:pt x="591657" y="118229"/>
                  </a:moveTo>
                  <a:lnTo>
                    <a:pt x="576885" y="84782"/>
                  </a:lnTo>
                  <a:lnTo>
                    <a:pt x="620777" y="84782"/>
                  </a:lnTo>
                  <a:lnTo>
                    <a:pt x="628199" y="101117"/>
                  </a:lnTo>
                  <a:lnTo>
                    <a:pt x="591657" y="118229"/>
                  </a:lnTo>
                  <a:close/>
                </a:path>
                <a:path w="768350" h="704214">
                  <a:moveTo>
                    <a:pt x="428388" y="465140"/>
                  </a:moveTo>
                  <a:lnTo>
                    <a:pt x="343643" y="465140"/>
                  </a:lnTo>
                  <a:lnTo>
                    <a:pt x="324206" y="445694"/>
                  </a:lnTo>
                  <a:lnTo>
                    <a:pt x="305547" y="424693"/>
                  </a:lnTo>
                  <a:lnTo>
                    <a:pt x="288442" y="403692"/>
                  </a:lnTo>
                  <a:lnTo>
                    <a:pt x="272893" y="380357"/>
                  </a:lnTo>
                  <a:lnTo>
                    <a:pt x="537493" y="380357"/>
                  </a:lnTo>
                  <a:lnTo>
                    <a:pt x="534902" y="381912"/>
                  </a:lnTo>
                  <a:lnTo>
                    <a:pt x="497583" y="381912"/>
                  </a:lnTo>
                  <a:lnTo>
                    <a:pt x="482033" y="405247"/>
                  </a:lnTo>
                  <a:lnTo>
                    <a:pt x="465707" y="426248"/>
                  </a:lnTo>
                  <a:lnTo>
                    <a:pt x="447825" y="446472"/>
                  </a:lnTo>
                  <a:lnTo>
                    <a:pt x="428388" y="465140"/>
                  </a:lnTo>
                  <a:close/>
                </a:path>
                <a:path w="768350" h="704214">
                  <a:moveTo>
                    <a:pt x="507690" y="398247"/>
                  </a:moveTo>
                  <a:lnTo>
                    <a:pt x="497583" y="381912"/>
                  </a:lnTo>
                  <a:lnTo>
                    <a:pt x="534902" y="381912"/>
                  </a:lnTo>
                  <a:lnTo>
                    <a:pt x="507690" y="398247"/>
                  </a:lnTo>
                  <a:close/>
                </a:path>
                <a:path w="768350" h="704214">
                  <a:moveTo>
                    <a:pt x="446270" y="518032"/>
                  </a:moveTo>
                  <a:lnTo>
                    <a:pt x="324984" y="518032"/>
                  </a:lnTo>
                  <a:lnTo>
                    <a:pt x="320319" y="516476"/>
                  </a:lnTo>
                  <a:lnTo>
                    <a:pt x="314877" y="514143"/>
                  </a:lnTo>
                  <a:lnTo>
                    <a:pt x="305547" y="502475"/>
                  </a:lnTo>
                  <a:lnTo>
                    <a:pt x="303992" y="497030"/>
                  </a:lnTo>
                  <a:lnTo>
                    <a:pt x="303215" y="492364"/>
                  </a:lnTo>
                  <a:lnTo>
                    <a:pt x="303992" y="486141"/>
                  </a:lnTo>
                  <a:lnTo>
                    <a:pt x="305547" y="482252"/>
                  </a:lnTo>
                  <a:lnTo>
                    <a:pt x="308657" y="476807"/>
                  </a:lnTo>
                  <a:lnTo>
                    <a:pt x="311767" y="473696"/>
                  </a:lnTo>
                  <a:lnTo>
                    <a:pt x="314877" y="469806"/>
                  </a:lnTo>
                  <a:lnTo>
                    <a:pt x="320319" y="467473"/>
                  </a:lnTo>
                  <a:lnTo>
                    <a:pt x="324984" y="465918"/>
                  </a:lnTo>
                  <a:lnTo>
                    <a:pt x="330426" y="465140"/>
                  </a:lnTo>
                  <a:lnTo>
                    <a:pt x="440827" y="465140"/>
                  </a:lnTo>
                  <a:lnTo>
                    <a:pt x="467261" y="486141"/>
                  </a:lnTo>
                  <a:lnTo>
                    <a:pt x="467261" y="497030"/>
                  </a:lnTo>
                  <a:lnTo>
                    <a:pt x="465707" y="502475"/>
                  </a:lnTo>
                  <a:lnTo>
                    <a:pt x="459487" y="510254"/>
                  </a:lnTo>
                  <a:lnTo>
                    <a:pt x="455599" y="514143"/>
                  </a:lnTo>
                  <a:lnTo>
                    <a:pt x="450935" y="516476"/>
                  </a:lnTo>
                  <a:lnTo>
                    <a:pt x="446270" y="518032"/>
                  </a:lnTo>
                  <a:close/>
                </a:path>
                <a:path w="768350" h="704214">
                  <a:moveTo>
                    <a:pt x="492918" y="665041"/>
                  </a:moveTo>
                  <a:lnTo>
                    <a:pt x="279113" y="665041"/>
                  </a:lnTo>
                  <a:lnTo>
                    <a:pt x="290775" y="651818"/>
                  </a:lnTo>
                  <a:lnTo>
                    <a:pt x="301659" y="637039"/>
                  </a:lnTo>
                  <a:lnTo>
                    <a:pt x="320319" y="603593"/>
                  </a:lnTo>
                  <a:lnTo>
                    <a:pt x="331981" y="563924"/>
                  </a:lnTo>
                  <a:lnTo>
                    <a:pt x="338978" y="518032"/>
                  </a:lnTo>
                  <a:lnTo>
                    <a:pt x="433053" y="518032"/>
                  </a:lnTo>
                  <a:lnTo>
                    <a:pt x="439272" y="563924"/>
                  </a:lnTo>
                  <a:lnTo>
                    <a:pt x="451712" y="603593"/>
                  </a:lnTo>
                  <a:lnTo>
                    <a:pt x="470371" y="637039"/>
                  </a:lnTo>
                  <a:lnTo>
                    <a:pt x="481256" y="651818"/>
                  </a:lnTo>
                  <a:lnTo>
                    <a:pt x="492918" y="665041"/>
                  </a:lnTo>
                  <a:close/>
                </a:path>
                <a:path w="768350" h="704214">
                  <a:moveTo>
                    <a:pt x="554339" y="703933"/>
                  </a:moveTo>
                  <a:lnTo>
                    <a:pt x="220025" y="703933"/>
                  </a:lnTo>
                  <a:lnTo>
                    <a:pt x="231687" y="665041"/>
                  </a:lnTo>
                  <a:lnTo>
                    <a:pt x="541899" y="665041"/>
                  </a:lnTo>
                  <a:lnTo>
                    <a:pt x="554339" y="703933"/>
                  </a:lnTo>
                  <a:close/>
                </a:path>
              </a:pathLst>
            </a:custGeom>
            <a:solidFill>
              <a:srgbClr val="D22118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6" name="object 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7" name="object 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7" name="object 27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消费者需求分析</a:t>
            </a:r>
          </a:p>
        </p:txBody>
      </p:sp>
      <p:sp>
        <p:nvSpPr>
          <p:cNvPr id="28" name="object 28"/>
          <p:cNvSpPr txBox="1"/>
          <p:nvPr/>
        </p:nvSpPr>
        <p:spPr>
          <a:xfrm>
            <a:off x="5784436" y="1687162"/>
            <a:ext cx="4496435" cy="566420"/>
          </a:xfrm>
          <a:prstGeom prst="rect">
            <a:avLst/>
          </a:prstGeom>
          <a:solidFill>
            <a:srgbClr val="EB554D"/>
          </a:solidFill>
        </p:spPr>
        <p:txBody>
          <a:bodyPr vert="horz" wrap="square" lIns="0" tIns="119380" rIns="0" bIns="0" rtlCol="0">
            <a:spAutoFit/>
          </a:bodyPr>
          <a:lstStyle/>
          <a:p>
            <a:pPr marR="27940" algn="ctr">
              <a:lnSpc>
                <a:spcPct val="100000"/>
              </a:lnSpc>
              <a:spcBef>
                <a:spcPts val="940"/>
              </a:spcBef>
            </a:pPr>
            <a:r>
              <a:rPr sz="2000" b="1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5914783" y="2592594"/>
            <a:ext cx="4235450" cy="2197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250">
                <a:latin typeface="微软雅黑"/>
                <a:cs typeface="微软雅黑"/>
              </a:rPr>
              <a:t>消费者对自行车的舒适度、安全性和外观设计有较高要求</a:t>
            </a:r>
            <a:r>
              <a:rPr sz="1250" spc="-50">
                <a:latin typeface="微软雅黑"/>
                <a:cs typeface="微软雅黑"/>
              </a:rPr>
              <a:t>。</a:t>
            </a:r>
            <a:endParaRPr sz="1250">
              <a:latin typeface="微软雅黑"/>
              <a:cs typeface="微软雅黑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5784436" y="3120755"/>
            <a:ext cx="4496435" cy="566420"/>
          </a:xfrm>
          <a:prstGeom prst="rect">
            <a:avLst/>
          </a:prstGeom>
          <a:solidFill>
            <a:srgbClr val="8C1610"/>
          </a:solidFill>
        </p:spPr>
        <p:txBody>
          <a:bodyPr vert="horz" wrap="square" lIns="0" tIns="119380" rIns="0" bIns="0" rtlCol="0">
            <a:spAutoFit/>
          </a:bodyPr>
          <a:lstStyle/>
          <a:p>
            <a:pPr marR="27940" algn="ctr">
              <a:lnSpc>
                <a:spcPct val="100000"/>
              </a:lnSpc>
              <a:spcBef>
                <a:spcPts val="940"/>
              </a:spcBef>
            </a:pPr>
            <a:r>
              <a:rPr sz="2000" b="1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5876684" y="4041267"/>
            <a:ext cx="4311650" cy="2311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50" spc="-5">
                <a:latin typeface="微软雅黑"/>
                <a:cs typeface="微软雅黑"/>
              </a:rPr>
              <a:t>年轻消费者更注重个性化、时尚化的自行车款式和品牌。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5886208" y="5367447"/>
            <a:ext cx="4292600" cy="5505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1200" spc="-5">
                <a:latin typeface="微软雅黑"/>
                <a:cs typeface="微软雅黑"/>
              </a:rPr>
              <a:t>随着智能骑行的发展，消费者对自行车的智能化功能如导航、防</a:t>
            </a:r>
            <a:endParaRPr sz="1200">
              <a:latin typeface="微软雅黑"/>
              <a:cs typeface="微软雅黑"/>
            </a:endParaRPr>
          </a:p>
          <a:p>
            <a:pPr algn="ctr">
              <a:lnSpc>
                <a:spcPct val="100000"/>
              </a:lnSpc>
              <a:spcBef>
                <a:spcPts val="1250"/>
              </a:spcBef>
            </a:pPr>
            <a:r>
              <a:rPr sz="1200" spc="-5">
                <a:latin typeface="微软雅黑"/>
                <a:cs typeface="微软雅黑"/>
              </a:rPr>
              <a:t>盗追踪等的需求增加。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5784436" y="4609991"/>
            <a:ext cx="4496435" cy="566420"/>
          </a:xfrm>
          <a:prstGeom prst="rect">
            <a:avLst/>
          </a:prstGeom>
          <a:solidFill>
            <a:srgbClr val="EB554D"/>
          </a:solidFill>
        </p:spPr>
        <p:txBody>
          <a:bodyPr vert="horz" wrap="square" lIns="0" tIns="11938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940"/>
              </a:spcBef>
            </a:pPr>
            <a:r>
              <a:rPr sz="2000" b="1" spc="-25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20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418632" y="1894922"/>
            <a:ext cx="1339850" cy="1305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400" b="1" spc="-25">
                <a:solidFill>
                  <a:srgbClr val="CB3600"/>
                </a:solidFill>
                <a:latin typeface="微软雅黑"/>
                <a:cs typeface="微软雅黑"/>
              </a:rPr>
              <a:t>03</a:t>
            </a:r>
            <a:endParaRPr sz="84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444065" y="3283428"/>
            <a:ext cx="5168900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500" spc="-10">
                <a:solidFill>
                  <a:srgbClr val="982800"/>
                </a:solidFill>
              </a:rPr>
              <a:t>自行车设备技术发展</a:t>
            </a:r>
            <a:endParaRPr sz="45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622300" y="1384300"/>
            <a:ext cx="3505200" cy="2628900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4343400" y="1384300"/>
            <a:ext cx="3505200" cy="262890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/>
          <a:stretch>
            <a:fillRect/>
          </a:stretch>
        </p:blipFill>
        <p:spPr>
          <a:xfrm>
            <a:off x="8077200" y="1384300"/>
            <a:ext cx="3505200" cy="2628900"/>
          </a:xfrm>
          <a:prstGeom prst="rect">
            <a:avLst/>
          </a:prstGeom>
        </p:spPr>
      </p:pic>
      <p:grpSp>
        <p:nvGrpSpPr>
          <p:cNvPr id="5" name="object 5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6" name="object 26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1549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制造技术</a:t>
            </a:r>
          </a:p>
        </p:txBody>
      </p:sp>
      <p:sp>
        <p:nvSpPr>
          <p:cNvPr id="27" name="object 27"/>
          <p:cNvSpPr txBox="1"/>
          <p:nvPr/>
        </p:nvSpPr>
        <p:spPr>
          <a:xfrm>
            <a:off x="669269" y="4189440"/>
            <a:ext cx="3282950" cy="99821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12649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EB554D"/>
                </a:solidFill>
                <a:latin typeface="微软雅黑"/>
                <a:cs typeface="微软雅黑"/>
              </a:rPr>
              <a:t>传统制造技</a:t>
            </a:r>
            <a:r>
              <a:rPr sz="1550" b="1" spc="-50">
                <a:solidFill>
                  <a:srgbClr val="EB554D"/>
                </a:solidFill>
                <a:latin typeface="微软雅黑"/>
                <a:cs typeface="微软雅黑"/>
              </a:rPr>
              <a:t>术</a:t>
            </a:r>
            <a:endParaRPr sz="1550">
              <a:latin typeface="微软雅黑"/>
              <a:cs typeface="微软雅黑"/>
            </a:endParaRPr>
          </a:p>
          <a:p>
            <a:pPr marL="12700" marR="5080">
              <a:lnSpc>
                <a:spcPct val="140000"/>
              </a:lnSpc>
              <a:spcBef>
                <a:spcPts val="1235"/>
              </a:spcBef>
            </a:pPr>
            <a:r>
              <a:rPr sz="1350" spc="-5">
                <a:solidFill>
                  <a:srgbClr val="020000"/>
                </a:solidFill>
                <a:latin typeface="微软雅黑"/>
                <a:cs typeface="微软雅黑"/>
              </a:rPr>
              <a:t>包括焊接、铸造、锻造等工艺，用于生产自行车车架、车轮等部件。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4419102" y="4189440"/>
            <a:ext cx="3342640" cy="99821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100455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EB554D"/>
                </a:solidFill>
                <a:latin typeface="微软雅黑"/>
                <a:cs typeface="微软雅黑"/>
              </a:rPr>
              <a:t>先进制造技</a:t>
            </a:r>
            <a:r>
              <a:rPr sz="1550" b="1" spc="-50">
                <a:solidFill>
                  <a:srgbClr val="EB554D"/>
                </a:solidFill>
                <a:latin typeface="微软雅黑"/>
                <a:cs typeface="微软雅黑"/>
              </a:rPr>
              <a:t>术</a:t>
            </a:r>
            <a:endParaRPr sz="1550">
              <a:latin typeface="微软雅黑"/>
              <a:cs typeface="微软雅黑"/>
            </a:endParaRPr>
          </a:p>
          <a:p>
            <a:pPr marL="12700" marR="5080">
              <a:lnSpc>
                <a:spcPct val="140000"/>
              </a:lnSpc>
              <a:spcBef>
                <a:spcPts val="1235"/>
              </a:spcBef>
            </a:pPr>
            <a:r>
              <a:rPr sz="1350">
                <a:solidFill>
                  <a:srgbClr val="020000"/>
                </a:solidFill>
                <a:latin typeface="微软雅黑"/>
                <a:cs typeface="微软雅黑"/>
              </a:rPr>
              <a:t>如</a:t>
            </a:r>
            <a:r>
              <a:rPr sz="1350" spc="-10">
                <a:solidFill>
                  <a:srgbClr val="020000"/>
                </a:solidFill>
                <a:latin typeface="微软雅黑"/>
                <a:cs typeface="微软雅黑"/>
              </a:rPr>
              <a:t>3D</a:t>
            </a:r>
            <a:r>
              <a:rPr sz="1350" spc="-5">
                <a:solidFill>
                  <a:srgbClr val="020000"/>
                </a:solidFill>
                <a:latin typeface="微软雅黑"/>
                <a:cs typeface="微软雅黑"/>
              </a:rPr>
              <a:t>打印技术，可实现定制化生产，降低生产成本，提高生产效率。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8152223" y="4189440"/>
            <a:ext cx="3282950" cy="99821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127125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EB554D"/>
                </a:solidFill>
                <a:latin typeface="微软雅黑"/>
                <a:cs typeface="微软雅黑"/>
              </a:rPr>
              <a:t>表面处理技</a:t>
            </a:r>
            <a:r>
              <a:rPr sz="1550" b="1" spc="-50">
                <a:solidFill>
                  <a:srgbClr val="EB554D"/>
                </a:solidFill>
                <a:latin typeface="微软雅黑"/>
                <a:cs typeface="微软雅黑"/>
              </a:rPr>
              <a:t>术</a:t>
            </a:r>
            <a:endParaRPr sz="1550">
              <a:latin typeface="微软雅黑"/>
              <a:cs typeface="微软雅黑"/>
            </a:endParaRPr>
          </a:p>
          <a:p>
            <a:pPr marL="12700" marR="5080">
              <a:lnSpc>
                <a:spcPct val="140000"/>
              </a:lnSpc>
              <a:spcBef>
                <a:spcPts val="1235"/>
              </a:spcBef>
            </a:pPr>
            <a:r>
              <a:rPr sz="1350" spc="-5">
                <a:solidFill>
                  <a:srgbClr val="020000"/>
                </a:solidFill>
                <a:latin typeface="微软雅黑"/>
                <a:cs typeface="微软雅黑"/>
              </a:rPr>
              <a:t>如镀铬、喷塑等工艺，提高自行车外观质量</a:t>
            </a:r>
            <a:r>
              <a:rPr sz="1350" spc="-10">
                <a:solidFill>
                  <a:srgbClr val="020000"/>
                </a:solidFill>
                <a:latin typeface="微软雅黑"/>
                <a:cs typeface="微软雅黑"/>
              </a:rPr>
              <a:t>和使用寿命。</a:t>
            </a:r>
            <a:endParaRPr sz="13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654974" y="1746675"/>
            <a:ext cx="6227445" cy="2661285"/>
            <a:chOff x="654974" y="1746675"/>
            <a:chExt cx="6227445" cy="2661285"/>
          </a:xfrm>
        </p:grpSpPr>
        <p:sp>
          <p:nvSpPr>
            <p:cNvPr id="3" name="object 3"/>
            <p:cNvSpPr/>
            <p:nvPr/>
          </p:nvSpPr>
          <p:spPr>
            <a:xfrm>
              <a:off x="5226939" y="2711198"/>
              <a:ext cx="869315" cy="556895"/>
            </a:xfrm>
            <a:custGeom>
              <a:rect l="l" t="t" r="r" b="b"/>
              <a:pathLst>
                <a:path w="869314" h="556895">
                  <a:moveTo>
                    <a:pt x="0" y="0"/>
                  </a:moveTo>
                  <a:lnTo>
                    <a:pt x="869058" y="556467"/>
                  </a:lnTo>
                </a:path>
              </a:pathLst>
            </a:custGeom>
            <a:solidFill>
              <a:srgbClr val="F35735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5226939" y="2711198"/>
              <a:ext cx="869315" cy="556895"/>
            </a:xfrm>
            <a:custGeom>
              <a:rect l="l" t="t" r="r" b="b"/>
              <a:pathLst>
                <a:path w="869314" h="556895">
                  <a:moveTo>
                    <a:pt x="869058" y="556467"/>
                  </a:moveTo>
                  <a:lnTo>
                    <a:pt x="0" y="0"/>
                  </a:lnTo>
                </a:path>
              </a:pathLst>
            </a:custGeom>
            <a:ln w="19050">
              <a:solidFill>
                <a:srgbClr val="F35735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6085799" y="2787059"/>
              <a:ext cx="787400" cy="458470"/>
            </a:xfrm>
            <a:custGeom>
              <a:rect l="l" t="t" r="r" b="b"/>
              <a:pathLst>
                <a:path w="787400" h="458469">
                  <a:moveTo>
                    <a:pt x="0" y="457877"/>
                  </a:moveTo>
                  <a:lnTo>
                    <a:pt x="787048" y="0"/>
                  </a:lnTo>
                </a:path>
              </a:pathLst>
            </a:custGeom>
            <a:solidFill>
              <a:srgbClr val="F35735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6085799" y="2787059"/>
              <a:ext cx="787400" cy="458470"/>
            </a:xfrm>
            <a:custGeom>
              <a:rect l="l" t="t" r="r" b="b"/>
              <a:pathLst>
                <a:path w="787400" h="458469">
                  <a:moveTo>
                    <a:pt x="787048" y="0"/>
                  </a:moveTo>
                  <a:lnTo>
                    <a:pt x="0" y="457877"/>
                  </a:lnTo>
                </a:path>
              </a:pathLst>
            </a:custGeom>
            <a:ln w="19050">
              <a:solidFill>
                <a:srgbClr val="F35735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 flipH="1">
              <a:off x="6096000" y="3252175"/>
              <a:ext cx="0" cy="1146175"/>
            </a:xfrm>
            <a:custGeom>
              <a:rect l="l" t="t" r="r" b="b"/>
              <a:pathLst>
                <a:path h="1146175">
                  <a:moveTo>
                    <a:pt x="0" y="0"/>
                  </a:moveTo>
                  <a:lnTo>
                    <a:pt x="0" y="1146048"/>
                  </a:lnTo>
                </a:path>
              </a:pathLst>
            </a:custGeom>
            <a:solidFill>
              <a:srgbClr val="F35735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 flipH="1">
              <a:off x="6096000" y="3252175"/>
              <a:ext cx="0" cy="1146175"/>
            </a:xfrm>
            <a:custGeom>
              <a:rect l="l" t="t" r="r" b="b"/>
              <a:pathLst>
                <a:path h="1146175">
                  <a:moveTo>
                    <a:pt x="0" y="1146048"/>
                  </a:moveTo>
                  <a:lnTo>
                    <a:pt x="0" y="0"/>
                  </a:lnTo>
                </a:path>
              </a:pathLst>
            </a:custGeom>
            <a:ln w="19050">
              <a:solidFill>
                <a:srgbClr val="F35735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654974" y="1746675"/>
              <a:ext cx="4692650" cy="1777364"/>
            </a:xfrm>
            <a:custGeom>
              <a:rect l="l" t="t" r="r" b="b"/>
              <a:pathLst>
                <a:path w="4692650" h="1777364">
                  <a:moveTo>
                    <a:pt x="4692565" y="1777322"/>
                  </a:moveTo>
                  <a:lnTo>
                    <a:pt x="0" y="1777322"/>
                  </a:lnTo>
                  <a:lnTo>
                    <a:pt x="0" y="0"/>
                  </a:lnTo>
                  <a:lnTo>
                    <a:pt x="4233731" y="0"/>
                  </a:lnTo>
                  <a:lnTo>
                    <a:pt x="4692565" y="458833"/>
                  </a:lnTo>
                  <a:lnTo>
                    <a:pt x="4692565" y="1777322"/>
                  </a:lnTo>
                  <a:close/>
                </a:path>
              </a:pathLst>
            </a:custGeom>
            <a:solidFill>
              <a:srgbClr val="F35735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" name="object 10"/>
          <p:cNvSpPr txBox="1"/>
          <p:nvPr/>
        </p:nvSpPr>
        <p:spPr>
          <a:xfrm>
            <a:off x="999540" y="2031337"/>
            <a:ext cx="4216400" cy="8185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100" b="1" spc="-15">
                <a:solidFill>
                  <a:srgbClr val="FFFFFF"/>
                </a:solidFill>
                <a:latin typeface="微软雅黑"/>
                <a:cs typeface="微软雅黑"/>
              </a:rPr>
              <a:t>高强度钢</a:t>
            </a:r>
            <a:endParaRPr sz="21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92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用于制造车架和车轮，具有较高的强度和耐磨性。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2304288" y="1746675"/>
            <a:ext cx="9250680" cy="4200525"/>
            <a:chOff x="2304288" y="1746675"/>
            <a:chExt cx="9250680" cy="4200525"/>
          </a:xfrm>
        </p:grpSpPr>
        <p:sp>
          <p:nvSpPr>
            <p:cNvPr id="12" name="object 12"/>
            <p:cNvSpPr/>
            <p:nvPr/>
          </p:nvSpPr>
          <p:spPr>
            <a:xfrm>
              <a:off x="5575254" y="2695565"/>
              <a:ext cx="1042035" cy="1064895"/>
            </a:xfrm>
            <a:custGeom>
              <a:rect l="l" t="t" r="r" b="b"/>
              <a:pathLst>
                <a:path w="1042034" h="1064895">
                  <a:moveTo>
                    <a:pt x="1041486" y="532227"/>
                  </a:moveTo>
                  <a:lnTo>
                    <a:pt x="2" y="532227"/>
                  </a:lnTo>
                  <a:lnTo>
                    <a:pt x="2130" y="483782"/>
                  </a:lnTo>
                  <a:lnTo>
                    <a:pt x="8392" y="436557"/>
                  </a:lnTo>
                  <a:lnTo>
                    <a:pt x="18603" y="390739"/>
                  </a:lnTo>
                  <a:lnTo>
                    <a:pt x="32581" y="346515"/>
                  </a:lnTo>
                  <a:lnTo>
                    <a:pt x="50141" y="304072"/>
                  </a:lnTo>
                  <a:lnTo>
                    <a:pt x="71099" y="263601"/>
                  </a:lnTo>
                  <a:lnTo>
                    <a:pt x="95271" y="225287"/>
                  </a:lnTo>
                  <a:lnTo>
                    <a:pt x="122474" y="189319"/>
                  </a:lnTo>
                  <a:lnTo>
                    <a:pt x="152524" y="155885"/>
                  </a:lnTo>
                  <a:lnTo>
                    <a:pt x="185237" y="125172"/>
                  </a:lnTo>
                  <a:lnTo>
                    <a:pt x="220429" y="97369"/>
                  </a:lnTo>
                  <a:lnTo>
                    <a:pt x="257917" y="72664"/>
                  </a:lnTo>
                  <a:lnTo>
                    <a:pt x="297515" y="51244"/>
                  </a:lnTo>
                  <a:lnTo>
                    <a:pt x="339042" y="33297"/>
                  </a:lnTo>
                  <a:lnTo>
                    <a:pt x="382312" y="19011"/>
                  </a:lnTo>
                  <a:lnTo>
                    <a:pt x="427143" y="8574"/>
                  </a:lnTo>
                  <a:lnTo>
                    <a:pt x="473352" y="2174"/>
                  </a:lnTo>
                  <a:lnTo>
                    <a:pt x="520744" y="0"/>
                  </a:lnTo>
                  <a:lnTo>
                    <a:pt x="568143" y="2175"/>
                  </a:lnTo>
                  <a:lnTo>
                    <a:pt x="614348" y="8575"/>
                  </a:lnTo>
                  <a:lnTo>
                    <a:pt x="659178" y="19011"/>
                  </a:lnTo>
                  <a:lnTo>
                    <a:pt x="702448" y="33297"/>
                  </a:lnTo>
                  <a:lnTo>
                    <a:pt x="743974" y="51244"/>
                  </a:lnTo>
                  <a:lnTo>
                    <a:pt x="783572" y="72664"/>
                  </a:lnTo>
                  <a:lnTo>
                    <a:pt x="821059" y="97370"/>
                  </a:lnTo>
                  <a:lnTo>
                    <a:pt x="856251" y="125173"/>
                  </a:lnTo>
                  <a:lnTo>
                    <a:pt x="888964" y="155886"/>
                  </a:lnTo>
                  <a:lnTo>
                    <a:pt x="919014" y="189320"/>
                  </a:lnTo>
                  <a:lnTo>
                    <a:pt x="946217" y="225288"/>
                  </a:lnTo>
                  <a:lnTo>
                    <a:pt x="970389" y="263602"/>
                  </a:lnTo>
                  <a:lnTo>
                    <a:pt x="991347" y="304073"/>
                  </a:lnTo>
                  <a:lnTo>
                    <a:pt x="1008906" y="346515"/>
                  </a:lnTo>
                  <a:lnTo>
                    <a:pt x="1022884" y="390740"/>
                  </a:lnTo>
                  <a:lnTo>
                    <a:pt x="1033096" y="436558"/>
                  </a:lnTo>
                  <a:lnTo>
                    <a:pt x="1039357" y="483783"/>
                  </a:lnTo>
                  <a:lnTo>
                    <a:pt x="1041486" y="532227"/>
                  </a:lnTo>
                  <a:close/>
                </a:path>
                <a:path w="1042034" h="1064895">
                  <a:moveTo>
                    <a:pt x="520742" y="1064452"/>
                  </a:moveTo>
                  <a:lnTo>
                    <a:pt x="473344" y="1062277"/>
                  </a:lnTo>
                  <a:lnTo>
                    <a:pt x="427138" y="1055877"/>
                  </a:lnTo>
                  <a:lnTo>
                    <a:pt x="382308" y="1045440"/>
                  </a:lnTo>
                  <a:lnTo>
                    <a:pt x="339038" y="1031155"/>
                  </a:lnTo>
                  <a:lnTo>
                    <a:pt x="297512" y="1013208"/>
                  </a:lnTo>
                  <a:lnTo>
                    <a:pt x="257913" y="991788"/>
                  </a:lnTo>
                  <a:lnTo>
                    <a:pt x="220426" y="967082"/>
                  </a:lnTo>
                  <a:lnTo>
                    <a:pt x="185234" y="939279"/>
                  </a:lnTo>
                  <a:lnTo>
                    <a:pt x="152521" y="908567"/>
                  </a:lnTo>
                  <a:lnTo>
                    <a:pt x="122472" y="875133"/>
                  </a:lnTo>
                  <a:lnTo>
                    <a:pt x="95269" y="839165"/>
                  </a:lnTo>
                  <a:lnTo>
                    <a:pt x="71096" y="800851"/>
                  </a:lnTo>
                  <a:lnTo>
                    <a:pt x="50138" y="760379"/>
                  </a:lnTo>
                  <a:lnTo>
                    <a:pt x="32578" y="717937"/>
                  </a:lnTo>
                  <a:lnTo>
                    <a:pt x="18601" y="673713"/>
                  </a:lnTo>
                  <a:lnTo>
                    <a:pt x="8389" y="627894"/>
                  </a:lnTo>
                  <a:lnTo>
                    <a:pt x="2128" y="580669"/>
                  </a:lnTo>
                  <a:lnTo>
                    <a:pt x="0" y="532226"/>
                  </a:lnTo>
                  <a:lnTo>
                    <a:pt x="1041486" y="532227"/>
                  </a:lnTo>
                  <a:lnTo>
                    <a:pt x="1039357" y="580669"/>
                  </a:lnTo>
                  <a:lnTo>
                    <a:pt x="1033095" y="627894"/>
                  </a:lnTo>
                  <a:lnTo>
                    <a:pt x="1022883" y="673713"/>
                  </a:lnTo>
                  <a:lnTo>
                    <a:pt x="1008906" y="717937"/>
                  </a:lnTo>
                  <a:lnTo>
                    <a:pt x="991346" y="760379"/>
                  </a:lnTo>
                  <a:lnTo>
                    <a:pt x="970388" y="800851"/>
                  </a:lnTo>
                  <a:lnTo>
                    <a:pt x="946216" y="839165"/>
                  </a:lnTo>
                  <a:lnTo>
                    <a:pt x="919013" y="875133"/>
                  </a:lnTo>
                  <a:lnTo>
                    <a:pt x="888963" y="908567"/>
                  </a:lnTo>
                  <a:lnTo>
                    <a:pt x="856250" y="939279"/>
                  </a:lnTo>
                  <a:lnTo>
                    <a:pt x="821058" y="967082"/>
                  </a:lnTo>
                  <a:lnTo>
                    <a:pt x="783571" y="991788"/>
                  </a:lnTo>
                  <a:lnTo>
                    <a:pt x="743973" y="1013208"/>
                  </a:lnTo>
                  <a:lnTo>
                    <a:pt x="702446" y="1031155"/>
                  </a:lnTo>
                  <a:lnTo>
                    <a:pt x="659176" y="1045441"/>
                  </a:lnTo>
                  <a:lnTo>
                    <a:pt x="614347" y="1055877"/>
                  </a:lnTo>
                  <a:lnTo>
                    <a:pt x="568141" y="1062277"/>
                  </a:lnTo>
                  <a:lnTo>
                    <a:pt x="520742" y="1064452"/>
                  </a:lnTo>
                  <a:close/>
                </a:path>
              </a:pathLst>
            </a:custGeom>
            <a:solidFill>
              <a:srgbClr val="FCDDD7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5065763" y="1746681"/>
              <a:ext cx="1433830" cy="1893570"/>
            </a:xfrm>
            <a:custGeom>
              <a:rect l="l" t="t" r="r" b="b"/>
              <a:pathLst>
                <a:path w="1433829" h="1893570">
                  <a:moveTo>
                    <a:pt x="281774" y="0"/>
                  </a:moveTo>
                  <a:lnTo>
                    <a:pt x="0" y="0"/>
                  </a:lnTo>
                  <a:lnTo>
                    <a:pt x="281774" y="281774"/>
                  </a:lnTo>
                  <a:lnTo>
                    <a:pt x="281774" y="0"/>
                  </a:lnTo>
                  <a:close/>
                </a:path>
                <a:path w="1433829" h="1893570">
                  <a:moveTo>
                    <a:pt x="1433588" y="1481112"/>
                  </a:moveTo>
                  <a:lnTo>
                    <a:pt x="1430883" y="1433042"/>
                  </a:lnTo>
                  <a:lnTo>
                    <a:pt x="1422946" y="1386586"/>
                  </a:lnTo>
                  <a:lnTo>
                    <a:pt x="1410081" y="1342085"/>
                  </a:lnTo>
                  <a:lnTo>
                    <a:pt x="1392593" y="1299819"/>
                  </a:lnTo>
                  <a:lnTo>
                    <a:pt x="1370799" y="1260106"/>
                  </a:lnTo>
                  <a:lnTo>
                    <a:pt x="1344980" y="1223276"/>
                  </a:lnTo>
                  <a:lnTo>
                    <a:pt x="1315453" y="1189609"/>
                  </a:lnTo>
                  <a:lnTo>
                    <a:pt x="1282509" y="1159433"/>
                  </a:lnTo>
                  <a:lnTo>
                    <a:pt x="1246466" y="1133043"/>
                  </a:lnTo>
                  <a:lnTo>
                    <a:pt x="1207617" y="1110767"/>
                  </a:lnTo>
                  <a:lnTo>
                    <a:pt x="1166266" y="1092898"/>
                  </a:lnTo>
                  <a:lnTo>
                    <a:pt x="1122718" y="1079741"/>
                  </a:lnTo>
                  <a:lnTo>
                    <a:pt x="1077277" y="1071626"/>
                  </a:lnTo>
                  <a:lnTo>
                    <a:pt x="1030224" y="1068857"/>
                  </a:lnTo>
                  <a:lnTo>
                    <a:pt x="983195" y="1071626"/>
                  </a:lnTo>
                  <a:lnTo>
                    <a:pt x="937742" y="1079741"/>
                  </a:lnTo>
                  <a:lnTo>
                    <a:pt x="894194" y="1092898"/>
                  </a:lnTo>
                  <a:lnTo>
                    <a:pt x="852843" y="1110754"/>
                  </a:lnTo>
                  <a:lnTo>
                    <a:pt x="813993" y="1133043"/>
                  </a:lnTo>
                  <a:lnTo>
                    <a:pt x="777951" y="1159421"/>
                  </a:lnTo>
                  <a:lnTo>
                    <a:pt x="745007" y="1189609"/>
                  </a:lnTo>
                  <a:lnTo>
                    <a:pt x="715479" y="1223264"/>
                  </a:lnTo>
                  <a:lnTo>
                    <a:pt x="689660" y="1260106"/>
                  </a:lnTo>
                  <a:lnTo>
                    <a:pt x="667867" y="1299819"/>
                  </a:lnTo>
                  <a:lnTo>
                    <a:pt x="650379" y="1342085"/>
                  </a:lnTo>
                  <a:lnTo>
                    <a:pt x="637514" y="1386586"/>
                  </a:lnTo>
                  <a:lnTo>
                    <a:pt x="629577" y="1433042"/>
                  </a:lnTo>
                  <a:lnTo>
                    <a:pt x="626872" y="1481112"/>
                  </a:lnTo>
                  <a:lnTo>
                    <a:pt x="629577" y="1529194"/>
                  </a:lnTo>
                  <a:lnTo>
                    <a:pt x="637514" y="1575638"/>
                  </a:lnTo>
                  <a:lnTo>
                    <a:pt x="650379" y="1620151"/>
                  </a:lnTo>
                  <a:lnTo>
                    <a:pt x="667867" y="1662417"/>
                  </a:lnTo>
                  <a:lnTo>
                    <a:pt x="689660" y="1702130"/>
                  </a:lnTo>
                  <a:lnTo>
                    <a:pt x="715479" y="1738960"/>
                  </a:lnTo>
                  <a:lnTo>
                    <a:pt x="745007" y="1772627"/>
                  </a:lnTo>
                  <a:lnTo>
                    <a:pt x="777951" y="1802803"/>
                  </a:lnTo>
                  <a:lnTo>
                    <a:pt x="813993" y="1829193"/>
                  </a:lnTo>
                  <a:lnTo>
                    <a:pt x="852843" y="1851469"/>
                  </a:lnTo>
                  <a:lnTo>
                    <a:pt x="894194" y="1869338"/>
                  </a:lnTo>
                  <a:lnTo>
                    <a:pt x="937742" y="1882482"/>
                  </a:lnTo>
                  <a:lnTo>
                    <a:pt x="983183" y="1890598"/>
                  </a:lnTo>
                  <a:lnTo>
                    <a:pt x="1030224" y="1893379"/>
                  </a:lnTo>
                  <a:lnTo>
                    <a:pt x="1077264" y="1890598"/>
                  </a:lnTo>
                  <a:lnTo>
                    <a:pt x="1122718" y="1882482"/>
                  </a:lnTo>
                  <a:lnTo>
                    <a:pt x="1166266" y="1869338"/>
                  </a:lnTo>
                  <a:lnTo>
                    <a:pt x="1207617" y="1851469"/>
                  </a:lnTo>
                  <a:lnTo>
                    <a:pt x="1246466" y="1829193"/>
                  </a:lnTo>
                  <a:lnTo>
                    <a:pt x="1282509" y="1802803"/>
                  </a:lnTo>
                  <a:lnTo>
                    <a:pt x="1315453" y="1772627"/>
                  </a:lnTo>
                  <a:lnTo>
                    <a:pt x="1344980" y="1738960"/>
                  </a:lnTo>
                  <a:lnTo>
                    <a:pt x="1370799" y="1702130"/>
                  </a:lnTo>
                  <a:lnTo>
                    <a:pt x="1392593" y="1662417"/>
                  </a:lnTo>
                  <a:lnTo>
                    <a:pt x="1410081" y="1620151"/>
                  </a:lnTo>
                  <a:lnTo>
                    <a:pt x="1422946" y="1575638"/>
                  </a:lnTo>
                  <a:lnTo>
                    <a:pt x="1430883" y="1529194"/>
                  </a:lnTo>
                  <a:lnTo>
                    <a:pt x="1433588" y="1481112"/>
                  </a:lnTo>
                  <a:close/>
                </a:path>
              </a:pathLst>
            </a:custGeom>
            <a:solidFill>
              <a:srgbClr val="F35735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6862000" y="1746681"/>
              <a:ext cx="4692650" cy="1777364"/>
            </a:xfrm>
            <a:custGeom>
              <a:rect l="l" t="t" r="r" b="b"/>
              <a:pathLst>
                <a:path w="4692650" h="1777364">
                  <a:moveTo>
                    <a:pt x="4692574" y="458838"/>
                  </a:moveTo>
                  <a:lnTo>
                    <a:pt x="4233735" y="0"/>
                  </a:lnTo>
                  <a:lnTo>
                    <a:pt x="0" y="0"/>
                  </a:lnTo>
                  <a:lnTo>
                    <a:pt x="0" y="1777326"/>
                  </a:lnTo>
                  <a:lnTo>
                    <a:pt x="4692574" y="1777326"/>
                  </a:lnTo>
                  <a:lnTo>
                    <a:pt x="4692574" y="458838"/>
                  </a:lnTo>
                  <a:close/>
                </a:path>
                <a:path w="4692650" h="1777364">
                  <a:moveTo>
                    <a:pt x="4692574" y="0"/>
                  </a:moveTo>
                  <a:lnTo>
                    <a:pt x="4410799" y="0"/>
                  </a:lnTo>
                  <a:lnTo>
                    <a:pt x="4692574" y="281774"/>
                  </a:lnTo>
                  <a:lnTo>
                    <a:pt x="4692574" y="0"/>
                  </a:lnTo>
                  <a:close/>
                </a:path>
              </a:pathLst>
            </a:custGeom>
            <a:solidFill>
              <a:srgbClr val="EB554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2304288" y="4201909"/>
              <a:ext cx="7583805" cy="1744980"/>
            </a:xfrm>
            <a:custGeom>
              <a:rect l="l" t="t" r="r" b="b"/>
              <a:pathLst>
                <a:path w="7583805" h="1744979">
                  <a:moveTo>
                    <a:pt x="7583411" y="442722"/>
                  </a:moveTo>
                  <a:lnTo>
                    <a:pt x="7140689" y="0"/>
                  </a:lnTo>
                  <a:lnTo>
                    <a:pt x="0" y="0"/>
                  </a:lnTo>
                  <a:lnTo>
                    <a:pt x="0" y="1744814"/>
                  </a:lnTo>
                  <a:lnTo>
                    <a:pt x="7583411" y="1744814"/>
                  </a:lnTo>
                  <a:lnTo>
                    <a:pt x="7583411" y="442722"/>
                  </a:lnTo>
                  <a:close/>
                </a:path>
                <a:path w="7583805" h="1744979">
                  <a:moveTo>
                    <a:pt x="7583424" y="0"/>
                  </a:moveTo>
                  <a:lnTo>
                    <a:pt x="7301649" y="0"/>
                  </a:lnTo>
                  <a:lnTo>
                    <a:pt x="7583424" y="281774"/>
                  </a:lnTo>
                  <a:lnTo>
                    <a:pt x="7583424" y="0"/>
                  </a:lnTo>
                  <a:close/>
                </a:path>
              </a:pathLst>
            </a:custGeom>
            <a:solidFill>
              <a:srgbClr val="D2300B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6" name="object 16"/>
          <p:cNvSpPr txBox="1"/>
          <p:nvPr/>
        </p:nvSpPr>
        <p:spPr>
          <a:xfrm>
            <a:off x="7197794" y="2046576"/>
            <a:ext cx="4216400" cy="8032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100" b="1" spc="-20">
                <a:solidFill>
                  <a:srgbClr val="FFFFFF"/>
                </a:solidFill>
                <a:latin typeface="微软雅黑"/>
                <a:cs typeface="微软雅黑"/>
              </a:rPr>
              <a:t>铝合金</a:t>
            </a:r>
            <a:endParaRPr sz="21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8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轻量化且强度高，广泛用于制造车架和其他部件。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2673208" y="4495834"/>
            <a:ext cx="4597400" cy="7937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100" b="1" spc="-20">
                <a:solidFill>
                  <a:srgbClr val="FFFFFF"/>
                </a:solidFill>
                <a:latin typeface="微软雅黑"/>
                <a:cs typeface="微软雅黑"/>
              </a:rPr>
              <a:t>碳纤维</a:t>
            </a:r>
            <a:endParaRPr sz="21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73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具有高强度、轻量化的特点，常用于制造高端自行车。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8" name="object 18"/>
          <p:cNvSpPr/>
          <p:nvPr/>
        </p:nvSpPr>
        <p:spPr>
          <a:xfrm>
            <a:off x="5885367" y="3055961"/>
            <a:ext cx="396240" cy="368300"/>
          </a:xfrm>
          <a:custGeom>
            <a:rect l="l" t="t" r="r" b="b"/>
            <a:pathLst>
              <a:path w="396239" h="368300">
                <a:moveTo>
                  <a:pt x="198133" y="157734"/>
                </a:moveTo>
                <a:lnTo>
                  <a:pt x="0" y="105155"/>
                </a:lnTo>
                <a:lnTo>
                  <a:pt x="0" y="52577"/>
                </a:lnTo>
                <a:lnTo>
                  <a:pt x="198133" y="0"/>
                </a:lnTo>
                <a:lnTo>
                  <a:pt x="396240" y="52577"/>
                </a:lnTo>
                <a:lnTo>
                  <a:pt x="396240" y="105155"/>
                </a:lnTo>
                <a:lnTo>
                  <a:pt x="198133" y="157734"/>
                </a:lnTo>
                <a:close/>
              </a:path>
              <a:path w="396239" h="368300">
                <a:moveTo>
                  <a:pt x="198133" y="262890"/>
                </a:moveTo>
                <a:lnTo>
                  <a:pt x="0" y="210311"/>
                </a:lnTo>
                <a:lnTo>
                  <a:pt x="0" y="157734"/>
                </a:lnTo>
                <a:lnTo>
                  <a:pt x="198133" y="210311"/>
                </a:lnTo>
                <a:lnTo>
                  <a:pt x="396240" y="210311"/>
                </a:lnTo>
                <a:lnTo>
                  <a:pt x="198133" y="262890"/>
                </a:lnTo>
                <a:close/>
              </a:path>
              <a:path w="396239" h="368300">
                <a:moveTo>
                  <a:pt x="396240" y="210311"/>
                </a:moveTo>
                <a:lnTo>
                  <a:pt x="198133" y="210311"/>
                </a:lnTo>
                <a:lnTo>
                  <a:pt x="396240" y="157734"/>
                </a:lnTo>
                <a:lnTo>
                  <a:pt x="396240" y="210311"/>
                </a:lnTo>
                <a:close/>
              </a:path>
              <a:path w="396239" h="368300">
                <a:moveTo>
                  <a:pt x="198133" y="368046"/>
                </a:moveTo>
                <a:lnTo>
                  <a:pt x="0" y="315467"/>
                </a:lnTo>
                <a:lnTo>
                  <a:pt x="0" y="262890"/>
                </a:lnTo>
                <a:lnTo>
                  <a:pt x="198133" y="315467"/>
                </a:lnTo>
                <a:lnTo>
                  <a:pt x="396240" y="315467"/>
                </a:lnTo>
                <a:lnTo>
                  <a:pt x="198133" y="368046"/>
                </a:lnTo>
                <a:close/>
              </a:path>
              <a:path w="396239" h="368300">
                <a:moveTo>
                  <a:pt x="396240" y="315467"/>
                </a:moveTo>
                <a:lnTo>
                  <a:pt x="198133" y="315467"/>
                </a:lnTo>
                <a:lnTo>
                  <a:pt x="396240" y="262890"/>
                </a:lnTo>
                <a:lnTo>
                  <a:pt x="396240" y="315467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19" name="object 19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20" name="object 20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40" name="object 40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1930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新材料应用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https://d.book118.com/418123074063006044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Times New Roman</vt:lpstr>
      <vt:lpstr>Office Theme</vt:lpstr>
      <vt:lpstr>自行车设备行业报告</vt:lpstr>
      <vt:lpstr>目录
CONTENTS</vt:lpstr>
      <vt:lpstr>自行车设备行业概述</vt:lpstr>
      <vt:lpstr>定义与分类</vt:lpstr>
      <vt:lpstr>行业规模与增长</vt:lpstr>
      <vt:lpstr>行业地位与作用</vt:lpstr>
      <vt:lpstr>自行车设备市场分析</vt:lpstr>
      <vt:lpstr>市场现状</vt:lpstr>
      <vt:lpstr>竞争格局</vt:lpstr>
      <vt:lpstr>消费者需求分析</vt:lpstr>
      <vt:lpstr>自行车设备技术发展</vt:lpstr>
      <vt:lpstr>制造技术</vt:lpstr>
      <vt:lpstr>新材料应用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2024-09-24T14:34:14.422</cp:lastPrinted>
  <dcterms:created xsi:type="dcterms:W3CDTF">2024-09-24T06:34:14Z</dcterms:created>
  <dcterms:modified xsi:type="dcterms:W3CDTF">2024-09-24T06:34:15Z</dcterms:modified>
</cp:coreProperties>
</file>