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3F9A6580-3AA8-47CF-A82D-AF7C877BD8AA}"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2" name="PlaceHolder 1"/>
          <p:cNvSpPr>
            <a:spLocks noGrp="1"/>
          </p:cNvSpPr>
          <p:nvPr>
            <p:ph type="sldImg"/>
          </p:nvPr>
        </p:nvSpPr>
        <p:spPr>
          <a:xfrm>
            <a:off x="685800" y="1143000"/>
            <a:ext cx="5486040" cy="3085920"/>
          </a:xfrm>
          <a:prstGeom prst="rect">
            <a:avLst/>
          </a:prstGeom>
          <a:ln w="0">
            <a:noFill/>
          </a:ln>
        </p:spPr>
      </p:sp>
      <p:sp>
        <p:nvSpPr>
          <p:cNvPr id="33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5" name="PlaceHolder 1"/>
          <p:cNvSpPr>
            <a:spLocks noGrp="1"/>
          </p:cNvSpPr>
          <p:nvPr>
            <p:ph type="sldImg"/>
          </p:nvPr>
        </p:nvSpPr>
        <p:spPr>
          <a:xfrm>
            <a:off x="685800" y="1143000"/>
            <a:ext cx="5486040" cy="3085920"/>
          </a:xfrm>
          <a:prstGeom prst="rect">
            <a:avLst/>
          </a:prstGeom>
          <a:ln w="0">
            <a:noFill/>
          </a:ln>
        </p:spPr>
      </p:sp>
      <p:sp>
        <p:nvSpPr>
          <p:cNvPr id="33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8" name="PlaceHolder 1"/>
          <p:cNvSpPr>
            <a:spLocks noGrp="1"/>
          </p:cNvSpPr>
          <p:nvPr>
            <p:ph type="sldImg"/>
          </p:nvPr>
        </p:nvSpPr>
        <p:spPr>
          <a:xfrm>
            <a:off x="685800" y="1143000"/>
            <a:ext cx="5486040" cy="3085920"/>
          </a:xfrm>
          <a:prstGeom prst="rect">
            <a:avLst/>
          </a:prstGeom>
          <a:ln w="0">
            <a:noFill/>
          </a:ln>
        </p:spPr>
      </p:sp>
      <p:sp>
        <p:nvSpPr>
          <p:cNvPr id="33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1" name="PlaceHolder 1"/>
          <p:cNvSpPr>
            <a:spLocks noGrp="1"/>
          </p:cNvSpPr>
          <p:nvPr>
            <p:ph type="sldImg"/>
          </p:nvPr>
        </p:nvSpPr>
        <p:spPr>
          <a:xfrm>
            <a:off x="685800" y="1143000"/>
            <a:ext cx="5486040" cy="3085920"/>
          </a:xfrm>
          <a:prstGeom prst="rect">
            <a:avLst/>
          </a:prstGeom>
          <a:ln w="0">
            <a:noFill/>
          </a:ln>
        </p:spPr>
      </p:sp>
      <p:sp>
        <p:nvSpPr>
          <p:cNvPr id="34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4" name="PlaceHolder 1"/>
          <p:cNvSpPr>
            <a:spLocks noGrp="1"/>
          </p:cNvSpPr>
          <p:nvPr>
            <p:ph type="sldImg"/>
          </p:nvPr>
        </p:nvSpPr>
        <p:spPr>
          <a:xfrm>
            <a:off x="685800" y="1143000"/>
            <a:ext cx="5486040" cy="3085920"/>
          </a:xfrm>
          <a:prstGeom prst="rect">
            <a:avLst/>
          </a:prstGeom>
          <a:ln w="0">
            <a:noFill/>
          </a:ln>
        </p:spPr>
      </p:sp>
      <p:sp>
        <p:nvSpPr>
          <p:cNvPr id="34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7" name="PlaceHolder 1"/>
          <p:cNvSpPr>
            <a:spLocks noGrp="1"/>
          </p:cNvSpPr>
          <p:nvPr>
            <p:ph type="sldImg"/>
          </p:nvPr>
        </p:nvSpPr>
        <p:spPr>
          <a:xfrm>
            <a:off x="685800" y="1143000"/>
            <a:ext cx="5486040" cy="3085920"/>
          </a:xfrm>
          <a:prstGeom prst="rect">
            <a:avLst/>
          </a:prstGeom>
          <a:ln w="0">
            <a:noFill/>
          </a:ln>
        </p:spPr>
      </p:sp>
      <p:sp>
        <p:nvSpPr>
          <p:cNvPr id="34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07F9C1-A25D-463A-973E-7CC7937291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F871E9-A763-4B36-81AB-D90948A35A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F25E7A-DDCB-4E7D-8BB3-63DBBB7283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A88FA03-5E03-405F-BA57-F2E10E0C7E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8F6197-A776-4493-9754-C1B4E3EEF5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A203CD-9296-4DC1-8B43-98EE0BA13BA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88AA21-BDC6-4138-B8F9-9D659E2CA7E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4C2E65-2570-4459-963B-F973DCEEFA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6A3398-3A17-423E-93B8-A5A1A99AB3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BA442E-D0F3-4F05-AE9A-8A0C370950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DA020A-1060-4E75-BCF0-017C4463DE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F2A42AC5-4F22-4464-8AA9-F75243F77C4E}"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7FAA7F44-D2B7-4D5E-961E-CD510D8CB117}"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143037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心理辅导与压力管理技巧培训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FFFFFF"/>
              </a:solidFill>
              <a:latin typeface="Arial"/>
            </a:endParaRPr>
          </a:p>
          <a:p>
            <a:pPr defTabSz="914400">
              <a:lnSpc>
                <a:spcPct val="100000"/>
              </a:lnSpc>
            </a:pPr>
            <a:endParaRPr lang="en-US" sz="1800" b="0" strike="noStrike" spc="-1">
              <a:solidFill>
                <a:srgbClr val="FFFFFF"/>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心理辅导与压力管理技巧培训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心理辅导技巧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压力管理策略</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实践技巧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效果评估</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心理辅导与压力管理技巧培训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简介</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心理辅导和压力管理是帮助人们解决心理问题和有效管理压力的重要方式。本培训旨在传授相关技巧和知识，提升个人心理素质，提高工作生活质量。</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心理辅导的定义</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包括心理问题的识别和干预</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心理辅导的概念和范围</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建立信任，倾听倾诉，引导思考</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心理辅导的原则和技巧</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学校、企业、社区</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心理辅导的应用场景</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压力管理的重要性</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压力对身心健康的影响</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压力管理的概念和影响</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提升工作效率，克服挑战</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压力管理的益处和挑战</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放松训练，时间管理，寻求支持</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压力管理的方法和策略</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0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心理辅导的种类</a:t>
            </a:r>
            <a:endParaRPr lang="en-US" sz="3600" b="0" strike="noStrike" spc="-1">
              <a:solidFill>
                <a:schemeClr val="dk1"/>
              </a:solidFill>
              <a:latin typeface="Arial"/>
            </a:endParaRPr>
          </a:p>
        </p:txBody>
      </p:sp>
      <p:sp>
        <p:nvSpPr>
          <p:cNvPr id="10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个体问题解决</a:t>
            </a:r>
            <a:endParaRPr lang="en-US" sz="1500" b="0" strike="noStrike" spc="-1">
              <a:solidFill>
                <a:srgbClr val="000000"/>
              </a:solidFill>
              <a:latin typeface="Arial"/>
            </a:endParaRPr>
          </a:p>
        </p:txBody>
      </p:sp>
      <p:sp>
        <p:nvSpPr>
          <p:cNvPr id="10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个人心理辅导</a:t>
            </a:r>
            <a:endParaRPr lang="en-US" sz="2200" b="0" strike="noStrike" spc="-1">
              <a:solidFill>
                <a:srgbClr val="000000"/>
              </a:solidFill>
              <a:latin typeface="Arial"/>
            </a:endParaRPr>
          </a:p>
        </p:txBody>
      </p:sp>
      <p:sp>
        <p:nvSpPr>
          <p:cNvPr id="10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群体共同成长</a:t>
            </a:r>
            <a:endParaRPr lang="en-US" sz="1500" b="0" strike="noStrike" spc="-1">
              <a:solidFill>
                <a:srgbClr val="000000"/>
              </a:solidFill>
              <a:latin typeface="Arial"/>
            </a:endParaRPr>
          </a:p>
        </p:txBody>
      </p:sp>
      <p:sp>
        <p:nvSpPr>
          <p:cNvPr id="10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团体心理辅导</a:t>
            </a:r>
            <a:endParaRPr lang="en-US" sz="2200" b="0" strike="noStrike" spc="-1">
              <a:solidFill>
                <a:srgbClr val="000000"/>
              </a:solidFill>
              <a:latin typeface="Arial"/>
            </a:endParaRPr>
          </a:p>
        </p:txBody>
      </p:sp>
      <p:sp>
        <p:nvSpPr>
          <p:cNvPr id="10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便捷灵活</a:t>
            </a:r>
            <a:endParaRPr lang="en-US" sz="1500" b="0" strike="noStrike" spc="-1">
              <a:solidFill>
                <a:srgbClr val="000000"/>
              </a:solidFill>
              <a:latin typeface="Arial"/>
            </a:endParaRPr>
          </a:p>
        </p:txBody>
      </p:sp>
      <p:sp>
        <p:nvSpPr>
          <p:cNvPr id="10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在线心理辅导</a:t>
            </a:r>
            <a:endParaRPr lang="en-US" sz="2200" b="0" strike="noStrike" spc="-1">
              <a:solidFill>
                <a:srgbClr val="000000"/>
              </a:solidFill>
              <a:latin typeface="Arial"/>
            </a:endParaRPr>
          </a:p>
        </p:txBody>
      </p:sp>
      <p:sp>
        <p:nvSpPr>
          <p:cNvPr id="10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数字化、个性化</a:t>
            </a:r>
            <a:endParaRPr lang="en-US" sz="1500" b="0" strike="noStrike" spc="-1">
              <a:solidFill>
                <a:srgbClr val="000000"/>
              </a:solidFill>
              <a:latin typeface="Arial"/>
            </a:endParaRPr>
          </a:p>
        </p:txBody>
      </p:sp>
      <p:sp>
        <p:nvSpPr>
          <p:cNvPr id="11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心理辅导的发展趋势</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1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心理辅导与压力管理</a:t>
            </a:r>
            <a:endParaRPr lang="en-US" sz="3600" b="0" strike="noStrike" spc="-1">
              <a:solidFill>
                <a:schemeClr val="dk1"/>
              </a:solidFill>
              <a:latin typeface="Arial"/>
            </a:endParaRPr>
          </a:p>
        </p:txBody>
      </p:sp>
      <p:sp>
        <p:nvSpPr>
          <p:cNvPr id="11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心理辅导是一种系统的帮助方式，通过专业的心理学知识和技巧，帮助个人或群体解决心理问题。压力管理则是管理和调控日常生活中产生的各种压力，以保持身心健康和工作效率。</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1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4"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第二章 心理辅导技巧</a:t>
            </a:r>
            <a:endParaRPr lang="en-US" sz="3600" b="0" strike="noStrike" spc="-1">
              <a:solidFill>
                <a:schemeClr val="dk1"/>
              </a:solidFill>
              <a:latin typeface="Arial"/>
            </a:endParaRPr>
          </a:p>
        </p:txBody>
      </p:sp>
      <p:sp>
        <p:nvSpPr>
          <p:cNvPr id="11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1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积极倾听</a:t>
            </a:r>
            <a:endParaRPr lang="en-US" sz="3500" b="0" strike="noStrike" spc="-1">
              <a:solidFill>
                <a:srgbClr val="000000"/>
              </a:solidFill>
              <a:latin typeface="Arial"/>
            </a:endParaRPr>
          </a:p>
        </p:txBody>
      </p:sp>
      <p:sp>
        <p:nvSpPr>
          <p:cNvPr id="11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积极倾听是指全身心地专注于对方说话，理解对方的感受和思想，给予肯定和支持。通过倾听，可以建立良好的沟通关系，增进彼此的理解，化解矛盾</a:t>
            </a:r>
            <a:endParaRPr lang="en-US" sz="2500" b="0" strike="noStrike" spc="-1">
              <a:solidFill>
                <a:srgbClr val="000000"/>
              </a:solidFill>
              <a:latin typeface="Arial"/>
            </a:endParaRPr>
          </a:p>
        </p:txBody>
      </p:sp>
      <p:sp>
        <p:nvSpPr>
          <p:cNvPr id="11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情绪管理</a:t>
            </a:r>
            <a:endParaRPr lang="en-US" sz="3600" b="0" strike="noStrike" spc="-1">
              <a:solidFill>
                <a:schemeClr val="dk1"/>
              </a:solidFill>
              <a:latin typeface="Arial"/>
            </a:endParaRPr>
          </a:p>
        </p:txBody>
      </p:sp>
      <p:sp>
        <p:nvSpPr>
          <p:cNvPr id="12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情绪稳定影响决策与行为</a:t>
            </a:r>
            <a:endParaRPr lang="en-US" sz="1500" b="0" strike="noStrike" spc="-1">
              <a:solidFill>
                <a:srgbClr val="000000"/>
              </a:solidFill>
              <a:latin typeface="Arial"/>
            </a:endParaRPr>
          </a:p>
        </p:txBody>
      </p:sp>
      <p:sp>
        <p:nvSpPr>
          <p:cNvPr id="12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重要性</a:t>
            </a:r>
            <a:endParaRPr lang="en-US" sz="2200" b="0" strike="noStrike" spc="-1">
              <a:solidFill>
                <a:srgbClr val="000000"/>
              </a:solidFill>
              <a:latin typeface="Arial"/>
            </a:endParaRPr>
          </a:p>
        </p:txBody>
      </p:sp>
      <p:sp>
        <p:nvSpPr>
          <p:cNvPr id="12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识别、接受、调节情绪</a:t>
            </a:r>
            <a:endParaRPr lang="en-US" sz="1500" b="0" strike="noStrike" spc="-1">
              <a:solidFill>
                <a:srgbClr val="000000"/>
              </a:solidFill>
              <a:latin typeface="Arial"/>
            </a:endParaRPr>
          </a:p>
        </p:txBody>
      </p:sp>
      <p:sp>
        <p:nvSpPr>
          <p:cNvPr id="12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步骤</a:t>
            </a:r>
            <a:endParaRPr lang="en-US" sz="2200" b="0" strike="noStrike" spc="-1">
              <a:solidFill>
                <a:srgbClr val="000000"/>
              </a:solidFill>
              <a:latin typeface="Arial"/>
            </a:endParaRPr>
          </a:p>
        </p:txBody>
      </p:sp>
      <p:sp>
        <p:nvSpPr>
          <p:cNvPr id="12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深呼吸、放松冥想</a:t>
            </a:r>
            <a:endParaRPr lang="en-US" sz="1500" b="0" strike="noStrike" spc="-1">
              <a:solidFill>
                <a:srgbClr val="000000"/>
              </a:solidFill>
              <a:latin typeface="Arial"/>
            </a:endParaRPr>
          </a:p>
        </p:txBody>
      </p:sp>
      <p:sp>
        <p:nvSpPr>
          <p:cNvPr id="12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技巧</a:t>
            </a:r>
            <a:endParaRPr lang="en-US" sz="2200" b="0" strike="noStrike" spc="-1">
              <a:solidFill>
                <a:srgbClr val="000000"/>
              </a:solidFill>
              <a:latin typeface="Arial"/>
            </a:endParaRPr>
          </a:p>
        </p:txBody>
      </p:sp>
      <p:sp>
        <p:nvSpPr>
          <p:cNvPr id="12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工作压力、人际关系</a:t>
            </a:r>
            <a:endParaRPr lang="en-US" sz="1500" b="0" strike="noStrike" spc="-1">
              <a:solidFill>
                <a:srgbClr val="000000"/>
              </a:solidFill>
              <a:latin typeface="Arial"/>
            </a:endParaRPr>
          </a:p>
        </p:txBody>
      </p:sp>
      <p:sp>
        <p:nvSpPr>
          <p:cNvPr id="12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应用场景</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解决问题</a:t>
            </a:r>
            <a:endParaRPr lang="en-US" sz="3600" b="0" strike="noStrike" spc="-1">
              <a:solidFill>
                <a:schemeClr val="dk1"/>
              </a:solidFill>
              <a:latin typeface="Arial"/>
            </a:endParaRPr>
          </a:p>
        </p:txBody>
      </p:sp>
      <p:sp>
        <p:nvSpPr>
          <p:cNvPr id="13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明确问题、制定计划、执行方案</a:t>
            </a:r>
            <a:endParaRPr lang="en-US" sz="1500" b="0" strike="noStrike" spc="-1">
              <a:solidFill>
                <a:srgbClr val="000000"/>
              </a:solidFill>
              <a:latin typeface="Arial"/>
            </a:endParaRPr>
          </a:p>
        </p:txBody>
      </p:sp>
      <p:sp>
        <p:nvSpPr>
          <p:cNvPr id="13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方法和步骤</a:t>
            </a:r>
            <a:endParaRPr lang="en-US" sz="2200" b="0" strike="noStrike" spc="-1">
              <a:solidFill>
                <a:srgbClr val="000000"/>
              </a:solidFill>
              <a:latin typeface="Arial"/>
            </a:endParaRPr>
          </a:p>
        </p:txBody>
      </p:sp>
      <p:sp>
        <p:nvSpPr>
          <p:cNvPr id="13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逻辑思维、创新解决</a:t>
            </a:r>
            <a:endParaRPr lang="en-US" sz="1500" b="0" strike="noStrike" spc="-1">
              <a:solidFill>
                <a:srgbClr val="000000"/>
              </a:solidFill>
              <a:latin typeface="Arial"/>
            </a:endParaRPr>
          </a:p>
        </p:txBody>
      </p:sp>
      <p:sp>
        <p:nvSpPr>
          <p:cNvPr id="13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技巧和策略</a:t>
            </a:r>
            <a:endParaRPr lang="en-US" sz="2200" b="0" strike="noStrike" spc="-1">
              <a:solidFill>
                <a:srgbClr val="000000"/>
              </a:solidFill>
              <a:latin typeface="Arial"/>
            </a:endParaRPr>
          </a:p>
        </p:txBody>
      </p:sp>
      <p:sp>
        <p:nvSpPr>
          <p:cNvPr id="13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积极应对、灵活变通</a:t>
            </a:r>
            <a:endParaRPr lang="en-US" sz="1500" b="0" strike="noStrike" spc="-1">
              <a:solidFill>
                <a:srgbClr val="000000"/>
              </a:solidFill>
              <a:latin typeface="Arial"/>
            </a:endParaRPr>
          </a:p>
        </p:txBody>
      </p:sp>
      <p:sp>
        <p:nvSpPr>
          <p:cNvPr id="13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应对挑战</a:t>
            </a:r>
            <a:endParaRPr lang="en-US" sz="2200" b="0" strike="noStrike" spc="-1">
              <a:solidFill>
                <a:srgbClr val="000000"/>
              </a:solidFill>
              <a:latin typeface="Arial"/>
            </a:endParaRPr>
          </a:p>
        </p:txBody>
      </p:sp>
      <p:sp>
        <p:nvSpPr>
          <p:cNvPr id="13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3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自我认知</a:t>
            </a:r>
            <a:endParaRPr lang="en-US" sz="3600" b="0" strike="noStrike" spc="-1">
              <a:solidFill>
                <a:schemeClr val="dk1"/>
              </a:solidFill>
              <a:latin typeface="Arial"/>
            </a:endParaRPr>
          </a:p>
        </p:txBody>
      </p:sp>
      <p:sp>
        <p:nvSpPr>
          <p:cNvPr id="13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了解自己的情绪和行为模式</a:t>
            </a:r>
            <a:endParaRPr lang="en-US" sz="2000" b="0" strike="noStrike" spc="-1">
              <a:solidFill>
                <a:srgbClr val="000000"/>
              </a:solidFill>
              <a:latin typeface="Arial"/>
            </a:endParaRPr>
          </a:p>
        </p:txBody>
      </p:sp>
      <p:sp>
        <p:nvSpPr>
          <p:cNvPr id="14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重要性和作用</a:t>
            </a:r>
            <a:endParaRPr lang="en-US" sz="3000" b="0" strike="noStrike" spc="-1">
              <a:solidFill>
                <a:srgbClr val="000000"/>
              </a:solidFill>
              <a:latin typeface="Arial"/>
            </a:endParaRPr>
          </a:p>
        </p:txBody>
      </p:sp>
      <p:sp>
        <p:nvSpPr>
          <p:cNvPr id="14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4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4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反思、日记记录、心理测试</a:t>
            </a:r>
            <a:endParaRPr lang="en-US" sz="2000" b="0" strike="noStrike" spc="-1">
              <a:solidFill>
                <a:srgbClr val="000000"/>
              </a:solidFill>
              <a:latin typeface="Arial"/>
            </a:endParaRPr>
          </a:p>
        </p:txBody>
      </p:sp>
      <p:sp>
        <p:nvSpPr>
          <p:cNvPr id="14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方法和工具</a:t>
            </a:r>
            <a:endParaRPr lang="en-US" sz="3000" b="0" strike="noStrike" spc="-1">
              <a:solidFill>
                <a:srgbClr val="000000"/>
              </a:solidFill>
              <a:latin typeface="Arial"/>
            </a:endParaRPr>
          </a:p>
        </p:txBody>
      </p:sp>
      <p:sp>
        <p:nvSpPr>
          <p:cNvPr id="147"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4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记录</a:t>
            </a:r>
            <a:endParaRPr lang="en-US" sz="2200" b="0" strike="noStrike" spc="-1">
              <a:solidFill>
                <a:srgbClr val="000000"/>
              </a:solidFill>
              <a:latin typeface="Arial"/>
            </a:endParaRPr>
          </a:p>
        </p:txBody>
      </p:sp>
      <p:sp>
        <p:nvSpPr>
          <p:cNvPr id="15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记录情绪波动、改变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总结日常行为模式</a:t>
            </a:r>
            <a:endParaRPr lang="en-US" sz="1500" b="0" strike="noStrike" spc="-1">
              <a:solidFill>
                <a:srgbClr val="000000"/>
              </a:solidFill>
              <a:latin typeface="Arial"/>
            </a:endParaRPr>
          </a:p>
        </p:txBody>
      </p:sp>
      <p:sp>
        <p:nvSpPr>
          <p:cNvPr id="15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心理测试</a:t>
            </a:r>
            <a:endParaRPr lang="en-US" sz="2200" b="0" strike="noStrike" spc="-1">
              <a:solidFill>
                <a:srgbClr val="000000"/>
              </a:solidFill>
              <a:latin typeface="Arial"/>
            </a:endParaRPr>
          </a:p>
        </p:txBody>
      </p:sp>
      <p:sp>
        <p:nvSpPr>
          <p:cNvPr id="15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性格测试、情绪评估</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行为习惯分析</a:t>
            </a:r>
            <a:endParaRPr lang="en-US" sz="1500" b="0" strike="noStrike" spc="-1">
              <a:solidFill>
                <a:srgbClr val="000000"/>
              </a:solidFill>
              <a:latin typeface="Arial"/>
            </a:endParaRPr>
          </a:p>
        </p:txBody>
      </p:sp>
      <p:sp>
        <p:nvSpPr>
          <p:cNvPr id="15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自我认知提升</a:t>
            </a:r>
            <a:endParaRPr lang="en-US" sz="3600" b="0" strike="noStrike" spc="-1">
              <a:solidFill>
                <a:schemeClr val="dk1"/>
              </a:solidFill>
              <a:latin typeface="Arial"/>
            </a:endParaRPr>
          </a:p>
        </p:txBody>
      </p:sp>
      <p:sp>
        <p:nvSpPr>
          <p:cNvPr id="15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反思</a:t>
            </a:r>
            <a:endParaRPr lang="en-US" sz="2200" b="0" strike="noStrike" spc="-1">
              <a:solidFill>
                <a:srgbClr val="000000"/>
              </a:solidFill>
              <a:latin typeface="Arial"/>
            </a:endParaRPr>
          </a:p>
        </p:txBody>
      </p:sp>
      <p:sp>
        <p:nvSpPr>
          <p:cNvPr id="16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回顾过去行为反思</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定期思考自身优缺点</a:t>
            </a:r>
            <a:endParaRPr lang="en-US" sz="1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6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2"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压力管理策略</a:t>
            </a:r>
            <a:endParaRPr lang="en-US" sz="3600" b="0" strike="noStrike" spc="-1">
              <a:solidFill>
                <a:schemeClr val="dk1"/>
              </a:solidFill>
              <a:latin typeface="Arial"/>
            </a:endParaRPr>
          </a:p>
        </p:txBody>
      </p:sp>
      <p:sp>
        <p:nvSpPr>
          <p:cNvPr id="16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6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身体健康</a:t>
            </a:r>
            <a:endParaRPr lang="en-US" sz="3500" b="0" strike="noStrike" spc="-1">
              <a:solidFill>
                <a:srgbClr val="000000"/>
              </a:solidFill>
              <a:latin typeface="Arial"/>
            </a:endParaRPr>
          </a:p>
        </p:txBody>
      </p:sp>
      <p:sp>
        <p:nvSpPr>
          <p:cNvPr id="16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身体健康是压力管理的关键。健康饮食、适量运动和充足睡眠有助于保持身体健康，提高应对压力的能力。</a:t>
            </a:r>
            <a:endParaRPr lang="en-US" sz="2500" b="0" strike="noStrike" spc="-1">
              <a:solidFill>
                <a:srgbClr val="000000"/>
              </a:solidFill>
              <a:latin typeface="Arial"/>
            </a:endParaRPr>
          </a:p>
        </p:txBody>
      </p:sp>
      <p:sp>
        <p:nvSpPr>
          <p:cNvPr id="16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6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情绪调节</a:t>
            </a:r>
            <a:endParaRPr lang="en-US" sz="3600" b="0" strike="noStrike" spc="-1">
              <a:solidFill>
                <a:schemeClr val="dk1"/>
              </a:solidFill>
              <a:latin typeface="Arial"/>
            </a:endParaRPr>
          </a:p>
        </p:txBody>
      </p:sp>
      <p:sp>
        <p:nvSpPr>
          <p:cNvPr id="16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释放内心压力</a:t>
            </a:r>
            <a:endParaRPr lang="en-US" sz="1500" b="0" strike="noStrike" spc="-1">
              <a:solidFill>
                <a:srgbClr val="000000"/>
              </a:solidFill>
              <a:latin typeface="Arial"/>
            </a:endParaRPr>
          </a:p>
        </p:txBody>
      </p:sp>
      <p:sp>
        <p:nvSpPr>
          <p:cNvPr id="17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情绪释放</a:t>
            </a:r>
            <a:endParaRPr lang="en-US" sz="2200" b="0" strike="noStrike" spc="-1">
              <a:solidFill>
                <a:srgbClr val="000000"/>
              </a:solidFill>
              <a:latin typeface="Arial"/>
            </a:endParaRPr>
          </a:p>
        </p:txBody>
      </p:sp>
      <p:sp>
        <p:nvSpPr>
          <p:cNvPr id="17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学会舒缓情绪</a:t>
            </a:r>
            <a:endParaRPr lang="en-US" sz="1500" b="0" strike="noStrike" spc="-1">
              <a:solidFill>
                <a:srgbClr val="000000"/>
              </a:solidFill>
              <a:latin typeface="Arial"/>
            </a:endParaRPr>
          </a:p>
        </p:txBody>
      </p:sp>
      <p:sp>
        <p:nvSpPr>
          <p:cNvPr id="17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放松技巧</a:t>
            </a:r>
            <a:endParaRPr lang="en-US" sz="2200" b="0" strike="noStrike" spc="-1">
              <a:solidFill>
                <a:srgbClr val="000000"/>
              </a:solidFill>
              <a:latin typeface="Arial"/>
            </a:endParaRPr>
          </a:p>
        </p:txBody>
      </p:sp>
      <p:sp>
        <p:nvSpPr>
          <p:cNvPr id="17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寻找心理平衡</a:t>
            </a:r>
            <a:endParaRPr lang="en-US" sz="1500" b="0" strike="noStrike" spc="-1">
              <a:solidFill>
                <a:srgbClr val="000000"/>
              </a:solidFill>
              <a:latin typeface="Arial"/>
            </a:endParaRPr>
          </a:p>
        </p:txBody>
      </p:sp>
      <p:sp>
        <p:nvSpPr>
          <p:cNvPr id="17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心理疏导方法</a:t>
            </a:r>
            <a:endParaRPr lang="en-US" sz="2200" b="0" strike="noStrike" spc="-1">
              <a:solidFill>
                <a:srgbClr val="000000"/>
              </a:solidFill>
              <a:latin typeface="Arial"/>
            </a:endParaRPr>
          </a:p>
        </p:txBody>
      </p:sp>
      <p:sp>
        <p:nvSpPr>
          <p:cNvPr id="17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7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8"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确定优先事项</a:t>
            </a:r>
            <a:endParaRPr lang="en-US" sz="2200" b="0" strike="noStrike" spc="-1">
              <a:solidFill>
                <a:srgbClr val="000000"/>
              </a:solidFill>
              <a:latin typeface="Arial"/>
            </a:endParaRPr>
          </a:p>
        </p:txBody>
      </p:sp>
      <p:sp>
        <p:nvSpPr>
          <p:cNvPr id="179"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分清轻重缓急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优先处理重要事务</a:t>
            </a:r>
            <a:endParaRPr lang="en-US" sz="1500" b="0" strike="noStrike" spc="-1">
              <a:solidFill>
                <a:srgbClr val="000000"/>
              </a:solidFill>
              <a:latin typeface="Arial"/>
            </a:endParaRPr>
          </a:p>
        </p:txBody>
      </p:sp>
      <p:sp>
        <p:nvSpPr>
          <p:cNvPr id="18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避免拖延行为</a:t>
            </a:r>
            <a:endParaRPr lang="en-US" sz="2200" b="0" strike="noStrike" spc="-1">
              <a:solidFill>
                <a:srgbClr val="000000"/>
              </a:solidFill>
              <a:latin typeface="Arial"/>
            </a:endParaRPr>
          </a:p>
        </p:txBody>
      </p:sp>
      <p:sp>
        <p:nvSpPr>
          <p:cNvPr id="182"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主动应对挑战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保持高效工作状态</a:t>
            </a:r>
            <a:endParaRPr lang="en-US" sz="1500" b="0" strike="noStrike" spc="-1">
              <a:solidFill>
                <a:srgbClr val="000000"/>
              </a:solidFill>
              <a:latin typeface="Arial"/>
            </a:endParaRPr>
          </a:p>
        </p:txBody>
      </p:sp>
      <p:sp>
        <p:nvSpPr>
          <p:cNvPr id="18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5"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6"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时间管理</a:t>
            </a:r>
            <a:endParaRPr lang="en-US" sz="3600" b="0" strike="noStrike" spc="-1">
              <a:solidFill>
                <a:schemeClr val="dk1"/>
              </a:solidFill>
              <a:latin typeface="Arial"/>
            </a:endParaRPr>
          </a:p>
        </p:txBody>
      </p:sp>
      <p:sp>
        <p:nvSpPr>
          <p:cNvPr id="18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8"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制定计划</a:t>
            </a:r>
            <a:endParaRPr lang="en-US" sz="2200" b="0" strike="noStrike" spc="-1">
              <a:solidFill>
                <a:srgbClr val="000000"/>
              </a:solidFill>
              <a:latin typeface="Arial"/>
            </a:endParaRPr>
          </a:p>
        </p:txBody>
      </p:sp>
      <p:sp>
        <p:nvSpPr>
          <p:cNvPr id="189"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合理安排时间</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设立明确目标</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9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其他压力管理方法</a:t>
            </a:r>
            <a:endParaRPr lang="en-US" sz="3600" b="0" strike="noStrike" spc="-1">
              <a:solidFill>
                <a:schemeClr val="dk1"/>
              </a:solidFill>
              <a:latin typeface="Arial"/>
            </a:endParaRPr>
          </a:p>
        </p:txBody>
      </p:sp>
      <p:sp>
        <p:nvSpPr>
          <p:cNvPr id="19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亲朋好友的陪伴与支持</a:t>
            </a:r>
            <a:endParaRPr lang="en-US" sz="2000" b="0" strike="noStrike" spc="-1">
              <a:solidFill>
                <a:srgbClr val="000000"/>
              </a:solidFill>
              <a:latin typeface="Arial"/>
            </a:endParaRPr>
          </a:p>
        </p:txBody>
      </p:sp>
      <p:sp>
        <p:nvSpPr>
          <p:cNvPr id="19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社交支持</a:t>
            </a:r>
            <a:endParaRPr lang="en-US" sz="3000" b="0" strike="noStrike" spc="-1">
              <a:solidFill>
                <a:srgbClr val="000000"/>
              </a:solidFill>
              <a:latin typeface="Arial"/>
            </a:endParaRPr>
          </a:p>
        </p:txBody>
      </p:sp>
      <p:sp>
        <p:nvSpPr>
          <p:cNvPr id="19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倾诉心声，寻求专业援助</a:t>
            </a:r>
            <a:endParaRPr lang="en-US" sz="2000" b="0" strike="noStrike" spc="-1">
              <a:solidFill>
                <a:srgbClr val="000000"/>
              </a:solidFill>
              <a:latin typeface="Arial"/>
            </a:endParaRPr>
          </a:p>
        </p:txBody>
      </p:sp>
      <p:sp>
        <p:nvSpPr>
          <p:cNvPr id="19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心理辅导的应用</a:t>
            </a:r>
            <a:endParaRPr lang="en-US" sz="3000" b="0" strike="noStrike" spc="-1">
              <a:solidFill>
                <a:srgbClr val="000000"/>
              </a:solidFill>
              <a:latin typeface="Arial"/>
            </a:endParaRPr>
          </a:p>
        </p:txBody>
      </p:sp>
      <p:sp>
        <p:nvSpPr>
          <p:cNvPr id="19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培养兴趣爱好，舒缓压力</a:t>
            </a:r>
            <a:endParaRPr lang="en-US" sz="2000" b="0" strike="noStrike" spc="-1">
              <a:solidFill>
                <a:srgbClr val="000000"/>
              </a:solidFill>
              <a:latin typeface="Arial"/>
            </a:endParaRPr>
          </a:p>
        </p:txBody>
      </p:sp>
      <p:sp>
        <p:nvSpPr>
          <p:cNvPr id="19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兴趣爱好</a:t>
            </a:r>
            <a:endParaRPr lang="en-US" sz="3000" b="0" strike="noStrike" spc="-1">
              <a:solidFill>
                <a:srgbClr val="000000"/>
              </a:solidFill>
              <a:latin typeface="Arial"/>
            </a:endParaRPr>
          </a:p>
        </p:txBody>
      </p:sp>
      <p:sp>
        <p:nvSpPr>
          <p:cNvPr id="199"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20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20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有效的压力管理策略对于提高生活质量和工作效率至关重要。通过良好的身体健康、情绪调节、时间管理和其他方法，可以有效缓解压力带来的不良影响，提升个人抗压能力。</a:t>
            </a:r>
            <a:endParaRPr lang="en-US" sz="2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https://d.book118.com/418143037010006050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132</Paragraphs>
  <Slides>21</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心理辅导与压力管理技巧培训</vt:lpstr>
      <vt:lpstr>目录</vt:lpstr>
      <vt:lpstr>第1章 心理辅导与压力管理技巧培训</vt:lpstr>
      <vt:lpstr> </vt:lpstr>
      <vt:lpstr>心理辅导的定义</vt:lpstr>
      <vt:lpstr>压力管理的重要性</vt:lpstr>
      <vt:lpstr>心理辅导的种类</vt:lpstr>
      <vt:lpstr>心理辅导与压力管理</vt:lpstr>
      <vt:lpstr>第二章 心理辅导技巧</vt:lpstr>
      <vt:lpstr> </vt:lpstr>
      <vt:lpstr>情绪管理</vt:lpstr>
      <vt:lpstr>解决问题</vt:lpstr>
      <vt:lpstr>自我认知</vt:lpstr>
      <vt:lpstr>自我认知提升</vt:lpstr>
      <vt:lpstr>第3章 压力管理策略</vt:lpstr>
      <vt:lpstr> </vt:lpstr>
      <vt:lpstr>情绪调节</vt:lpstr>
      <vt:lpstr>时间管理</vt:lpstr>
      <vt:lpstr>其他压力管理方法</vt:lpstr>
      <vt:lpstr>总结</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2024-09-29T14:43:43.525</cp:lastPrinted>
  <dcterms:created xsi:type="dcterms:W3CDTF">2024-09-29T06:43:43Z</dcterms:created>
  <dcterms:modified xsi:type="dcterms:W3CDTF">2024-09-29T06:43:45Z</dcterms:modified>
</cp:coreProperties>
</file>