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E307AEF-1658-4BD5-896C-F6A38F8A8D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F1177A-9537-4851-9A36-D3C9A7E22F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A77656-579C-42D5-92DC-58C80D7609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706A9FD-E1F0-4A32-B014-CF6BB9E6ED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B18A463-71E2-4A9D-9CEC-246F103330C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F9DF96-E564-4457-A7E5-E2C795F89CB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B009D6-4C47-44CE-8460-30DB9109050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36D241-ED2E-4A35-A6AD-C74F579E4C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A15AB2-CE26-4A40-BE1C-E68A942082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BA1F06-90F1-4E81-B780-9036D81355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E9BDDD-1FEF-4950-8369-077CF95736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5013034341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43473" y="903968"/>
            <a:ext cx="5970206" cy="262767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世界市场与世界市场价格</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862241" y="1715556"/>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a:solidFill>
                  <a:srgbClr val="152815">
                    <a:alpha val="100000"/>
                  </a:srgbClr>
                </a:solidFill>
                <a:latin typeface="Microsoft Yahei"/>
                <a:ea typeface="Microsoft Yahei"/>
                <a:cs typeface="Microsoft Yahei"/>
              </a:rPr>
              <a:t>世界市场概述</a:t>
            </a:r>
          </a:p>
          <a:p>
            <a:pPr marL="203200" lvl="0" indent="-203200">
              <a:lnSpc>
                <a:spcPct val="140000"/>
              </a:lnSpc>
              <a:buFont typeface="Arial"/>
              <a:buChar char="•"/>
            </a:pPr>
            <a:r>
              <a:rPr lang="en-US" sz="2400">
                <a:solidFill>
                  <a:srgbClr val="152815">
                    <a:alpha val="100000"/>
                  </a:srgbClr>
                </a:solidFill>
                <a:latin typeface="Microsoft Yahei"/>
                <a:ea typeface="Microsoft Yahei"/>
                <a:cs typeface="Microsoft Yahei"/>
              </a:rPr>
              <a:t>世界市场价格概述</a:t>
            </a:r>
          </a:p>
          <a:p>
            <a:pPr marL="203200" lvl="0" indent="-203200">
              <a:lnSpc>
                <a:spcPct val="140000"/>
              </a:lnSpc>
              <a:buFont typeface="Arial"/>
              <a:buChar char="•"/>
            </a:pPr>
            <a:r>
              <a:rPr lang="en-US" sz="2400">
                <a:solidFill>
                  <a:srgbClr val="152815">
                    <a:alpha val="100000"/>
                  </a:srgbClr>
                </a:solidFill>
                <a:latin typeface="Microsoft Yahei"/>
                <a:ea typeface="Microsoft Yahei"/>
                <a:cs typeface="Microsoft Yahei"/>
              </a:rPr>
              <a:t>世界市场价格的波动与趋势</a:t>
            </a:r>
          </a:p>
          <a:p>
            <a:pPr marL="203200" lvl="0" indent="-203200">
              <a:lnSpc>
                <a:spcPct val="140000"/>
              </a:lnSpc>
              <a:buFont typeface="Arial"/>
              <a:buChar char="•"/>
            </a:pPr>
            <a:r>
              <a:rPr lang="en-US" sz="2400">
                <a:solidFill>
                  <a:srgbClr val="152815">
                    <a:alpha val="100000"/>
                  </a:srgbClr>
                </a:solidFill>
                <a:latin typeface="Microsoft Yahei"/>
                <a:ea typeface="Microsoft Yahei"/>
                <a:cs typeface="Microsoft Yahei"/>
              </a:rPr>
              <a:t>世界市场价格与国内市场价格的关系</a:t>
            </a:r>
          </a:p>
        </p:txBody>
      </p:sp>
      <p:sp>
        <p:nvSpPr>
          <p:cNvPr id="4" name="TextBox 4"/>
          <p:cNvSpPr txBox="1"/>
          <p:nvPr/>
        </p:nvSpPr>
        <p:spPr>
          <a:xfrm>
            <a:off x="204063" y="448673"/>
            <a:ext cx="1945005" cy="116615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45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193557" y="806285"/>
            <a:ext cx="3649213" cy="55738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77000"/>
              </a:lnSpc>
              <a:spcBef>
                <a:spcPct val="0"/>
              </a:spcBef>
            </a:pPr>
            <a:r>
              <a:rPr lang="en-US" sz="3000" b="1">
                <a:solidFill>
                  <a:schemeClr val="accent1">
                    <a:alpha val="100000"/>
                  </a:scheme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862241" y="1715556"/>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a:solidFill>
                  <a:srgbClr val="152815">
                    <a:alpha val="100000"/>
                  </a:srgbClr>
                </a:solidFill>
                <a:latin typeface="Microsoft Yahei"/>
                <a:ea typeface="Microsoft Yahei"/>
                <a:cs typeface="Microsoft Yahei"/>
              </a:rPr>
              <a:t>世界市场价格的形成机制与定价策略</a:t>
            </a:r>
          </a:p>
          <a:p>
            <a:pPr marL="203200" lvl="0" indent="-203200">
              <a:lnSpc>
                <a:spcPct val="140000"/>
              </a:lnSpc>
              <a:buFont typeface="Arial"/>
              <a:buChar char="•"/>
            </a:pPr>
            <a:r>
              <a:rPr lang="en-US" sz="2400">
                <a:solidFill>
                  <a:srgbClr val="152815">
                    <a:alpha val="100000"/>
                  </a:srgbClr>
                </a:solidFill>
                <a:latin typeface="Microsoft Yahei"/>
                <a:ea typeface="Microsoft Yahei"/>
                <a:cs typeface="Microsoft Yahei"/>
              </a:rPr>
              <a:t>世界市场价格的风险与应对策略</a:t>
            </a:r>
          </a:p>
        </p:txBody>
      </p:sp>
      <p:sp>
        <p:nvSpPr>
          <p:cNvPr id="4" name="TextBox 4"/>
          <p:cNvSpPr txBox="1"/>
          <p:nvPr/>
        </p:nvSpPr>
        <p:spPr>
          <a:xfrm>
            <a:off x="204063" y="448673"/>
            <a:ext cx="1945005" cy="116615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45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193557" y="806285"/>
            <a:ext cx="3649213" cy="55738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77000"/>
              </a:lnSpc>
              <a:spcBef>
                <a:spcPct val="0"/>
              </a:spcBef>
            </a:pPr>
            <a:r>
              <a:rPr lang="en-US" sz="3000" b="1">
                <a:solidFill>
                  <a:schemeClr val="accent1">
                    <a:alpha val="100000"/>
                  </a:schemeClr>
                </a:solidFill>
                <a:latin typeface="Microsoft Yahei"/>
                <a:ea typeface="Microsoft Yahei"/>
                <a:cs typeface="Microsoft Yahei"/>
              </a:rPr>
              <a:t>CONTENTS</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25731" y="955050"/>
            <a:ext cx="4297680" cy="152242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1246164" y="2477479"/>
            <a:ext cx="5948047" cy="158778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4500" b="1">
                <a:solidFill>
                  <a:srgbClr val="152815">
                    <a:alpha val="100000"/>
                  </a:srgbClr>
                </a:solidFill>
                <a:latin typeface="Microsoft Yahei"/>
                <a:ea typeface="Microsoft Yahei"/>
                <a:cs typeface="Microsoft Yahei"/>
              </a:rPr>
              <a:t>世界市场概述</a:t>
            </a:r>
          </a:p>
        </p:txBody>
      </p:sp>
      <p:sp>
        <p:nvSpPr>
          <p:cNvPr id="5" name="TextBox 5"/>
          <p:cNvSpPr txBox="1"/>
          <p:nvPr/>
        </p:nvSpPr>
        <p:spPr>
          <a:xfrm>
            <a:off x="1246164" y="4668548"/>
            <a:ext cx="3135630" cy="59535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400">
                <a:solidFill>
                  <a:srgbClr val="000000">
                    <a:alpha val="100000"/>
                  </a:srgbClr>
                </a:solidFill>
                <a:latin typeface="Microsoft Yahei"/>
                <a:ea typeface="Microsoft Yahei"/>
                <a:cs typeface="Microsoft Yahei"/>
              </a:rPr>
              <a:t>CHAPTER</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世界市场是世界各国之间进行商品和劳务交换的领域，是国际分工和国际贸易的表现。</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定义</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世界市场具有统一性、多样性、竞争性和风险性等特点。其中，统一性表现为各国市场相互联系、相互依存；多样性表现为商品种类繁多、交易方式多样；竞争性表现为企业为争夺市场份额而激烈竞争；风险性表现为国际政治、经济因素以及自然灾害等不可预测事件对市场的影响。</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特点</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745" r="13745"/>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世界市场的形成是生产力发展到一定阶段的产物，随着资本主义生产方式的建立，国际分工和国际贸易得以发展，世界市场逐渐形成。</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形成原因</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世界市场经历了从地理大发现到第一次工业革命再到第二次工业革命的漫长过程，逐渐从地区性市场向全球性市场转变。</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发展历程</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随着经济全球化的深入发展，世界市场将继续扩大和深化，国际贸易和投资自由化便利化程度将进一步提高。</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发展趋势</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世界市场的形成与发展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35000" r="35000"/>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类型</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根据商品流通范围和交易对象的不同，世界市场可分为国际商品市场、国际技术市场、国际资本市场、国际劳务市场等类型。</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结构</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世界市场的结构包括市场主体、客体和中介等要素。其中，市场主体包括国际企业、跨国公司等；客体包括各种商品和劳务；中介包括国际贸易组织、国际金融机构等。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随着科技革命的深入和新兴市场的崛起，世界市场的类型和结构将不断发生变化，新兴市场和发展中国家的地位将逐渐提升。</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世界市场的类型与结构</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25731" y="955050"/>
            <a:ext cx="4297680" cy="152242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1246164" y="2477479"/>
            <a:ext cx="5948047" cy="158778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4500" b="1">
                <a:solidFill>
                  <a:srgbClr val="152815">
                    <a:alpha val="100000"/>
                  </a:srgbClr>
                </a:solidFill>
                <a:latin typeface="Microsoft Yahei"/>
                <a:ea typeface="Microsoft Yahei"/>
                <a:cs typeface="Microsoft Yahei"/>
              </a:rPr>
              <a:t>世界市场价格概述</a:t>
            </a:r>
          </a:p>
        </p:txBody>
      </p:sp>
      <p:sp>
        <p:nvSpPr>
          <p:cNvPr id="5" name="TextBox 5"/>
          <p:cNvSpPr txBox="1"/>
          <p:nvPr/>
        </p:nvSpPr>
        <p:spPr>
          <a:xfrm>
            <a:off x="1246164" y="4668548"/>
            <a:ext cx="3135630" cy="59535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400">
                <a:solidFill>
                  <a:srgbClr val="000000">
                    <a:alpha val="100000"/>
                  </a:srgbClr>
                </a:solidFill>
                <a:latin typeface="Microsoft Yahei"/>
                <a:ea typeface="Microsoft Yahei"/>
                <a:cs typeface="Microsoft Yahei"/>
              </a:rPr>
              <a:t>CHAPTER</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833" r="14833"/>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指商品在生产和流通中所耗费的社会必要劳动时间形成的价值，是世界市场价格的基础。</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基础价格</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供求变化是影响世界市场价格波动的重要因素，当供大于求时，价格下跌；当求大于供时，价格上涨。</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供求关系</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国际市场上的竞争和垄断程度对价格形成和变动具有重要影响，竞争激烈的市场价格较低，而垄断市场则价格较高。</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竞争与垄断</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世界市场价格的构成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世界市场价格的影响因素</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生产成本</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生产成本的变化直接影响商品的价值和价格，成本上升推动价格上涨，成本下降则使价格下跌。</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货币价值</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货币价值的变化对世界市场价格产生直接影响，货币贬值导致价格上涨，货币升值则价格下跌。</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贸易政策</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各国的贸易政策对世界市场价格具有重要影响，如关税、配额等贸易壁垒会提高进口商品价格，反之则降低。</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国际政治经济形势</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国际政治经济形势的变化也会影响世界市场价格，如战争、政治动荡等会导致价格上涨，而和平稳定的国际环境则有利于价格稳定。</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反映国际市场供求关系</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世界市场价格是国际市场供求关系的晴雨表，能够灵敏地反映市场供求的变化。</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影响国内市场价格水平</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世界市场价格通过进口商品价格影响国内市场价格水平，进而影响国内生产、消费和经济发展。</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促进技术进步和产业升级</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世界市场价格的竞争压力促使各国企业不断改进技术、提高生产效率，推动产业升级和经济发展。</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调节国际分工和国际贸易</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世界市场价格通过调节国际分工和国际贸易，使各国资源得到更有效的利用，促进世界经济的发展。</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世界市场价格的作用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25731" y="955050"/>
            <a:ext cx="4297680" cy="152242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1246164" y="2477479"/>
            <a:ext cx="5948047" cy="158778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4500" b="1">
                <a:solidFill>
                  <a:srgbClr val="152815">
                    <a:alpha val="100000"/>
                  </a:srgbClr>
                </a:solidFill>
                <a:latin typeface="Microsoft Yahei"/>
                <a:ea typeface="Microsoft Yahei"/>
                <a:cs typeface="Microsoft Yahei"/>
              </a:rPr>
              <a:t>世界市场价格的波动与趋势</a:t>
            </a:r>
          </a:p>
        </p:txBody>
      </p:sp>
      <p:sp>
        <p:nvSpPr>
          <p:cNvPr id="5" name="TextBox 5"/>
          <p:cNvSpPr txBox="1"/>
          <p:nvPr/>
        </p:nvSpPr>
        <p:spPr>
          <a:xfrm>
            <a:off x="1246164" y="4668548"/>
            <a:ext cx="3135630" cy="59535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400">
                <a:solidFill>
                  <a:srgbClr val="000000">
                    <a:alpha val="100000"/>
                  </a:srgbClr>
                </a:solidFill>
                <a:latin typeface="Microsoft Yahei"/>
                <a:ea typeface="Microsoft Yahei"/>
                <a:cs typeface="Microsoft Yahei"/>
              </a:rPr>
              <a:t>CHAPTER</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8375" r="183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自然灾害</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自然灾害如洪水、干旱、地震等会对农产品等商品的生产和供应造成影响，从而引起价格波动。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经济周期</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世界市场价格随着经济周期的变化而波动，繁荣期和衰退期的价格波动幅度较大。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政治周期</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政治事件以及政治局势的变化也会对世界市场价格产生影响，如战争、政治选举等。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周期性波动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随着科技的不断进步，生产效率提高，成本降低，商品价格呈现下降趋势。</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科技进步</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全球化促进了贸易自由化和国际分工，使得商品的生产和流通更加高效，对世界市场价格产生积极影响。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全球化</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773" r="1777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随着资源的不断消耗，部分资源逐渐稀缺，导致相关商品价格上升。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资源稀缺性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长期趋势</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https://d.book118.com/425013034341011104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2024-09-14T22:43:56.577</cp:lastPrinted>
  <dcterms:created xsi:type="dcterms:W3CDTF">2024-09-14T14:43:56Z</dcterms:created>
  <dcterms:modified xsi:type="dcterms:W3CDTF">2024-09-14T14:43:58Z</dcterms:modified>
</cp:coreProperties>
</file>