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0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8D187AEE-9276-4CCC-9669-602F30DBF2EB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5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6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6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6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7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74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5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77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8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A71E7B-EDC7-4345-9109-80660C10F8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ACBE37-762D-4380-8033-3F8A5AA9D9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0D938B-8A72-4BC4-AAA7-D16065EF7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C9E4E6-3A15-4524-8B5A-C279CC6482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D3F3C5-8D80-472D-9747-9549BEA003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BE3558F-E5E5-4340-ABA9-743A0728F3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0F907A-E0A8-4C4F-89E9-15A490525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3135D5-A3E3-41D4-B8BC-478D744167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1102D3-B7E9-472C-BB00-0E5469A9FB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A27A4A-3F7C-4813-B2B9-86068A3D01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C12350-E7E6-43F4-8DE8-6782ED638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4AFEB6A-A9A8-4E2D-9614-61379EA4C7DA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196E3987-1DF4-431A-871A-B8C3D32F639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png" /><Relationship Id="rId4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4.png" /><Relationship Id="rId4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5040103044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559440"/>
            <a:ext cx="10156320" cy="1788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en-US" sz="6000" b="1" strike="noStrike" spc="299">
                <a:solidFill>
                  <a:srgbClr val="C00000"/>
                </a:solidFill>
                <a:latin typeface="Arial"/>
                <a:ea typeface="微软雅黑"/>
              </a:rPr>
              <a:t>pbl</a:t>
            </a:r>
            <a:r>
              <a:rPr lang="zh-CN" sz="6000" b="1" strike="noStrike" spc="299">
                <a:solidFill>
                  <a:srgbClr val="C00000"/>
                </a:solidFill>
                <a:latin typeface="Arial"/>
                <a:ea typeface="微软雅黑"/>
              </a:rPr>
              <a:t>教学查房  骨折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3494880" y="3492360"/>
            <a:ext cx="76788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506520" y="332280"/>
            <a:ext cx="5297760" cy="5297760"/>
          </a:xfrm>
          <a:prstGeom prst="ellipse">
            <a:avLst/>
          </a:prstGeom>
          <a:solidFill>
            <a:srgbClr val="EB554D">
              <a:alpha val="2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1147320" y="973080"/>
            <a:ext cx="4016160" cy="401616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2058120" y="235908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PBL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教学介绍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骨折分类与诊断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骨折的急救处理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骨折的治疗方法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骨折后的康复训练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PBL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教学在骨折教育中的应用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7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511640" y="152568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01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40665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1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PBL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教学介绍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3" name="content.2.title"/>
          <p:cNvSpPr/>
          <p:nvPr/>
        </p:nvSpPr>
        <p:spPr>
          <a:xfrm>
            <a:off x="8392320" y="1557720"/>
            <a:ext cx="3373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批判性思维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2.content"/>
          <p:cNvSpPr/>
          <p:nvPr/>
        </p:nvSpPr>
        <p:spPr>
          <a:xfrm>
            <a:off x="8392320" y="1915920"/>
            <a:ext cx="3078000" cy="160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培养学生思考能力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学习更有深度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1094760" y="4120560"/>
            <a:ext cx="3229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问题解决能力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3.content"/>
          <p:cNvSpPr/>
          <p:nvPr/>
        </p:nvSpPr>
        <p:spPr>
          <a:xfrm>
            <a:off x="1094760" y="4453920"/>
            <a:ext cx="2929680" cy="156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培养解决实际问题的能力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提高实践能力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9" name="content.4.title"/>
          <p:cNvSpPr/>
          <p:nvPr/>
        </p:nvSpPr>
        <p:spPr>
          <a:xfrm>
            <a:off x="8392320" y="4109040"/>
            <a:ext cx="3256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学习成果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content"/>
          <p:cNvSpPr/>
          <p:nvPr/>
        </p:nvSpPr>
        <p:spPr>
          <a:xfrm>
            <a:off x="8392320" y="4453920"/>
            <a:ext cx="3078000" cy="17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展示学生学习成果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鼓励学生继续学习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000" b="1" strike="noStrike" spc="299">
                <a:solidFill>
                  <a:schemeClr val="accent6"/>
                </a:solidFill>
                <a:latin typeface="Arial"/>
                <a:ea typeface="微软雅黑"/>
              </a:rPr>
              <a:t>PBL</a:t>
            </a:r>
            <a:r>
              <a:rPr lang="zh-CN" sz="3000" b="1" strike="noStrike" spc="299">
                <a:solidFill>
                  <a:schemeClr val="accent6"/>
                </a:solidFill>
                <a:latin typeface="Arial"/>
                <a:ea typeface="微软雅黑"/>
              </a:rPr>
              <a:t>教学原理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2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3" name="content.1.title"/>
          <p:cNvSpPr/>
          <p:nvPr/>
        </p:nvSpPr>
        <p:spPr>
          <a:xfrm>
            <a:off x="1094760" y="1655280"/>
            <a:ext cx="33897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学生主动参与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1.content"/>
          <p:cNvSpPr/>
          <p:nvPr/>
        </p:nvSpPr>
        <p:spPr>
          <a:xfrm>
            <a:off x="1094760" y="2034720"/>
            <a:ext cx="2928960" cy="146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激发学习兴趣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提高学习效果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05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06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6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4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5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6" name="AutoShape 8"/>
          <p:cNvSpPr/>
          <p:nvPr/>
        </p:nvSpPr>
        <p:spPr>
          <a:xfrm>
            <a:off x="4397760" y="2570040"/>
            <a:ext cx="583920" cy="583920"/>
          </a:xfrm>
          <a:prstGeom prst="diamond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AutoShape 9"/>
          <p:cNvSpPr/>
          <p:nvPr/>
        </p:nvSpPr>
        <p:spPr>
          <a:xfrm>
            <a:off x="7198560" y="2570040"/>
            <a:ext cx="583920" cy="588600"/>
          </a:xfrm>
          <a:prstGeom prst="diamond">
            <a:avLst/>
          </a:prstGeom>
          <a:solidFill>
            <a:srgbClr val="EB554D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AutoShape 10"/>
          <p:cNvSpPr/>
          <p:nvPr/>
        </p:nvSpPr>
        <p:spPr>
          <a:xfrm>
            <a:off x="4397760" y="4078080"/>
            <a:ext cx="583920" cy="583920"/>
          </a:xfrm>
          <a:prstGeom prst="diamond">
            <a:avLst/>
          </a:prstGeom>
          <a:solidFill>
            <a:srgbClr val="EB554D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AutoShape 11"/>
          <p:cNvSpPr/>
          <p:nvPr/>
        </p:nvSpPr>
        <p:spPr>
          <a:xfrm>
            <a:off x="7198560" y="4078080"/>
            <a:ext cx="583920" cy="583920"/>
          </a:xfrm>
          <a:prstGeom prst="diamond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AutoShape 12"/>
          <p:cNvSpPr/>
          <p:nvPr/>
        </p:nvSpPr>
        <p:spPr>
          <a:xfrm>
            <a:off x="4397760" y="271188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01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AutoShape 13"/>
          <p:cNvSpPr/>
          <p:nvPr/>
        </p:nvSpPr>
        <p:spPr>
          <a:xfrm>
            <a:off x="43977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03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AutoShape 14"/>
          <p:cNvSpPr/>
          <p:nvPr/>
        </p:nvSpPr>
        <p:spPr>
          <a:xfrm>
            <a:off x="7198560" y="270252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02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AutoShape 15"/>
          <p:cNvSpPr/>
          <p:nvPr/>
        </p:nvSpPr>
        <p:spPr>
          <a:xfrm>
            <a:off x="71985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04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AutoShape 2"/>
          <p:cNvSpPr/>
          <p:nvPr/>
        </p:nvSpPr>
        <p:spPr>
          <a:xfrm>
            <a:off x="4876920" y="2507040"/>
            <a:ext cx="2424240" cy="236448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Picture 8"/>
          <p:cNvSpPr/>
          <p:nvPr/>
        </p:nvSpPr>
        <p:spPr>
          <a:xfrm>
            <a:off x="4964400" y="2569680"/>
            <a:ext cx="2282400" cy="2217600"/>
          </a:xfrm>
          <a:prstGeom prst="ellipse">
            <a:avLst/>
          </a:prstGeom>
          <a:blipFill rotWithShape="0">
            <a:blip r:embed="rId2">
              <a:alphaModFix amt="70000"/>
            </a:blip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6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en-US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PBL</a:t>
            </a: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教学过程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PBL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教学过程包括问题提出、自主学习、团队合作、成果展示等多个阶段。在问题提出阶段，学生会遇到挑战性问题，激发学习兴趣；自主学习阶段培养学生自主学习能力；团队合作阶段提高学生协作能力；成果展示阶段展示学生学习成果，鼓励学生持续学习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48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49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0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1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2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3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4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5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6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7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8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9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0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1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2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3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4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5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6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7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8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69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0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PBL</a:t>
            </a: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教学的作用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1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PBL</a:t>
            </a: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教学能够激发学生学习兴趣，提高学生解决问题的能力，培养学生的批判性思维和团队合作能力。通过</a:t>
            </a:r>
            <a:r>
              <a:rPr lang="en-US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PBL</a:t>
            </a: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教学，学生能够更好地应用所学知识解决实际问题，为未来的学习和工作做好准备。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72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73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4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5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6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7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8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1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2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93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1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02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40665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骨折分类与诊断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" name="AutoShape 2"/>
          <p:cNvSpPr/>
          <p:nvPr/>
        </p:nvSpPr>
        <p:spPr>
          <a:xfrm>
            <a:off x="59292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AutoShape 3"/>
          <p:cNvSpPr/>
          <p:nvPr/>
        </p:nvSpPr>
        <p:spPr>
          <a:xfrm>
            <a:off x="436788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6" name="AutoShape 4"/>
          <p:cNvSpPr/>
          <p:nvPr/>
        </p:nvSpPr>
        <p:spPr>
          <a:xfrm>
            <a:off x="813384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7" name="AutoShape 5"/>
          <p:cNvSpPr/>
          <p:nvPr/>
        </p:nvSpPr>
        <p:spPr>
          <a:xfrm rot="18900000" flipH="1" flipV="1">
            <a:off x="52747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8" name="AutoShape 8"/>
          <p:cNvSpPr/>
          <p:nvPr/>
        </p:nvSpPr>
        <p:spPr>
          <a:xfrm>
            <a:off x="58183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9" name="AutoShape 9"/>
          <p:cNvSpPr/>
          <p:nvPr/>
        </p:nvSpPr>
        <p:spPr>
          <a:xfrm rot="18900000" flipH="1" flipV="1">
            <a:off x="149976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0" name="AutoShape 12"/>
          <p:cNvSpPr/>
          <p:nvPr/>
        </p:nvSpPr>
        <p:spPr>
          <a:xfrm>
            <a:off x="204336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1" name="AutoShape 13"/>
          <p:cNvSpPr/>
          <p:nvPr/>
        </p:nvSpPr>
        <p:spPr>
          <a:xfrm rot="18900000" flipH="1" flipV="1">
            <a:off x="90403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2" name="AutoShape 16"/>
          <p:cNvSpPr/>
          <p:nvPr/>
        </p:nvSpPr>
        <p:spPr>
          <a:xfrm>
            <a:off x="95839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3" name="Picture 17"/>
          <p:cNvSpPr/>
          <p:nvPr/>
        </p:nvSpPr>
        <p:spPr>
          <a:xfrm>
            <a:off x="1583280" y="1416600"/>
            <a:ext cx="1474920" cy="1474920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icture 18"/>
          <p:cNvSpPr/>
          <p:nvPr/>
        </p:nvSpPr>
        <p:spPr>
          <a:xfrm>
            <a:off x="5358240" y="1416600"/>
            <a:ext cx="1474920" cy="1474920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icture 19"/>
          <p:cNvSpPr/>
          <p:nvPr/>
        </p:nvSpPr>
        <p:spPr>
          <a:xfrm>
            <a:off x="9120960" y="1416600"/>
            <a:ext cx="1474920" cy="1474920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7" name="content.2.title"/>
          <p:cNvSpPr/>
          <p:nvPr/>
        </p:nvSpPr>
        <p:spPr>
          <a:xfrm>
            <a:off x="4494600" y="3555360"/>
            <a:ext cx="3214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斜形骨折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content.2.content"/>
          <p:cNvSpPr/>
          <p:nvPr/>
        </p:nvSpPr>
        <p:spPr>
          <a:xfrm>
            <a:off x="4600080" y="4031640"/>
            <a:ext cx="3042000" cy="140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骨折线呈对角状，常见于脚踝骨折等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0" name="content.3.title"/>
          <p:cNvSpPr/>
          <p:nvPr/>
        </p:nvSpPr>
        <p:spPr>
          <a:xfrm>
            <a:off x="8301240" y="3517200"/>
            <a:ext cx="3191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螺旋骨折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content.3.content"/>
          <p:cNvSpPr/>
          <p:nvPr/>
        </p:nvSpPr>
        <p:spPr>
          <a:xfrm>
            <a:off x="8301960" y="4000680"/>
            <a:ext cx="3122640" cy="14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骨折线呈螺旋状，常见于股骨骨折等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3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骨折分类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4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5" name="content.1.title"/>
          <p:cNvSpPr/>
          <p:nvPr/>
        </p:nvSpPr>
        <p:spPr>
          <a:xfrm>
            <a:off x="745560" y="3546000"/>
            <a:ext cx="31809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横断骨折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content.1.content"/>
          <p:cNvSpPr/>
          <p:nvPr/>
        </p:nvSpPr>
        <p:spPr>
          <a:xfrm>
            <a:off x="850320" y="4005720"/>
            <a:ext cx="3076920" cy="143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骨折线为横向，常见于肱骨骨折等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27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28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9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0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1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2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3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4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5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6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7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8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9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0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1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2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3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4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5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6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7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8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9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0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1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2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3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4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5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57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骨折诊断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骨折的明确诊断可以通过</a:t>
            </a: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射线、</a:t>
            </a: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CT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等影像学检查进行。医生会根据病史和临床表现综合判断，以确定骨折的具体情况和处理方法。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60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61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2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3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4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5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6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7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8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9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0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1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2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3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4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5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6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7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8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9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0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81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2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03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40665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第三章 骨折的急救处理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8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5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6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7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8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9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0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1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2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94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骨折急救原则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骨折急救包括止血、固定伤肢、保护周围组织等措施。在急救过程中，首先要保持冷静，确保伤者安全。同时要及时止血，固定受伤部位，避免移动。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97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98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9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0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1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2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3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4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5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6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7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8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9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0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1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2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3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4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5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6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7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18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9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应急处理要点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20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在进行骨折急救时，要迅速采取适当措施，避免患者疼痛或二次伤害。绷带包扎要适度紧实，夹板固定要牢靠，冷敷器使用要及时，保持部位清洁卫生。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21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22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3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4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5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6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7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8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9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0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1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2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3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4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5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6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7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8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9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0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1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42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3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4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5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6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7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8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0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04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40665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4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骨折的治疗方法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5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3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4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5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6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7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8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9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0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62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闭合骨折复位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闭合骨折复位是一种治疗骨折的方法，通过外力将骨折端对准，不需要开放手术。这种方法适用于某些类型的骨折，能够帮助骨折骨头恢复到正确的位置并有效固定。在进行闭合复位的过程中，医生需要谨慎操作，以确保骨折恢复正确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65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66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7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8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9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0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1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2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3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4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5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6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7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8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9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0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1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2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3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4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5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86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https://d.book118.com/425040103044011124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15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pbl教学查房  骨折</vt:lpstr>
      <vt:lpstr>目录</vt:lpstr>
      <vt:lpstr>第1章 PBL教学介绍</vt:lpstr>
      <vt:lpstr>PBL教学原理</vt:lpstr>
      <vt:lpstr> </vt:lpstr>
      <vt:lpstr>PBL教学的作用</vt:lpstr>
      <vt:lpstr>第2章 骨折分类与诊断</vt:lpstr>
      <vt:lpstr>骨折分类</vt:lpstr>
      <vt:lpstr> </vt:lpstr>
      <vt:lpstr>第三章 骨折的急救处理</vt:lpstr>
      <vt:lpstr> </vt:lpstr>
      <vt:lpstr>应急处理要点</vt:lpstr>
      <vt:lpstr>第4章 骨折的治疗方法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2024-09-28T09:44:55.484</cp:lastPrinted>
  <dcterms:created xsi:type="dcterms:W3CDTF">2024-09-28T01:44:55Z</dcterms:created>
  <dcterms:modified xsi:type="dcterms:W3CDTF">2024-09-28T01:44:57Z</dcterms:modified>
</cp:coreProperties>
</file>