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9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25FD06-1EE8-4CF5-A040-FD81A9960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37F91-50D4-4B1E-AD47-2B4259782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3BB66E-56A8-4DD6-BEBD-4C90C2DEB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7D5C55-7E88-4B00-8E25-C205167198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20B6DE-A6F1-4D91-8BE5-53FB98C2C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AAF2A0-368F-46CA-9D15-3D3680599C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6B56AA-5EB6-4AA6-901E-23317CDECE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79A18B-0D45-4678-A8A5-25F656E05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7CE144-4164-4008-839E-6368A49E2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F5BE62-AB19-495A-8E96-360CB2CB5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C584D-1D9A-42CC-87BF-69BA0AF41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panose="020b0503020204020204" charset="-122"/>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panose="020b0503020204020204" charset="-122"/>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ags" Target="../tags/tag152.xml" /><Relationship Id="rId24" Type="http://schemas.openxmlformats.org/officeDocument/2006/relationships/tags" Target="../tags/tag153.xml" /><Relationship Id="rId25" Type="http://schemas.openxmlformats.org/officeDocument/2006/relationships/tags" Target="../tags/tag154.xml" /><Relationship Id="rId26" Type="http://schemas.openxmlformats.org/officeDocument/2006/relationships/tags" Target="../tags/tag155.xml" /><Relationship Id="rId27" Type="http://schemas.openxmlformats.org/officeDocument/2006/relationships/tags" Target="../tags/tag156.xml" /><Relationship Id="rId28" Type="http://schemas.openxmlformats.org/officeDocument/2006/relationships/tags" Target="../tags/tag157.xml" /><Relationship Id="rId29" Type="http://schemas.openxmlformats.org/officeDocument/2006/relationships/tags" Target="../tags/tag158.xml" /><Relationship Id="rId3" Type="http://schemas.openxmlformats.org/officeDocument/2006/relationships/tags" Target="../tags/tag132.xml" /><Relationship Id="rId30" Type="http://schemas.openxmlformats.org/officeDocument/2006/relationships/tags" Target="../tags/tag159.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26" Type="http://schemas.openxmlformats.org/officeDocument/2006/relationships/tags" Target="../tags/tag196.xml" /><Relationship Id="rId27" Type="http://schemas.openxmlformats.org/officeDocument/2006/relationships/tags" Target="../tags/tag197.xml" /><Relationship Id="rId28" Type="http://schemas.openxmlformats.org/officeDocument/2006/relationships/tags" Target="../tags/tag198.xml" /><Relationship Id="rId29" Type="http://schemas.openxmlformats.org/officeDocument/2006/relationships/tags" Target="../tags/tag199.xml" /><Relationship Id="rId3" Type="http://schemas.openxmlformats.org/officeDocument/2006/relationships/tags" Target="../tags/tag173.xml" /><Relationship Id="rId30" Type="http://schemas.openxmlformats.org/officeDocument/2006/relationships/tags" Target="../tags/tag200.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tags" Target="../tags/tag204.xml" /><Relationship Id="rId20" Type="http://schemas.openxmlformats.org/officeDocument/2006/relationships/tags" Target="../tags/tag222.xml" /><Relationship Id="rId21" Type="http://schemas.openxmlformats.org/officeDocument/2006/relationships/tags" Target="../tags/tag223.xml" /><Relationship Id="rId22" Type="http://schemas.openxmlformats.org/officeDocument/2006/relationships/tags" Target="../tags/tag224.xml" /><Relationship Id="rId23" Type="http://schemas.openxmlformats.org/officeDocument/2006/relationships/tags" Target="../tags/tag225.xml" /><Relationship Id="rId24" Type="http://schemas.openxmlformats.org/officeDocument/2006/relationships/tags" Target="../tags/tag226.xml" /><Relationship Id="rId25" Type="http://schemas.openxmlformats.org/officeDocument/2006/relationships/tags" Target="../tags/tag227.xml" /><Relationship Id="rId26" Type="http://schemas.openxmlformats.org/officeDocument/2006/relationships/tags" Target="../tags/tag228.xml" /><Relationship Id="rId27" Type="http://schemas.openxmlformats.org/officeDocument/2006/relationships/tags" Target="../tags/tag229.xml" /><Relationship Id="rId28" Type="http://schemas.openxmlformats.org/officeDocument/2006/relationships/tags" Target="../tags/tag230.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tags" Target="../tags/tag255.xml" /><Relationship Id="rId15" Type="http://schemas.openxmlformats.org/officeDocument/2006/relationships/tags" Target="../tags/tag256.xml" /><Relationship Id="rId16" Type="http://schemas.openxmlformats.org/officeDocument/2006/relationships/tags" Target="../tags/tag257.xml" /><Relationship Id="rId17" Type="http://schemas.openxmlformats.org/officeDocument/2006/relationships/tags" Target="../tags/tag258.xml" /><Relationship Id="rId18" Type="http://schemas.openxmlformats.org/officeDocument/2006/relationships/tags" Target="../tags/tag259.xml" /><Relationship Id="rId19" Type="http://schemas.openxmlformats.org/officeDocument/2006/relationships/tags" Target="../tags/tag260.xml" /><Relationship Id="rId2" Type="http://schemas.openxmlformats.org/officeDocument/2006/relationships/tags" Target="../tags/tag243.xml" /><Relationship Id="rId20" Type="http://schemas.openxmlformats.org/officeDocument/2006/relationships/tags" Target="../tags/tag261.xml" /><Relationship Id="rId21" Type="http://schemas.openxmlformats.org/officeDocument/2006/relationships/tags" Target="../tags/tag262.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333410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PPT,a click to unlimited possibilities</a:t>
            </a:r>
            <a:endParaRPr lang="zh-CN" altLang="en-US"/>
          </a:p>
        </p:txBody>
      </p:sp>
      <p:sp>
        <p:nvSpPr>
          <p:cNvPr id="1048650" name="标题 6"/>
          <p:cNvSpPr>
            <a:spLocks noGrp="1"/>
          </p:cNvSpPr>
          <p:nvPr>
            <p:ph type="title" idx="2"/>
            <p:custDataLst>
              <p:tags r:id="rId4"/>
            </p:custDataLst>
          </p:nvPr>
        </p:nvSpPr>
        <p:spPr/>
        <p:txBody>
          <a:bodyPr>
            <a:normAutofit fontScale="90000"/>
          </a:bodyPr>
          <a:lstStyle/>
          <a:p>
            <a:r>
              <a:rPr lang="zh-CN" altLang="en-US"/>
              <a:t>大学分析化学经典课件第八章沉淀滴定与重量分析</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沉淀滴定法概述</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重量分析法概述</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重量分析法的基本原理</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沉淀滴定法的基本原理</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沉淀滴定法的应用</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沉淀滴定法概述</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定义与原理</a:t>
            </a:r>
            <a:endParaRPr lang="zh-CN" altLang="en-US"/>
          </a:p>
        </p:txBody>
      </p:sp>
      <p:sp>
        <p:nvSpPr>
          <p:cNvPr id="104910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0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1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1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1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1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2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2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12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定义：沉淀滴定法是一种通过沉淀反应进行滴定分析的方法</a:t>
            </a:r>
            <a:endParaRPr lang="zh-CN" altLang="en-US" sz="1200" spc="150">
              <a:solidFill>
                <a:schemeClr val="tx1">
                  <a:lumMod val="65000"/>
                  <a:lumOff val="35000"/>
                </a:schemeClr>
              </a:solidFill>
              <a:latin typeface="+mn-ea"/>
              <a:sym typeface="+mn-ea"/>
            </a:endParaRPr>
          </a:p>
        </p:txBody>
      </p:sp>
      <p:sp>
        <p:nvSpPr>
          <p:cNvPr id="104914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沉淀滴定法的应用：适用于多种无机和有机物质的分析</a:t>
            </a:r>
            <a:endParaRPr lang="zh-CN" altLang="en-US" sz="1200" spc="150">
              <a:solidFill>
                <a:schemeClr val="tx1">
                  <a:lumMod val="65000"/>
                  <a:lumOff val="35000"/>
                </a:schemeClr>
              </a:solidFill>
              <a:latin typeface="+mn-ea"/>
              <a:sym typeface="+mn-ea"/>
            </a:endParaRPr>
          </a:p>
        </p:txBody>
      </p:sp>
      <p:sp>
        <p:nvSpPr>
          <p:cNvPr id="104914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沉淀反应的选择：选择适当的沉淀反应是沉淀滴定法的关键</a:t>
            </a:r>
            <a:endParaRPr lang="zh-CN" altLang="en-US" sz="1200" spc="150">
              <a:solidFill>
                <a:schemeClr val="tx1">
                  <a:lumMod val="65000"/>
                  <a:lumOff val="35000"/>
                </a:schemeClr>
              </a:solidFill>
              <a:latin typeface="+mn-ea"/>
              <a:sym typeface="+mn-ea"/>
            </a:endParaRPr>
          </a:p>
        </p:txBody>
      </p:sp>
      <p:sp>
        <p:nvSpPr>
          <p:cNvPr id="104914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原理：利用沉淀反应中沉淀物的生成和沉淀物浓度的变化来确定待测组分的含量</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94" name="标题 2"/>
          <p:cNvSpPr>
            <a:spLocks noGrp="1"/>
          </p:cNvSpPr>
          <p:nvPr>
            <p:ph type="title" idx="1"/>
          </p:nvPr>
        </p:nvSpPr>
        <p:spPr/>
        <p:txBody>
          <a:bodyPr/>
          <a:lstStyle/>
          <a:p>
            <a:r>
              <a:rPr lang="zh-CN" altLang="en-US"/>
              <a:t>分类与应用</a:t>
            </a:r>
            <a:endParaRPr lang="zh-CN" altLang="en-US"/>
          </a:p>
        </p:txBody>
      </p:sp>
      <p:sp>
        <p:nvSpPr>
          <p:cNvPr id="104919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9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0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沉淀滴定法的分类：根据沉淀类型和滴定剂的不同，可以分为多种沉淀滴定法</a:t>
            </a:r>
            <a:endParaRPr lang="zh-CN" altLang="en-US" spc="150">
              <a:solidFill>
                <a:schemeClr val="tx1">
                  <a:lumMod val="85000"/>
                  <a:lumOff val="15000"/>
                </a:schemeClr>
              </a:solidFill>
              <a:latin typeface="+mn-ea"/>
              <a:sym typeface="+mn-ea"/>
            </a:endParaRPr>
          </a:p>
        </p:txBody>
      </p:sp>
      <p:sp>
        <p:nvSpPr>
          <p:cNvPr id="104920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0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0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沉淀滴定法的应用：在化学分析、环境监测、生物医学等领域中都有广泛的应用</a:t>
            </a:r>
            <a:endParaRPr lang="zh-CN" altLang="en-US" spc="150">
              <a:solidFill>
                <a:schemeClr val="tx1">
                  <a:lumMod val="85000"/>
                  <a:lumOff val="15000"/>
                </a:schemeClr>
              </a:solidFill>
              <a:latin typeface="+mn-ea"/>
              <a:sym typeface="+mn-ea"/>
            </a:endParaRPr>
          </a:p>
        </p:txBody>
      </p:sp>
      <p:sp>
        <p:nvSpPr>
          <p:cNvPr id="104920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1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1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沉淀滴定法的优缺点：优点包括操作简便、准确度高、应用范围广等；缺点包括对某些特定物质的分析灵敏度较低、操作过程中需要注意避免干扰等</a:t>
            </a:r>
            <a:endParaRPr lang="zh-CN" altLang="en-US" sz="2000" spc="150">
              <a:solidFill>
                <a:schemeClr val="tx1">
                  <a:lumMod val="85000"/>
                  <a:lumOff val="15000"/>
                </a:schemeClr>
              </a:solidFill>
              <a:latin typeface="+mn-ea"/>
              <a:sym typeface="+mn-ea"/>
            </a:endParaRPr>
          </a:p>
        </p:txBody>
      </p:sp>
      <p:sp>
        <p:nvSpPr>
          <p:cNvPr id="104921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1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21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沉淀滴定法的未来发展：随着科学技术的不断进步，沉淀滴定法也在不断发展和改进，未来有望在更多领域得到应用</a:t>
            </a:r>
            <a:endParaRPr lang="zh-CN" altLang="en-US"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64" name="标题 2"/>
          <p:cNvSpPr>
            <a:spLocks noGrp="1"/>
          </p:cNvSpPr>
          <p:nvPr>
            <p:ph type="title" idx="1"/>
          </p:nvPr>
        </p:nvSpPr>
        <p:spPr/>
        <p:txBody>
          <a:bodyPr/>
          <a:lstStyle/>
          <a:p>
            <a:r>
              <a:rPr lang="zh-CN" altLang="en-US"/>
              <a:t>特点与优势</a:t>
            </a:r>
            <a:endParaRPr lang="zh-CN" altLang="en-US"/>
          </a:p>
        </p:txBody>
      </p:sp>
      <p:sp>
        <p:nvSpPr>
          <p:cNvPr id="104926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6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7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7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7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7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8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8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28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沉淀滴定法是一种通过沉淀反应进行滴定的分析方法</a:t>
            </a:r>
            <a:endParaRPr lang="zh-CN" altLang="en-US" sz="1200" spc="150">
              <a:solidFill>
                <a:schemeClr val="tx1">
                  <a:lumMod val="65000"/>
                  <a:lumOff val="35000"/>
                </a:schemeClr>
              </a:solidFill>
              <a:latin typeface="+mn-ea"/>
              <a:sym typeface="+mn-ea"/>
            </a:endParaRPr>
          </a:p>
        </p:txBody>
      </p:sp>
      <p:sp>
        <p:nvSpPr>
          <p:cNvPr id="104930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沉淀滴定法在分析化学中具有广泛的应用前景</a:t>
            </a:r>
            <a:endParaRPr lang="zh-CN" altLang="en-US" sz="1200" spc="150">
              <a:solidFill>
                <a:schemeClr val="tx1">
                  <a:lumMod val="65000"/>
                  <a:lumOff val="35000"/>
                </a:schemeClr>
              </a:solidFill>
              <a:latin typeface="+mn-ea"/>
              <a:sym typeface="+mn-ea"/>
            </a:endParaRPr>
          </a:p>
        </p:txBody>
      </p:sp>
      <p:sp>
        <p:nvSpPr>
          <p:cNvPr id="104930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沉淀滴定法的优势在于能够用于测定许多不同类型的化合物</a:t>
            </a:r>
            <a:endParaRPr lang="zh-CN" altLang="en-US" sz="1200" spc="150">
              <a:solidFill>
                <a:schemeClr val="tx1">
                  <a:lumMod val="65000"/>
                  <a:lumOff val="35000"/>
                </a:schemeClr>
              </a:solidFill>
              <a:latin typeface="+mn-ea"/>
              <a:sym typeface="+mn-ea"/>
            </a:endParaRPr>
          </a:p>
        </p:txBody>
      </p:sp>
      <p:sp>
        <p:nvSpPr>
          <p:cNvPr id="104930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沉淀滴定法的特点包括高精度、高灵敏度和高选择性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5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56" name="标题 4"/>
          <p:cNvSpPr>
            <a:spLocks noGrp="1"/>
          </p:cNvSpPr>
          <p:nvPr>
            <p:ph type="title" idx="1"/>
            <p:custDataLst>
              <p:tags r:id="rId3"/>
            </p:custDataLst>
          </p:nvPr>
        </p:nvSpPr>
        <p:spPr/>
        <p:txBody>
          <a:bodyPr/>
          <a:lstStyle/>
          <a:p>
            <a:r>
              <a:rPr lang="zh-CN" altLang="en-US"/>
              <a:t>沉淀滴定法的基本原理</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50" name="标题 2"/>
          <p:cNvSpPr>
            <a:spLocks noGrp="1"/>
          </p:cNvSpPr>
          <p:nvPr>
            <p:ph type="title" idx="1"/>
          </p:nvPr>
        </p:nvSpPr>
        <p:spPr/>
        <p:txBody>
          <a:bodyPr/>
          <a:lstStyle/>
          <a:p>
            <a:r>
              <a:rPr lang="zh-CN" altLang="en-US"/>
              <a:t>沉淀反应的条件与影响因素</a:t>
            </a:r>
            <a:endParaRPr lang="zh-CN" altLang="en-US"/>
          </a:p>
        </p:txBody>
      </p:sp>
      <p:sp>
        <p:nvSpPr>
          <p:cNvPr id="1049452" name="椭圆 262"/>
          <p:cNvSpPr/>
          <p:nvPr>
            <p:custDataLst>
              <p:tags r:id="rId2"/>
            </p:custDataLst>
          </p:nvPr>
        </p:nvSpPr>
        <p:spPr>
          <a:xfrm>
            <a:off x="2414161" y="3172988"/>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54" name="椭圆 263"/>
          <p:cNvSpPr/>
          <p:nvPr>
            <p:custDataLst>
              <p:tags r:id="rId3"/>
            </p:custDataLst>
          </p:nvPr>
        </p:nvSpPr>
        <p:spPr>
          <a:xfrm>
            <a:off x="3266392" y="3253375"/>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56" name="椭圆 264"/>
          <p:cNvSpPr/>
          <p:nvPr>
            <p:custDataLst>
              <p:tags r:id="rId4"/>
            </p:custDataLst>
          </p:nvPr>
        </p:nvSpPr>
        <p:spPr>
          <a:xfrm>
            <a:off x="4064378" y="3489960"/>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58" name="椭圆 265"/>
          <p:cNvSpPr/>
          <p:nvPr>
            <p:custDataLst>
              <p:tags r:id="rId5"/>
            </p:custDataLst>
          </p:nvPr>
        </p:nvSpPr>
        <p:spPr>
          <a:xfrm>
            <a:off x="4738842" y="3689947"/>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60" name="椭圆 266"/>
          <p:cNvSpPr/>
          <p:nvPr>
            <p:custDataLst>
              <p:tags r:id="rId6"/>
            </p:custDataLst>
          </p:nvPr>
        </p:nvSpPr>
        <p:spPr>
          <a:xfrm>
            <a:off x="5430299" y="3894508"/>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7" name="直接连接符 267"/>
          <p:cNvCxnSpPr/>
          <p:nvPr>
            <p:custDataLst>
              <p:tags r:id="rId7"/>
            </p:custDataLst>
          </p:nvPr>
        </p:nvCxnSpPr>
        <p:spPr>
          <a:xfrm flipH="1">
            <a:off x="2869686" y="3820003"/>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62" name="椭圆 268"/>
          <p:cNvSpPr/>
          <p:nvPr>
            <p:custDataLst>
              <p:tags r:id="rId8"/>
            </p:custDataLst>
          </p:nvPr>
        </p:nvSpPr>
        <p:spPr>
          <a:xfrm flipV="1">
            <a:off x="2778189" y="3633741"/>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64" name="椭圆 269"/>
          <p:cNvSpPr/>
          <p:nvPr>
            <p:custDataLst>
              <p:tags r:id="rId9"/>
            </p:custDataLst>
          </p:nvPr>
        </p:nvSpPr>
        <p:spPr>
          <a:xfrm flipV="1">
            <a:off x="2820017" y="3676222"/>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66" name="椭圆 270"/>
          <p:cNvSpPr/>
          <p:nvPr>
            <p:custDataLst>
              <p:tags r:id="rId10"/>
            </p:custDataLst>
          </p:nvPr>
        </p:nvSpPr>
        <p:spPr>
          <a:xfrm flipV="1">
            <a:off x="7787004" y="2819417"/>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59" name="直接连接符 271"/>
          <p:cNvCxnSpPr/>
          <p:nvPr>
            <p:custDataLst>
              <p:tags r:id="rId11"/>
            </p:custDataLst>
          </p:nvPr>
        </p:nvCxnSpPr>
        <p:spPr>
          <a:xfrm flipH="1">
            <a:off x="7839942" y="2934442"/>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68" name="椭圆 272"/>
          <p:cNvSpPr/>
          <p:nvPr>
            <p:custDataLst>
              <p:tags r:id="rId12"/>
            </p:custDataLst>
          </p:nvPr>
        </p:nvSpPr>
        <p:spPr>
          <a:xfrm flipV="1">
            <a:off x="4010133" y="2693935"/>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1" name="直接连接符 273"/>
          <p:cNvCxnSpPr/>
          <p:nvPr>
            <p:custDataLst>
              <p:tags r:id="rId13"/>
            </p:custDataLst>
          </p:nvPr>
        </p:nvCxnSpPr>
        <p:spPr>
          <a:xfrm flipH="1">
            <a:off x="4202931" y="3113515"/>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63" name="直接连接符 274"/>
          <p:cNvCxnSpPr/>
          <p:nvPr>
            <p:custDataLst>
              <p:tags r:id="rId14"/>
            </p:custDataLst>
          </p:nvPr>
        </p:nvCxnSpPr>
        <p:spPr>
          <a:xfrm flipH="1">
            <a:off x="7130839" y="2801117"/>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0" name="椭圆 275"/>
          <p:cNvSpPr/>
          <p:nvPr>
            <p:custDataLst>
              <p:tags r:id="rId15"/>
            </p:custDataLst>
          </p:nvPr>
        </p:nvSpPr>
        <p:spPr>
          <a:xfrm flipV="1">
            <a:off x="7039342" y="2614855"/>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72" name="椭圆 276"/>
          <p:cNvSpPr/>
          <p:nvPr>
            <p:custDataLst>
              <p:tags r:id="rId16"/>
            </p:custDataLst>
          </p:nvPr>
        </p:nvSpPr>
        <p:spPr>
          <a:xfrm flipV="1">
            <a:off x="7081169" y="2657336"/>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74" name="椭圆 277"/>
          <p:cNvSpPr/>
          <p:nvPr>
            <p:custDataLst>
              <p:tags r:id="rId17"/>
            </p:custDataLst>
          </p:nvPr>
        </p:nvSpPr>
        <p:spPr>
          <a:xfrm flipV="1">
            <a:off x="3758516" y="3475582"/>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5" name="直接连接符 278"/>
          <p:cNvCxnSpPr/>
          <p:nvPr>
            <p:custDataLst>
              <p:tags r:id="rId18"/>
            </p:custDataLst>
          </p:nvPr>
        </p:nvCxnSpPr>
        <p:spPr>
          <a:xfrm flipH="1">
            <a:off x="3811453" y="3590607"/>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6" name="椭圆 279"/>
          <p:cNvSpPr/>
          <p:nvPr>
            <p:custDataLst>
              <p:tags r:id="rId19"/>
            </p:custDataLst>
          </p:nvPr>
        </p:nvSpPr>
        <p:spPr>
          <a:xfrm flipV="1">
            <a:off x="8529438" y="3711514"/>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7" name="直接连接符 280"/>
          <p:cNvCxnSpPr/>
          <p:nvPr>
            <p:custDataLst>
              <p:tags r:id="rId20"/>
            </p:custDataLst>
          </p:nvPr>
        </p:nvCxnSpPr>
        <p:spPr>
          <a:xfrm flipH="1">
            <a:off x="8660148" y="4004305"/>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8" name="椭圆 281"/>
          <p:cNvSpPr/>
          <p:nvPr>
            <p:custDataLst>
              <p:tags r:id="rId21"/>
            </p:custDataLst>
          </p:nvPr>
        </p:nvSpPr>
        <p:spPr>
          <a:xfrm flipV="1">
            <a:off x="4949286" y="4023258"/>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769" name="直接连接符 282"/>
          <p:cNvCxnSpPr/>
          <p:nvPr>
            <p:custDataLst>
              <p:tags r:id="rId22"/>
            </p:custDataLst>
          </p:nvPr>
        </p:nvCxnSpPr>
        <p:spPr>
          <a:xfrm flipH="1">
            <a:off x="5110059" y="4402317"/>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0" name="图形 15"/>
          <p:cNvSpPr/>
          <p:nvPr>
            <p:custDataLst>
              <p:tags r:id="rId23"/>
            </p:custDataLst>
          </p:nvPr>
        </p:nvSpPr>
        <p:spPr>
          <a:xfrm>
            <a:off x="5016602" y="4093188"/>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2" name="图形 19"/>
          <p:cNvSpPr/>
          <p:nvPr>
            <p:custDataLst>
              <p:tags r:id="rId24"/>
            </p:custDataLst>
          </p:nvPr>
        </p:nvSpPr>
        <p:spPr>
          <a:xfrm>
            <a:off x="8597408" y="3785365"/>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4" name="图形 27"/>
          <p:cNvSpPr/>
          <p:nvPr>
            <p:custDataLst>
              <p:tags r:id="rId25"/>
            </p:custDataLst>
          </p:nvPr>
        </p:nvSpPr>
        <p:spPr>
          <a:xfrm>
            <a:off x="4113394" y="2818110"/>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6" name="任意多边形: 形状 286"/>
          <p:cNvSpPr/>
          <p:nvPr>
            <p:custDataLst>
              <p:tags r:id="rId26"/>
            </p:custDataLst>
          </p:nvPr>
        </p:nvSpPr>
        <p:spPr>
          <a:xfrm>
            <a:off x="5421150" y="2767133"/>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8" name="正文"/>
          <p:cNvSpPr txBox="1"/>
          <p:nvPr>
            <p:custDataLst>
              <p:tags r:id="rId27"/>
            </p:custDataLst>
          </p:nvPr>
        </p:nvSpPr>
        <p:spPr>
          <a:xfrm>
            <a:off x="608400" y="2839677"/>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沉淀反应的条件：必须满足沉淀溶解平衡，即沉淀的浓度与溶液中的离子浓度相等</a:t>
            </a:r>
            <a:endParaRPr lang="zh-CN" altLang="en-US" sz="1200" spc="150">
              <a:solidFill>
                <a:schemeClr val="tx1">
                  <a:lumMod val="65000"/>
                  <a:lumOff val="35000"/>
                </a:schemeClr>
              </a:solidFill>
              <a:latin typeface="+mn-ea"/>
              <a:sym typeface="+mn-ea"/>
            </a:endParaRPr>
          </a:p>
        </p:txBody>
      </p:sp>
      <p:sp>
        <p:nvSpPr>
          <p:cNvPr id="1049490" name="正文"/>
          <p:cNvSpPr txBox="1"/>
          <p:nvPr>
            <p:custDataLst>
              <p:tags r:id="rId28"/>
            </p:custDataLst>
          </p:nvPr>
        </p:nvSpPr>
        <p:spPr>
          <a:xfrm>
            <a:off x="9419575" y="2839677"/>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影响因素：沉淀剂的种类、浓度、温度、pH值、沉淀剂的用量等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36" name="标题 2"/>
          <p:cNvSpPr>
            <a:spLocks noGrp="1"/>
          </p:cNvSpPr>
          <p:nvPr>
            <p:ph type="title" idx="1"/>
          </p:nvPr>
        </p:nvSpPr>
        <p:spPr/>
        <p:txBody>
          <a:bodyPr/>
          <a:lstStyle/>
          <a:p>
            <a:r>
              <a:rPr lang="zh-CN" altLang="en-US"/>
              <a:t>沉淀滴定法的滴定原理</a:t>
            </a:r>
            <a:endParaRPr lang="zh-CN" altLang="en-US"/>
          </a:p>
        </p:txBody>
      </p:sp>
      <p:sp>
        <p:nvSpPr>
          <p:cNvPr id="104953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4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4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5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5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5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沉淀滴定法的滴定条件：沉淀反应迅速、完全，有合适的指示剂</a:t>
            </a:r>
            <a:endParaRPr lang="zh-CN" altLang="en-US" sz="2400">
              <a:latin typeface="+mn-ea"/>
              <a:ea typeface="+mn-ea"/>
            </a:endParaRPr>
          </a:p>
        </p:txBody>
      </p:sp>
      <p:sp>
        <p:nvSpPr>
          <p:cNvPr id="104955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沉淀滴定法的滴定终点：根据指示剂的颜色变化判断滴定终点</a:t>
            </a:r>
            <a:endParaRPr lang="zh-CN" altLang="en-US" sz="2400">
              <a:latin typeface="+mn-ea"/>
              <a:ea typeface="+mn-ea"/>
            </a:endParaRPr>
          </a:p>
        </p:txBody>
      </p:sp>
      <p:sp>
        <p:nvSpPr>
          <p:cNvPr id="104955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沉淀滴定法的基本原理：利用沉淀反应进行滴定分析的方法</a:t>
            </a:r>
            <a:endParaRPr lang="zh-CN" altLang="en-US" sz="2400">
              <a:latin typeface="+mn-ea"/>
              <a:ea typeface="+mn-ea"/>
            </a:endParaRPr>
          </a:p>
        </p:txBody>
      </p:sp>
      <p:sp>
        <p:nvSpPr>
          <p:cNvPr id="104956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沉淀滴定法的滴定剂：标准溶液</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06" name="标题 2"/>
          <p:cNvSpPr>
            <a:spLocks noGrp="1"/>
          </p:cNvSpPr>
          <p:nvPr>
            <p:ph type="title" idx="1"/>
          </p:nvPr>
        </p:nvSpPr>
        <p:spPr/>
        <p:txBody>
          <a:bodyPr/>
          <a:lstStyle/>
          <a:p>
            <a:r>
              <a:rPr lang="zh-CN" altLang="en-US"/>
              <a:t>滴定终点的确定方法</a:t>
            </a:r>
            <a:endParaRPr lang="zh-CN" altLang="en-US"/>
          </a:p>
        </p:txBody>
      </p:sp>
      <p:sp>
        <p:nvSpPr>
          <p:cNvPr id="1049608"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0"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6"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8"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滴定曲线的绘制：通过绘制滴定曲线，观察滴定过程中溶液pH值的变化，确定滴定终点。</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精密度和准确度：通过多次重复实验，提高滴定终点的精密度和准确度，减小误差。</a:t>
            </a:r>
            <a:endParaRPr>
              <a:solidFill>
                <a:schemeClr val="tx1">
                  <a:lumMod val="75000"/>
                  <a:lumOff val="25000"/>
                </a:schemeClr>
              </a:solidFill>
              <a:latin typeface="+mn-ea"/>
              <a:ea typeface="+mn-ea"/>
              <a:cs typeface="+mn-ea"/>
              <a:sym typeface="+mn-lt"/>
            </a:endParaRPr>
          </a:p>
        </p:txBody>
      </p:sp>
      <p:sp>
        <p:nvSpPr>
          <p:cNvPr id="1049628"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0"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3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6"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8"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影响因素的考虑：考虑温度、浓度、酸度等因素对滴定终点的影响，采取相应措施进行控制和调整。</a:t>
            </a:r>
            <a:endParaRPr sz="2000">
              <a:solidFill>
                <a:schemeClr val="tx1">
                  <a:lumMod val="75000"/>
                  <a:lumOff val="25000"/>
                </a:schemeClr>
              </a:solidFill>
              <a:latin typeface="+mn-ea"/>
              <a:ea typeface="+mn-ea"/>
              <a:cs typeface="+mn-ea"/>
              <a:sym typeface="+mn-lt"/>
            </a:endParaRPr>
          </a:p>
        </p:txBody>
      </p:sp>
      <p:sp>
        <p:nvSpPr>
          <p:cNvPr id="10496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指示剂的选择：选择合适的指示剂，使其变色点与滴定终点pH值相近，从而准确判断滴定终点。</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92"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694" name="标题 4"/>
          <p:cNvSpPr>
            <a:spLocks noGrp="1"/>
          </p:cNvSpPr>
          <p:nvPr>
            <p:ph type="title" idx="1"/>
            <p:custDataLst>
              <p:tags r:id="rId3"/>
            </p:custDataLst>
          </p:nvPr>
        </p:nvSpPr>
        <p:spPr/>
        <p:txBody>
          <a:bodyPr/>
          <a:lstStyle/>
          <a:p>
            <a:r>
              <a:rPr lang="zh-CN" altLang="en-US"/>
              <a:t>沉淀滴定法的应用</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88" name="标题 2"/>
          <p:cNvSpPr>
            <a:spLocks noGrp="1"/>
          </p:cNvSpPr>
          <p:nvPr>
            <p:ph type="title" idx="1"/>
          </p:nvPr>
        </p:nvSpPr>
        <p:spPr/>
        <p:txBody>
          <a:bodyPr/>
          <a:lstStyle/>
          <a:p>
            <a:r>
              <a:rPr lang="zh-CN" altLang="en-US"/>
              <a:t>酸碱滴定法</a:t>
            </a:r>
            <a:endParaRPr lang="zh-CN" altLang="en-US"/>
          </a:p>
        </p:txBody>
      </p:sp>
      <p:sp>
        <p:nvSpPr>
          <p:cNvPr id="104979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定义：酸碱滴定法是一种通过滴定溶液中的酸或碱来确定其浓度的化学分析方法。</a:t>
            </a:r>
            <a:endParaRPr lang="zh-CN" altLang="en-US" sz="1200" spc="150">
              <a:solidFill>
                <a:schemeClr val="tx1">
                  <a:lumMod val="85000"/>
                  <a:lumOff val="15000"/>
                </a:schemeClr>
              </a:solidFill>
              <a:latin typeface="+mn-ea"/>
              <a:sym typeface="+mn-ea"/>
            </a:endParaRPr>
          </a:p>
        </p:txBody>
      </p:sp>
      <p:sp>
        <p:nvSpPr>
          <p:cNvPr id="104979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79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79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应用范围：酸碱滴定法广泛应用于各种样品中酸或碱的含量测定，特别适用于高含量组分的测定。</a:t>
            </a:r>
            <a:endParaRPr lang="zh-CN" altLang="en-US" sz="1200" spc="150">
              <a:solidFill>
                <a:schemeClr val="tx1">
                  <a:lumMod val="85000"/>
                  <a:lumOff val="15000"/>
                </a:schemeClr>
              </a:solidFill>
              <a:latin typeface="+mn-ea"/>
              <a:sym typeface="+mn-ea"/>
            </a:endParaRPr>
          </a:p>
        </p:txBody>
      </p:sp>
      <p:sp>
        <p:nvSpPr>
          <p:cNvPr id="104979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0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0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操作原理：通过滴定剂与样品中的酸或碱进行反应，根据滴定剂的浓度和消耗体积，计算出样品中酸或碱的含量。</a:t>
            </a:r>
            <a:endParaRPr lang="zh-CN" altLang="en-US" sz="1200" spc="150">
              <a:solidFill>
                <a:schemeClr val="tx1">
                  <a:lumMod val="85000"/>
                  <a:lumOff val="15000"/>
                </a:schemeClr>
              </a:solidFill>
              <a:latin typeface="+mn-ea"/>
              <a:sym typeface="+mn-ea"/>
            </a:endParaRPr>
          </a:p>
        </p:txBody>
      </p:sp>
      <p:sp>
        <p:nvSpPr>
          <p:cNvPr id="104980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0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0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注意事项：在操作过程中需要注意控制反应条件，如温度、滴定速度等，以保证实验结果的准确性和可靠性。</a:t>
            </a:r>
            <a:endParaRPr lang="zh-CN" altLang="en-US" sz="1200" spc="150">
              <a:solidFill>
                <a:schemeClr val="tx1">
                  <a:lumMod val="85000"/>
                  <a:lumOff val="15000"/>
                </a:schemeClr>
              </a:solidFill>
              <a:latin typeface="+mn-ea"/>
              <a:sym typeface="+mn-ea"/>
            </a:endParaRPr>
          </a:p>
        </p:txBody>
      </p:sp>
      <p:sp>
        <p:nvSpPr>
          <p:cNvPr id="104981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1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858" name="标题 2"/>
          <p:cNvSpPr>
            <a:spLocks noGrp="1"/>
          </p:cNvSpPr>
          <p:nvPr>
            <p:ph type="title" idx="1"/>
          </p:nvPr>
        </p:nvSpPr>
        <p:spPr/>
        <p:txBody>
          <a:bodyPr/>
          <a:lstStyle/>
          <a:p>
            <a:r>
              <a:rPr lang="zh-CN" altLang="en-US"/>
              <a:t>氧化还原滴定法</a:t>
            </a:r>
            <a:endParaRPr lang="zh-CN" altLang="en-US"/>
          </a:p>
        </p:txBody>
      </p:sp>
      <p:sp>
        <p:nvSpPr>
          <p:cNvPr id="104986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6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6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定义：利用氧化还原反应原理进行滴定分析的方法</a:t>
            </a:r>
            <a:endParaRPr lang="zh-CN" altLang="en-US" sz="2000" spc="150">
              <a:solidFill>
                <a:schemeClr val="tx1">
                  <a:lumMod val="85000"/>
                  <a:lumOff val="15000"/>
                </a:schemeClr>
              </a:solidFill>
              <a:latin typeface="+mn-ea"/>
              <a:sym typeface="+mn-ea"/>
            </a:endParaRPr>
          </a:p>
        </p:txBody>
      </p:sp>
      <p:sp>
        <p:nvSpPr>
          <p:cNvPr id="104986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6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7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原理：基于化学反应中电子转移的定量关系来确定待测组分的含量</a:t>
            </a:r>
            <a:endParaRPr lang="zh-CN" altLang="en-US" sz="2000" spc="150">
              <a:solidFill>
                <a:schemeClr val="tx1">
                  <a:lumMod val="85000"/>
                  <a:lumOff val="15000"/>
                </a:schemeClr>
              </a:solidFill>
              <a:latin typeface="+mn-ea"/>
              <a:sym typeface="+mn-ea"/>
            </a:endParaRPr>
          </a:p>
        </p:txBody>
      </p:sp>
      <p:sp>
        <p:nvSpPr>
          <p:cNvPr id="104987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7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7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应用范围：适用于具有氧化还原性质的物质，如金属离子、有机物等</a:t>
            </a:r>
            <a:endParaRPr lang="zh-CN" altLang="en-US" sz="2000" spc="150">
              <a:solidFill>
                <a:schemeClr val="tx1">
                  <a:lumMod val="85000"/>
                  <a:lumOff val="15000"/>
                </a:schemeClr>
              </a:solidFill>
              <a:latin typeface="+mn-ea"/>
              <a:sym typeface="+mn-ea"/>
            </a:endParaRPr>
          </a:p>
        </p:txBody>
      </p:sp>
      <p:sp>
        <p:nvSpPr>
          <p:cNvPr id="104987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8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88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注意事项：选择合适的氧化剂或还原剂，控制反应条件，确保滴定结果的准确性和可靠性</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928" name="标题 2"/>
          <p:cNvSpPr>
            <a:spLocks noGrp="1"/>
          </p:cNvSpPr>
          <p:nvPr>
            <p:ph type="title" idx="1"/>
          </p:nvPr>
        </p:nvSpPr>
        <p:spPr/>
        <p:txBody>
          <a:bodyPr/>
          <a:lstStyle/>
          <a:p>
            <a:r>
              <a:rPr lang="zh-CN" altLang="en-US"/>
              <a:t>配位滴定法</a:t>
            </a:r>
            <a:endParaRPr lang="zh-CN" altLang="en-US"/>
          </a:p>
        </p:txBody>
      </p:sp>
      <p:sp>
        <p:nvSpPr>
          <p:cNvPr id="104993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定义：以配位反应为基础的滴定分析方法</a:t>
            </a:r>
            <a:endParaRPr lang="zh-CN" altLang="en-US" sz="1200" spc="150">
              <a:solidFill>
                <a:schemeClr val="tx1">
                  <a:lumMod val="65000"/>
                  <a:lumOff val="35000"/>
                </a:schemeClr>
              </a:solidFill>
              <a:latin typeface="+mn-ea"/>
              <a:sym typeface="+mn-ea"/>
            </a:endParaRPr>
          </a:p>
        </p:txBody>
      </p:sp>
      <p:sp>
        <p:nvSpPr>
          <p:cNvPr id="104993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应用范围：测定金属离子含量</a:t>
            </a:r>
            <a:endParaRPr lang="zh-CN" altLang="en-US" sz="1200" spc="150">
              <a:solidFill>
                <a:schemeClr val="tx1">
                  <a:lumMod val="65000"/>
                  <a:lumOff val="35000"/>
                </a:schemeClr>
              </a:solidFill>
              <a:latin typeface="+mn-ea"/>
              <a:sym typeface="+mn-ea"/>
            </a:endParaRPr>
          </a:p>
        </p:txBody>
      </p:sp>
      <p:sp>
        <p:nvSpPr>
          <p:cNvPr id="104993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原理：利用配位反应形成稳定配合物，通过滴定终点时溶液pH值变化确定滴定终点</a:t>
            </a:r>
            <a:endParaRPr lang="zh-CN" altLang="en-US" sz="1200" spc="150">
              <a:solidFill>
                <a:schemeClr val="tx1">
                  <a:lumMod val="65000"/>
                  <a:lumOff val="35000"/>
                </a:schemeClr>
              </a:solidFill>
              <a:latin typeface="+mn-ea"/>
              <a:sym typeface="+mn-ea"/>
            </a:endParaRPr>
          </a:p>
        </p:txBody>
      </p:sp>
      <p:sp>
        <p:nvSpPr>
          <p:cNvPr id="104993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注意事项：选择合适的指示剂，控制溶液pH值，避免干扰离子的影响</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https://d.book118.com/425133341022011034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5"/>
  <p:tag name="KSO_WM_UNIT_INDEX" val="1_25"/>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4"/>
  <p:tag name="KSO_WM_UNIT_INDEX" val="1_24"/>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3"/>
  <p:tag name="KSO_WM_UNIT_INDEX" val="1_23"/>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2"/>
  <p:tag name="KSO_WM_UNIT_INDEX" val="1_22"/>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1"/>
  <p:tag name="KSO_WM_UNIT_INDEX" val="1_21"/>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0"/>
  <p:tag name="KSO_WM_UNIT_INDEX" val="1_20"/>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9"/>
  <p:tag name="KSO_WM_UNIT_INDEX" val="1_19"/>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8"/>
  <p:tag name="KSO_WM_UNIT_INDEX" val="1_18"/>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7"/>
  <p:tag name="KSO_WM_UNIT_INDEX" val="1_17"/>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6"/>
  <p:tag name="KSO_WM_UNIT_INDEX" val="1_16"/>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5"/>
  <p:tag name="KSO_WM_UNIT_INDEX" val="1_15"/>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4"/>
  <p:tag name="KSO_WM_UNIT_INDEX" val="1_14"/>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3"/>
  <p:tag name="KSO_WM_UNIT_INDEX" val="1_13"/>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2"/>
  <p:tag name="KSO_WM_UNIT_INDEX" val="1_12"/>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1"/>
  <p:tag name="KSO_WM_UNIT_INDEX" val="1_11"/>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0"/>
  <p:tag name="KSO_WM_UNIT_INDEX" val="1_10"/>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9"/>
  <p:tag name="KSO_WM_UNIT_INDEX" val="1_9"/>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8"/>
  <p:tag name="KSO_WM_UNIT_INDEX" val="1_8"/>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7"/>
  <p:tag name="KSO_WM_UNIT_INDEX" val="1_7"/>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6"/>
  <p:tag name="KSO_WM_UNIT_INDEX" val="1_6"/>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5"/>
  <p:tag name="KSO_WM_UNIT_INDEX" val="1_5"/>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4"/>
  <p:tag name="KSO_WM_UNIT_INDEX" val="1_4"/>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3"/>
  <p:tag name="KSO_WM_UNIT_INDEX" val="1_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
  <p:tag name="KSO_WM_UNIT_INDEX" val="1_2"/>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
  <p:tag name="KSO_WM_UNIT_INDEX" val="1_1"/>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65.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9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panose="020b0503020204020204" charset="-122"/>
        <a:ea typeface="微软雅黑" panose="020b0503020204020204" charset="-122"/>
        <a:cs typeface="Arial"/>
      </a:majorFont>
      <a:minorFont>
        <a:latin typeface="微软雅黑" panose="020b0503020204020204" charset="-122"/>
        <a:ea typeface="微软雅黑" panose="020b0503020204020204"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Wingdings</vt:lpstr>
      <vt:lpstr>Calibri Light</vt:lpstr>
      <vt:lpstr>宋体</vt:lpstr>
      <vt:lpstr>Office Theme</vt:lpstr>
      <vt:lpstr>大学分析化学经典课件第八章沉淀滴定与重量分析</vt:lpstr>
      <vt:lpstr>目录</vt:lpstr>
      <vt:lpstr>单击添加章节标题</vt:lpstr>
      <vt:lpstr>沉淀滴定法概述</vt:lpstr>
      <vt:lpstr>定义与原理</vt:lpstr>
      <vt:lpstr>分类与应用</vt:lpstr>
      <vt:lpstr>特点与优势</vt:lpstr>
      <vt:lpstr>沉淀滴定法的基本原理</vt:lpstr>
      <vt:lpstr>沉淀反应的条件与影响因素</vt:lpstr>
      <vt:lpstr>沉淀滴定法的滴定原理</vt:lpstr>
      <vt:lpstr>滴定终点的确定方法</vt:lpstr>
      <vt:lpstr>沉淀滴定法的应用</vt:lpstr>
      <vt:lpstr>酸碱滴定法</vt:lpstr>
      <vt:lpstr>氧化还原滴定法</vt:lpstr>
      <vt:lpstr>配位滴定法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2024-08-29T11:42:32.690</cp:lastPrinted>
  <dcterms:created xsi:type="dcterms:W3CDTF">2024-08-29T03:42:32Z</dcterms:created>
  <dcterms:modified xsi:type="dcterms:W3CDTF">2024-08-29T03:42:35Z</dcterms:modified>
</cp:coreProperties>
</file>