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8666C9C-37F6-44DB-93A5-6A31FE0C15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B6BFA4E-3A9D-4F7E-B5AC-33FAA407FD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BD4F68C-EF28-43A5-83F4-21C9EE4FCF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614A4C3-26E1-4732-9CDB-20007878E41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6D25C6B-FE3D-4241-B833-814AE9340D8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064D808-6C0A-4619-A626-A6A685AF07D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BDF2B8B-9761-4101-AEB5-DB25E747A48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EE720E2-EA3F-4F45-8B6A-F628E3A9F47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64CCCD3-4572-4D0D-B3F1-81367F6561C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6DFEC82-EF4A-4CED-937A-A7FF34002B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44EA44D-4E70-4AE7-B6AF-8A1F8F8C04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25201044143011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42747" y="1226293"/>
            <a:ext cx="9106507" cy="1906231"/>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chemeClr val="accent1">
                    <a:alpha val="100000"/>
                  </a:schemeClr>
                </a:solidFill>
                <a:latin typeface="Microsoft Yahei"/>
                <a:ea typeface="Microsoft Yahei"/>
                <a:cs typeface="Microsoft Yahei"/>
              </a:rPr>
              <a:t>学生心理健康问题的性别差异分析</a:t>
            </a:r>
            <a:endParaRPr lang="en-US" sz="1100"/>
          </a:p>
        </p:txBody>
      </p:sp>
      <p:grpSp>
        <p:nvGrpSpPr>
          <p:cNvPr id="3" name="Group 3"/>
          <p:cNvGrpSpPr/>
          <p:nvPr/>
        </p:nvGrpSpPr>
        <p:grpSpPr>
          <a:xfrm>
            <a:off x="2739291" y="3540703"/>
            <a:ext cx="6713418" cy="489827"/>
            <a:chOff x="2739291" y="3540703"/>
            <a:chExt cx="6713418" cy="489827"/>
          </a:xfrm>
        </p:grpSpPr>
        <p:sp>
          <p:nvSpPr>
            <p:cNvPr id="4" name="AutoShape 4"/>
            <p:cNvSpPr/>
            <p:nvPr/>
          </p:nvSpPr>
          <p:spPr>
            <a:xfrm>
              <a:off x="2739291" y="3540703"/>
              <a:ext cx="3401434" cy="489827"/>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alpha val="100000"/>
                    </a:srgbClr>
                  </a:solidFill>
                  <a:latin typeface="Microsoft Yahei"/>
                  <a:ea typeface="Microsoft Yahei"/>
                  <a:cs typeface="Microsoft Yahei"/>
                </a:rPr>
                <a:t>汇报人：XX</a:t>
              </a:r>
              <a:endParaRPr lang="en-US" sz="1100"/>
            </a:p>
          </p:txBody>
        </p:sp>
        <p:sp>
          <p:nvSpPr>
            <p:cNvPr id="5" name="AutoShape 5"/>
            <p:cNvSpPr/>
            <p:nvPr/>
          </p:nvSpPr>
          <p:spPr>
            <a:xfrm>
              <a:off x="6140725" y="3540703"/>
              <a:ext cx="3311984" cy="489827"/>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alpha val="100000"/>
                    </a:srgbClr>
                  </a:solidFill>
                  <a:latin typeface="Microsoft Yahei"/>
                  <a:ea typeface="Microsoft Yahei"/>
                  <a:cs typeface="Microsoft Yahei"/>
                </a:rPr>
                <a:t>2024-01-17</a:t>
              </a:r>
              <a:endParaRPr lang="en-US" sz="1100"/>
            </a:p>
          </p:txBody>
        </p:sp>
      </p:gr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59520" y="535260"/>
            <a:ext cx="10672960" cy="57691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tretch>
            <a:fillRect/>
          </a:stretch>
        </p:blipFill>
        <p:spPr>
          <a:xfrm>
            <a:off x="0" y="-535260"/>
            <a:ext cx="5567207" cy="6839712"/>
          </a:xfrm>
          <a:prstGeom prst="rect">
            <a:avLst/>
          </a:prstGeom>
        </p:spPr>
      </p:pic>
      <p:sp>
        <p:nvSpPr>
          <p:cNvPr id="4" name="AutoShape 4"/>
          <p:cNvSpPr/>
          <p:nvPr/>
        </p:nvSpPr>
        <p:spPr>
          <a:xfrm>
            <a:off x="6276259" y="861481"/>
            <a:ext cx="3746772" cy="597533"/>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75">
                <a:solidFill>
                  <a:schemeClr val="accent1">
                    <a:alpha val="100000"/>
                  </a:schemeClr>
                </a:solidFill>
                <a:latin typeface="Microsoft Yahei"/>
                <a:ea typeface="Microsoft Yahei"/>
                <a:cs typeface="Microsoft Yahei"/>
              </a:rPr>
              <a:t>CONTENTS</a:t>
            </a:r>
            <a:endParaRPr lang="en-US" sz="1100"/>
          </a:p>
        </p:txBody>
      </p:sp>
      <p:sp>
        <p:nvSpPr>
          <p:cNvPr id="5" name="TextBox 5"/>
          <p:cNvSpPr txBox="1"/>
          <p:nvPr/>
        </p:nvSpPr>
        <p:spPr>
          <a:xfrm>
            <a:off x="6083808" y="1823759"/>
            <a:ext cx="4638675" cy="44577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性别差异在心理健康问题中的表现</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性别差异的影响因素分析</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性别差异对学生心理健康的影响</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针对性别差异的心理健康教育策略</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引言</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01</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652605" y="2972012"/>
            <a:ext cx="2353053" cy="1956378"/>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学生心理健康问题日益受到关注，成为影响学生成长的重要因素。</a:t>
            </a:r>
            <a:endParaRPr lang="en-US" sz="1100"/>
          </a:p>
        </p:txBody>
      </p:sp>
      <p:sp>
        <p:nvSpPr>
          <p:cNvPr id="3" name="AutoShape 3"/>
          <p:cNvSpPr/>
          <p:nvPr/>
        </p:nvSpPr>
        <p:spPr>
          <a:xfrm>
            <a:off x="8684852" y="1462164"/>
            <a:ext cx="2382848" cy="1991137"/>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不同性别学生在心理健康方面存在差异，需要针对性地进行研究和干预。</a:t>
            </a:r>
            <a:endParaRPr lang="en-US" sz="1100"/>
          </a:p>
        </p:txBody>
      </p:sp>
      <p:sp>
        <p:nvSpPr>
          <p:cNvPr id="4" name="AutoShape 4"/>
          <p:cNvSpPr/>
          <p:nvPr/>
        </p:nvSpPr>
        <p:spPr>
          <a:xfrm>
            <a:off x="8684852" y="4394429"/>
            <a:ext cx="2382848" cy="196256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通过深入分析学生心理健康问题的性别差异，有助于制定更有效的心理健康教育和辅导策略，促进学生全面发展。</a:t>
            </a:r>
            <a:endParaRPr lang="en-US" sz="1100"/>
          </a:p>
        </p:txBody>
      </p:sp>
      <p:pic>
        <p:nvPicPr>
          <p:cNvPr id="5" name="Picture 5"/>
          <p:cNvPicPr>
            <a:picLocks noChangeAspect="1"/>
          </p:cNvPicPr>
          <p:nvPr/>
        </p:nvPicPr>
        <p:blipFill>
          <a:blip r:embed="rId2">
            <a:alphaModFix amt="75000"/>
          </a:blip>
          <a:srcRect l="31868" t="13068" r="31502" b="30114"/>
          <a:stretch>
            <a:fillRect/>
          </a:stretch>
        </p:blipFill>
        <p:spPr>
          <a:xfrm>
            <a:off x="4217947" y="1384382"/>
            <a:ext cx="3545264" cy="5454568"/>
          </a:xfrm>
          <a:prstGeom prst="rect">
            <a:avLst/>
          </a:prstGeom>
        </p:spPr>
      </p:pic>
      <p:pic>
        <p:nvPicPr>
          <p:cNvPr id="6" name="Picture 6"/>
          <p:cNvPicPr>
            <a:picLocks noChangeAspect="1"/>
          </p:cNvPicPr>
          <p:nvPr/>
        </p:nvPicPr>
        <p:blipFill>
          <a:blip r:embed="rId3"/>
          <a:srcRect l="28308" r="28308"/>
          <a:stretch>
            <a:fillRect/>
          </a:stretch>
        </p:blipFill>
        <p:spPr>
          <a:xfrm>
            <a:off x="4495323" y="1838813"/>
            <a:ext cx="2952950" cy="4810026"/>
          </a:xfrm>
          <a:prstGeom prst="rect">
            <a:avLst/>
          </a:prstGeom>
        </p:spPr>
      </p:pic>
      <p:sp>
        <p:nvSpPr>
          <p:cNvPr id="7" name="AutoShape 7"/>
          <p:cNvSpPr/>
          <p:nvPr/>
        </p:nvSpPr>
        <p:spPr>
          <a:xfrm>
            <a:off x="3239789" y="3141586"/>
            <a:ext cx="1463040" cy="146304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3612771" y="3559447"/>
            <a:ext cx="702092" cy="584684"/>
            <a:chOff x="3612771" y="3559447"/>
            <a:chExt cx="702092" cy="584684"/>
          </a:xfrm>
        </p:grpSpPr>
        <p:sp>
          <p:nvSpPr>
            <p:cNvPr id="9" name="Freeform 9"/>
            <p:cNvSpPr/>
            <p:nvPr/>
          </p:nvSpPr>
          <p:spPr>
            <a:xfrm>
              <a:off x="3612771" y="4122895"/>
              <a:ext cx="702092" cy="21236"/>
            </a:xfrm>
            <a:custGeom>
              <a:rect l="l" t="t" r="r" b="b"/>
              <a:pathLst>
                <a:path w="76" h="2">
                  <a:moveTo>
                    <a:pt x="2" y="2"/>
                  </a:moveTo>
                  <a:cubicBezTo>
                    <a:pt x="1" y="2"/>
                    <a:pt x="0" y="2"/>
                    <a:pt x="0" y="1"/>
                  </a:cubicBezTo>
                  <a:cubicBezTo>
                    <a:pt x="0" y="0"/>
                    <a:pt x="1" y="0"/>
                    <a:pt x="2" y="0"/>
                  </a:cubicBezTo>
                  <a:cubicBezTo>
                    <a:pt x="75" y="0"/>
                    <a:pt x="75" y="0"/>
                    <a:pt x="75" y="0"/>
                  </a:cubicBezTo>
                  <a:cubicBezTo>
                    <a:pt x="75" y="0"/>
                    <a:pt x="76" y="0"/>
                    <a:pt x="76" y="1"/>
                  </a:cubicBezTo>
                  <a:cubicBezTo>
                    <a:pt x="76" y="2"/>
                    <a:pt x="75" y="2"/>
                    <a:pt x="75" y="2"/>
                  </a:cubicBezTo>
                  <a:lnTo>
                    <a:pt x="2" y="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02447" y="3690774"/>
              <a:ext cx="101383" cy="372745"/>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0662" y="3559447"/>
              <a:ext cx="101383" cy="504071"/>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98877" y="3720392"/>
              <a:ext cx="101383" cy="343126"/>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147092" y="3830623"/>
              <a:ext cx="101383" cy="233035"/>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6924196" y="1127033"/>
            <a:ext cx="1463040" cy="1463040"/>
            <a:chOff x="6924196" y="1127033"/>
            <a:chExt cx="1463040" cy="1463040"/>
          </a:xfrm>
        </p:grpSpPr>
        <p:sp>
          <p:nvSpPr>
            <p:cNvPr id="15" name="Freeform 15"/>
            <p:cNvSpPr/>
            <p:nvPr/>
          </p:nvSpPr>
          <p:spPr>
            <a:xfrm>
              <a:off x="7364596" y="1565888"/>
              <a:ext cx="575749" cy="390208"/>
            </a:xfrm>
            <a:custGeom>
              <a:rect l="l" t="t" r="r" b="b"/>
              <a:pathLst>
                <a:path w="56" h="35">
                  <a:moveTo>
                    <a:pt x="52" y="0"/>
                  </a:moveTo>
                  <a:cubicBezTo>
                    <a:pt x="4" y="0"/>
                    <a:pt x="4" y="0"/>
                    <a:pt x="4" y="0"/>
                  </a:cubicBezTo>
                  <a:cubicBezTo>
                    <a:pt x="2" y="0"/>
                    <a:pt x="0" y="2"/>
                    <a:pt x="0" y="4"/>
                  </a:cubicBezTo>
                  <a:cubicBezTo>
                    <a:pt x="0" y="31"/>
                    <a:pt x="0" y="31"/>
                    <a:pt x="0" y="31"/>
                  </a:cubicBezTo>
                  <a:cubicBezTo>
                    <a:pt x="0" y="33"/>
                    <a:pt x="2" y="35"/>
                    <a:pt x="4" y="35"/>
                  </a:cubicBezTo>
                  <a:cubicBezTo>
                    <a:pt x="52" y="35"/>
                    <a:pt x="52" y="35"/>
                    <a:pt x="52" y="35"/>
                  </a:cubicBezTo>
                  <a:cubicBezTo>
                    <a:pt x="54" y="35"/>
                    <a:pt x="56" y="33"/>
                    <a:pt x="56" y="31"/>
                  </a:cubicBezTo>
                  <a:cubicBezTo>
                    <a:pt x="56" y="4"/>
                    <a:pt x="56" y="4"/>
                    <a:pt x="56" y="4"/>
                  </a:cubicBezTo>
                  <a:cubicBezTo>
                    <a:pt x="56" y="2"/>
                    <a:pt x="54" y="0"/>
                    <a:pt x="52" y="0"/>
                  </a:cubicBezTo>
                  <a:close/>
                  <a:moveTo>
                    <a:pt x="49" y="27"/>
                  </a:moveTo>
                  <a:cubicBezTo>
                    <a:pt x="49" y="29"/>
                    <a:pt x="48" y="30"/>
                    <a:pt x="46" y="30"/>
                  </a:cubicBezTo>
                  <a:cubicBezTo>
                    <a:pt x="9" y="30"/>
                    <a:pt x="9" y="30"/>
                    <a:pt x="9" y="30"/>
                  </a:cubicBezTo>
                  <a:cubicBezTo>
                    <a:pt x="7" y="30"/>
                    <a:pt x="6" y="29"/>
                    <a:pt x="6" y="27"/>
                  </a:cubicBezTo>
                  <a:cubicBezTo>
                    <a:pt x="6" y="8"/>
                    <a:pt x="6" y="8"/>
                    <a:pt x="6" y="8"/>
                  </a:cubicBezTo>
                  <a:cubicBezTo>
                    <a:pt x="6" y="6"/>
                    <a:pt x="7" y="5"/>
                    <a:pt x="9" y="5"/>
                  </a:cubicBezTo>
                  <a:cubicBezTo>
                    <a:pt x="46" y="5"/>
                    <a:pt x="46" y="5"/>
                    <a:pt x="46" y="5"/>
                  </a:cubicBezTo>
                  <a:cubicBezTo>
                    <a:pt x="48" y="5"/>
                    <a:pt x="49" y="6"/>
                    <a:pt x="49" y="8"/>
                  </a:cubicBezTo>
                  <a:lnTo>
                    <a:pt x="49" y="2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273763" y="1974818"/>
              <a:ext cx="748924" cy="211520"/>
            </a:xfrm>
            <a:custGeom>
              <a:rect l="l" t="t" r="r" b="b"/>
              <a:pathLst>
                <a:path w="73" h="19">
                  <a:moveTo>
                    <a:pt x="67" y="3"/>
                  </a:moveTo>
                  <a:cubicBezTo>
                    <a:pt x="66" y="1"/>
                    <a:pt x="65" y="0"/>
                    <a:pt x="63" y="0"/>
                  </a:cubicBezTo>
                  <a:cubicBezTo>
                    <a:pt x="10" y="0"/>
                    <a:pt x="10" y="0"/>
                    <a:pt x="10" y="0"/>
                  </a:cubicBezTo>
                  <a:cubicBezTo>
                    <a:pt x="8" y="0"/>
                    <a:pt x="7" y="2"/>
                    <a:pt x="7" y="3"/>
                  </a:cubicBezTo>
                  <a:cubicBezTo>
                    <a:pt x="1" y="13"/>
                    <a:pt x="1" y="13"/>
                    <a:pt x="1" y="13"/>
                  </a:cubicBezTo>
                  <a:cubicBezTo>
                    <a:pt x="73" y="13"/>
                    <a:pt x="73" y="13"/>
                    <a:pt x="73" y="13"/>
                  </a:cubicBezTo>
                  <a:lnTo>
                    <a:pt x="67" y="3"/>
                  </a:lnTo>
                  <a:close/>
                  <a:moveTo>
                    <a:pt x="25" y="12"/>
                  </a:moveTo>
                  <a:cubicBezTo>
                    <a:pt x="27" y="9"/>
                    <a:pt x="27" y="9"/>
                    <a:pt x="27" y="9"/>
                  </a:cubicBezTo>
                  <a:cubicBezTo>
                    <a:pt x="47" y="9"/>
                    <a:pt x="47" y="9"/>
                    <a:pt x="47" y="9"/>
                  </a:cubicBezTo>
                  <a:cubicBezTo>
                    <a:pt x="48" y="12"/>
                    <a:pt x="48" y="12"/>
                    <a:pt x="48" y="12"/>
                  </a:cubicBezTo>
                  <a:lnTo>
                    <a:pt x="25" y="12"/>
                  </a:lnTo>
                  <a:close/>
                  <a:moveTo>
                    <a:pt x="62" y="7"/>
                  </a:moveTo>
                  <a:cubicBezTo>
                    <a:pt x="12" y="7"/>
                    <a:pt x="12" y="7"/>
                    <a:pt x="12" y="7"/>
                  </a:cubicBezTo>
                  <a:cubicBezTo>
                    <a:pt x="9" y="7"/>
                    <a:pt x="9" y="6"/>
                    <a:pt x="9" y="6"/>
                  </a:cubicBezTo>
                  <a:cubicBezTo>
                    <a:pt x="10" y="3"/>
                    <a:pt x="10" y="3"/>
                    <a:pt x="10" y="3"/>
                  </a:cubicBezTo>
                  <a:cubicBezTo>
                    <a:pt x="11" y="3"/>
                    <a:pt x="11" y="2"/>
                    <a:pt x="13" y="2"/>
                  </a:cubicBezTo>
                  <a:cubicBezTo>
                    <a:pt x="61" y="2"/>
                    <a:pt x="61" y="2"/>
                    <a:pt x="61" y="2"/>
                  </a:cubicBezTo>
                  <a:cubicBezTo>
                    <a:pt x="62" y="2"/>
                    <a:pt x="63" y="3"/>
                    <a:pt x="63" y="3"/>
                  </a:cubicBezTo>
                  <a:cubicBezTo>
                    <a:pt x="65" y="6"/>
                    <a:pt x="65" y="6"/>
                    <a:pt x="65" y="6"/>
                  </a:cubicBezTo>
                  <a:cubicBezTo>
                    <a:pt x="65" y="6"/>
                    <a:pt x="65" y="7"/>
                    <a:pt x="62" y="7"/>
                  </a:cubicBezTo>
                  <a:close/>
                  <a:moveTo>
                    <a:pt x="0" y="15"/>
                  </a:moveTo>
                  <a:cubicBezTo>
                    <a:pt x="0" y="16"/>
                    <a:pt x="2" y="17"/>
                    <a:pt x="3" y="19"/>
                  </a:cubicBezTo>
                  <a:cubicBezTo>
                    <a:pt x="70" y="19"/>
                    <a:pt x="70" y="19"/>
                    <a:pt x="70" y="19"/>
                  </a:cubicBezTo>
                  <a:cubicBezTo>
                    <a:pt x="72" y="17"/>
                    <a:pt x="73" y="16"/>
                    <a:pt x="73" y="15"/>
                  </a:cubicBezTo>
                  <a:lnTo>
                    <a:pt x="0" y="1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924196" y="1127033"/>
              <a:ext cx="1463040" cy="146304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7364596" y="1565888"/>
              <a:ext cx="575749" cy="390208"/>
            </a:xfrm>
            <a:custGeom>
              <a:rect l="l" t="t" r="r" b="b"/>
              <a:pathLst>
                <a:path w="56" h="35">
                  <a:moveTo>
                    <a:pt x="52" y="0"/>
                  </a:moveTo>
                  <a:cubicBezTo>
                    <a:pt x="4" y="0"/>
                    <a:pt x="4" y="0"/>
                    <a:pt x="4" y="0"/>
                  </a:cubicBezTo>
                  <a:cubicBezTo>
                    <a:pt x="2" y="0"/>
                    <a:pt x="0" y="2"/>
                    <a:pt x="0" y="4"/>
                  </a:cubicBezTo>
                  <a:cubicBezTo>
                    <a:pt x="0" y="31"/>
                    <a:pt x="0" y="31"/>
                    <a:pt x="0" y="31"/>
                  </a:cubicBezTo>
                  <a:cubicBezTo>
                    <a:pt x="0" y="33"/>
                    <a:pt x="2" y="35"/>
                    <a:pt x="4" y="35"/>
                  </a:cubicBezTo>
                  <a:cubicBezTo>
                    <a:pt x="52" y="35"/>
                    <a:pt x="52" y="35"/>
                    <a:pt x="52" y="35"/>
                  </a:cubicBezTo>
                  <a:cubicBezTo>
                    <a:pt x="54" y="35"/>
                    <a:pt x="56" y="33"/>
                    <a:pt x="56" y="31"/>
                  </a:cubicBezTo>
                  <a:cubicBezTo>
                    <a:pt x="56" y="4"/>
                    <a:pt x="56" y="4"/>
                    <a:pt x="56" y="4"/>
                  </a:cubicBezTo>
                  <a:cubicBezTo>
                    <a:pt x="56" y="2"/>
                    <a:pt x="54" y="0"/>
                    <a:pt x="52" y="0"/>
                  </a:cubicBezTo>
                  <a:close/>
                  <a:moveTo>
                    <a:pt x="49" y="27"/>
                  </a:moveTo>
                  <a:cubicBezTo>
                    <a:pt x="49" y="29"/>
                    <a:pt x="48" y="30"/>
                    <a:pt x="46" y="30"/>
                  </a:cubicBezTo>
                  <a:cubicBezTo>
                    <a:pt x="9" y="30"/>
                    <a:pt x="9" y="30"/>
                    <a:pt x="9" y="30"/>
                  </a:cubicBezTo>
                  <a:cubicBezTo>
                    <a:pt x="7" y="30"/>
                    <a:pt x="6" y="29"/>
                    <a:pt x="6" y="27"/>
                  </a:cubicBezTo>
                  <a:cubicBezTo>
                    <a:pt x="6" y="8"/>
                    <a:pt x="6" y="8"/>
                    <a:pt x="6" y="8"/>
                  </a:cubicBezTo>
                  <a:cubicBezTo>
                    <a:pt x="6" y="6"/>
                    <a:pt x="7" y="5"/>
                    <a:pt x="9" y="5"/>
                  </a:cubicBezTo>
                  <a:cubicBezTo>
                    <a:pt x="46" y="5"/>
                    <a:pt x="46" y="5"/>
                    <a:pt x="46" y="5"/>
                  </a:cubicBezTo>
                  <a:cubicBezTo>
                    <a:pt x="48" y="5"/>
                    <a:pt x="49" y="6"/>
                    <a:pt x="49" y="8"/>
                  </a:cubicBezTo>
                  <a:lnTo>
                    <a:pt x="49" y="2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7273763" y="1974818"/>
              <a:ext cx="748924" cy="211520"/>
            </a:xfrm>
            <a:custGeom>
              <a:rect l="l" t="t" r="r" b="b"/>
              <a:pathLst>
                <a:path w="73" h="19">
                  <a:moveTo>
                    <a:pt x="67" y="3"/>
                  </a:moveTo>
                  <a:cubicBezTo>
                    <a:pt x="66" y="1"/>
                    <a:pt x="65" y="0"/>
                    <a:pt x="63" y="0"/>
                  </a:cubicBezTo>
                  <a:cubicBezTo>
                    <a:pt x="10" y="0"/>
                    <a:pt x="10" y="0"/>
                    <a:pt x="10" y="0"/>
                  </a:cubicBezTo>
                  <a:cubicBezTo>
                    <a:pt x="8" y="0"/>
                    <a:pt x="7" y="2"/>
                    <a:pt x="7" y="3"/>
                  </a:cubicBezTo>
                  <a:cubicBezTo>
                    <a:pt x="1" y="13"/>
                    <a:pt x="1" y="13"/>
                    <a:pt x="1" y="13"/>
                  </a:cubicBezTo>
                  <a:cubicBezTo>
                    <a:pt x="73" y="13"/>
                    <a:pt x="73" y="13"/>
                    <a:pt x="73" y="13"/>
                  </a:cubicBezTo>
                  <a:lnTo>
                    <a:pt x="67" y="3"/>
                  </a:lnTo>
                  <a:close/>
                  <a:moveTo>
                    <a:pt x="25" y="12"/>
                  </a:moveTo>
                  <a:cubicBezTo>
                    <a:pt x="27" y="9"/>
                    <a:pt x="27" y="9"/>
                    <a:pt x="27" y="9"/>
                  </a:cubicBezTo>
                  <a:cubicBezTo>
                    <a:pt x="47" y="9"/>
                    <a:pt x="47" y="9"/>
                    <a:pt x="47" y="9"/>
                  </a:cubicBezTo>
                  <a:cubicBezTo>
                    <a:pt x="48" y="12"/>
                    <a:pt x="48" y="12"/>
                    <a:pt x="48" y="12"/>
                  </a:cubicBezTo>
                  <a:lnTo>
                    <a:pt x="25" y="12"/>
                  </a:lnTo>
                  <a:close/>
                  <a:moveTo>
                    <a:pt x="62" y="7"/>
                  </a:moveTo>
                  <a:cubicBezTo>
                    <a:pt x="12" y="7"/>
                    <a:pt x="12" y="7"/>
                    <a:pt x="12" y="7"/>
                  </a:cubicBezTo>
                  <a:cubicBezTo>
                    <a:pt x="9" y="7"/>
                    <a:pt x="9" y="6"/>
                    <a:pt x="9" y="6"/>
                  </a:cubicBezTo>
                  <a:cubicBezTo>
                    <a:pt x="10" y="3"/>
                    <a:pt x="10" y="3"/>
                    <a:pt x="10" y="3"/>
                  </a:cubicBezTo>
                  <a:cubicBezTo>
                    <a:pt x="11" y="3"/>
                    <a:pt x="11" y="2"/>
                    <a:pt x="13" y="2"/>
                  </a:cubicBezTo>
                  <a:cubicBezTo>
                    <a:pt x="61" y="2"/>
                    <a:pt x="61" y="2"/>
                    <a:pt x="61" y="2"/>
                  </a:cubicBezTo>
                  <a:cubicBezTo>
                    <a:pt x="62" y="2"/>
                    <a:pt x="63" y="3"/>
                    <a:pt x="63" y="3"/>
                  </a:cubicBezTo>
                  <a:cubicBezTo>
                    <a:pt x="65" y="6"/>
                    <a:pt x="65" y="6"/>
                    <a:pt x="65" y="6"/>
                  </a:cubicBezTo>
                  <a:cubicBezTo>
                    <a:pt x="65" y="6"/>
                    <a:pt x="65" y="7"/>
                    <a:pt x="62" y="7"/>
                  </a:cubicBezTo>
                  <a:close/>
                  <a:moveTo>
                    <a:pt x="0" y="15"/>
                  </a:moveTo>
                  <a:cubicBezTo>
                    <a:pt x="0" y="16"/>
                    <a:pt x="2" y="17"/>
                    <a:pt x="3" y="19"/>
                  </a:cubicBezTo>
                  <a:cubicBezTo>
                    <a:pt x="70" y="19"/>
                    <a:pt x="70" y="19"/>
                    <a:pt x="70" y="19"/>
                  </a:cubicBezTo>
                  <a:cubicBezTo>
                    <a:pt x="72" y="17"/>
                    <a:pt x="73" y="16"/>
                    <a:pt x="73" y="15"/>
                  </a:cubicBezTo>
                  <a:lnTo>
                    <a:pt x="0" y="1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6924196" y="4151964"/>
            <a:ext cx="1463040" cy="1463040"/>
            <a:chOff x="6924196" y="4151964"/>
            <a:chExt cx="1463040" cy="1463040"/>
          </a:xfrm>
        </p:grpSpPr>
        <p:sp>
          <p:nvSpPr>
            <p:cNvPr id="21" name="AutoShape 21"/>
            <p:cNvSpPr/>
            <p:nvPr/>
          </p:nvSpPr>
          <p:spPr>
            <a:xfrm>
              <a:off x="7285470" y="4642335"/>
              <a:ext cx="725508" cy="572110"/>
            </a:xfrm>
            <a:prstGeom prst="wedgeEllipseCallou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924196" y="4151964"/>
              <a:ext cx="1463040" cy="146304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285470" y="4642335"/>
              <a:ext cx="725508" cy="572110"/>
            </a:xfrm>
            <a:prstGeom prst="wedgeEllipseCallou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4" name="AutoShape 24"/>
          <p:cNvSpPr/>
          <p:nvPr/>
        </p:nvSpPr>
        <p:spPr>
          <a:xfrm>
            <a:off x="455981" y="2535936"/>
            <a:ext cx="274630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心理健康问题普遍性</a:t>
            </a:r>
            <a:endParaRPr lang="en-US" sz="1100"/>
          </a:p>
        </p:txBody>
      </p:sp>
      <p:sp>
        <p:nvSpPr>
          <p:cNvPr id="25" name="AutoShape 25"/>
          <p:cNvSpPr/>
          <p:nvPr/>
        </p:nvSpPr>
        <p:spPr>
          <a:xfrm>
            <a:off x="8503125" y="1054893"/>
            <a:ext cx="274630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性别差异的存在</a:t>
            </a:r>
            <a:endParaRPr lang="en-US" sz="1100"/>
          </a:p>
        </p:txBody>
      </p:sp>
      <p:sp>
        <p:nvSpPr>
          <p:cNvPr id="26" name="AutoShape 26"/>
          <p:cNvSpPr/>
          <p:nvPr/>
        </p:nvSpPr>
        <p:spPr>
          <a:xfrm>
            <a:off x="8503125" y="4009655"/>
            <a:ext cx="274630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研究意义</a:t>
            </a:r>
            <a:endParaRPr lang="en-US" sz="1100"/>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45936" y="2601975"/>
            <a:ext cx="1097280" cy="1097280"/>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3788" y="4992370"/>
            <a:ext cx="1097280" cy="109728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414621" y="4992370"/>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2135991">
            <a:off x="6752079" y="300540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2296662">
            <a:off x="5082069" y="2980409"/>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6933846">
            <a:off x="4590610" y="451003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5884214" y="528619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6699367">
            <a:off x="7238684" y="4544360"/>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171891" y="3318396"/>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研究问题</a:t>
            </a:r>
          </a:p>
        </p:txBody>
      </p:sp>
      <p:sp>
        <p:nvSpPr>
          <p:cNvPr id="11" name="Freeform 11"/>
          <p:cNvSpPr/>
          <p:nvPr/>
        </p:nvSpPr>
        <p:spPr>
          <a:xfrm>
            <a:off x="5821069" y="2864915"/>
            <a:ext cx="571400" cy="57140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73593" y="3379295"/>
            <a:ext cx="1097280" cy="109728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66066" y="3659577"/>
            <a:ext cx="512333" cy="51233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116258" y="3379295"/>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418097" y="3668943"/>
            <a:ext cx="493600" cy="49360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34007" y="5314781"/>
            <a:ext cx="476843" cy="476843"/>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6589033" y="5255782"/>
            <a:ext cx="570456" cy="570456"/>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79518" y="4987861"/>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不同性别学生在心理健康各维度（如焦虑、抑郁、自尊等）上是否存在显著差异？</a:t>
            </a:r>
          </a:p>
        </p:txBody>
      </p:sp>
      <p:sp>
        <p:nvSpPr>
          <p:cNvPr id="19" name="TextBox 19"/>
          <p:cNvSpPr txBox="1"/>
          <p:nvPr/>
        </p:nvSpPr>
        <p:spPr>
          <a:xfrm>
            <a:off x="653186" y="3304902"/>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哪些因素可能导致这些性别差异的出现？</a:t>
            </a:r>
          </a:p>
        </p:txBody>
      </p:sp>
      <p:sp>
        <p:nvSpPr>
          <p:cNvPr id="20" name="TextBox 20"/>
          <p:cNvSpPr txBox="1"/>
          <p:nvPr/>
        </p:nvSpPr>
        <p:spPr>
          <a:xfrm>
            <a:off x="1082466" y="4987747"/>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如果有差异，这些差异具体表现在哪些方面？</a:t>
            </a:r>
          </a:p>
        </p:txBody>
      </p:sp>
      <p:sp>
        <p:nvSpPr>
          <p:cNvPr id="21" name="TextBox 21"/>
          <p:cNvSpPr txBox="1"/>
          <p:nvPr/>
        </p:nvSpPr>
        <p:spPr>
          <a:xfrm>
            <a:off x="4488661" y="1252888"/>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研究目的：探究不同性别学生在心理健康方面的差异表现及其影响因素，为制定针对性干预措施提供依据。</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研究目的与问题</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性别差异在心理健康问题中的表现</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02</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0083" r="10083"/>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男生和女生在心理健康问题的发生率上存在差异，例如抑郁症、焦虑症等。一些研究表明，女生在某些心理健康问题上的发生率高于男生。</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发生率差异</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男生和女生在心理健康问题的症状表现上也存在差异。例如，女生更倾向于表现出内化症状，如情绪低落、自责等，而男生则更倾向于表现出外化症状，如攻击行为、违纪等。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症状表现差异</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男生与女生心理健康问题的比较</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小学阶段</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在小学阶段，男生和女生在心理健康问题上的差异相对较小。然而，一些研究表明，女生在这个阶段可能更容易出现焦虑和抑郁症状。</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初中阶段</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进入初中阶段后，性别差异开始显现。女生在这个阶段更容易出现情绪问题和自卑感，而男生则更容易出现行为问题和攻击性。</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高中阶段及以上</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在高中阶段及以上，性别差异进一步加大。女生在这个阶段更容易出现严重的心理健康问题，如抑郁症和自杀意念，而男生则更容易出现酗酒、吸毒等问题。</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不同年级、年龄段的性别差异</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在城市和农村地区，学生心理健康问题的性别差异也存在不同。一般来说，城市地区的女生更容易出现心理健康问题，而农村地区的男生则更容易出现问题。这可能与城乡地区的经济、文化和社会环境等因素有关。</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城乡差异</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不同文化背景下，学生心理健康问题的性别差异也有所不同。例如，在一些传统文化中，男性被赋予更高的社会地位和期望，因此可能更容易出现自尊心过强、攻击性等问题。而女性在这些文化中可能更容易受到歧视和压力，从而更容易出现焦虑和抑郁症状。</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文化背景差异</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地域、文化背景下的性别差异</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性别差异的影响因素分析</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03</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生理发育</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男女生理发育速度和成熟度的差异，可能导致不同性别学生在面对心理健康问题时的反应和应对方式有所不同。</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荷尔蒙水平</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性激素的差异影响男女生的情绪稳定性和行为表现，从而在心理健康问题上表现出性别差异。</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遗传基因</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某些心理健康问题可能具有遗传性，不同性别的遗传基因差异可能导致心理健康问题的性别差异。</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生物因素</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社会压力</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不同性别学生在面对社会压力时，可能因性别差异而产生不同的心理健康问题，如女性更容易受到外貌和身材焦虑的影响。</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文化传统</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不同文化背景下的性别观念和价值观，可能对男女生的心理健康产生不同影响。</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性别角色期待</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社会对男女不同性别角色的期待，如男性应坚强、女性应温柔等，可能影响学生对自身心理健康问题的认知和表达。</a:t>
            </a:r>
          </a:p>
        </p:txBody>
      </p:sp>
      <p:pic>
        <p:nvPicPr>
          <p:cNvPr id="10" name="Picture 10"/>
          <p:cNvPicPr>
            <a:picLocks noChangeAspect="1"/>
          </p:cNvPicPr>
          <p:nvPr/>
        </p:nvPicPr>
        <p:blipFill>
          <a:blip r:embed="rId2"/>
          <a:srcRect l="10083" r="10083"/>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社会文化因素</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2775" b="2775"/>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家庭对男女生的教育方式可能存在差异，如对男生的期望可能更高、对女生可能更加保护等，从而影响学生的心理健康。</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家庭教育方式</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家庭氛围的和谐与否、父母关系的好坏等，都可能对学生的心理健康产生影响，且这种影响可能因性别而异。</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家庭氛围</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父母对孩子的性别认知可能影响其对孩子的期望和教育方式，进而对孩子的心理健康产生影响。</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父母对孩子的性别认知</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家庭环境因素</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https://d.book118.com/425201044143011044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2024-09-06T22:03:29.340</cp:lastPrinted>
  <dcterms:created xsi:type="dcterms:W3CDTF">2024-09-06T14:03:29Z</dcterms:created>
  <dcterms:modified xsi:type="dcterms:W3CDTF">2024-09-06T14:03:31Z</dcterms:modified>
</cp:coreProperties>
</file>