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C89C53-C99C-4076-ACD5-CC3A3FD7E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1FA05-A408-4264-8946-7D9E3DA05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95EC95-5F35-4A6E-9755-3E2A2B1ABC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B925F-4DC8-4175-A60F-6A498ED60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24AC24-49B2-4E10-B839-B93A99C5A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781FFD-7553-4391-A90D-5CD87630A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701D4F-74EB-4934-97EA-EA5FF1B36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06540B-8B15-44B3-B7A3-73C7BBE28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74E375-3A19-4242-A81A-6497F0F27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C52DED-92CD-4294-A4AF-5AD0E80FE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A9C89-5CE5-43A8-804D-F7F5B814A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 bwMode="auto">
      <p:bgPr>
        <a:blipFill dpi="0"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1866900"/>
            <a:ext cx="7772400" cy="1438275"/>
          </a:xfrm>
        </p:spPr>
        <p:txBody>
          <a:bodyPr/>
          <a:lstStyle>
            <a:lvl1pPr algn="ctr"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25550" y="3522663"/>
            <a:ext cx="6400800" cy="1058862"/>
          </a:xfrm>
        </p:spPr>
        <p:txBody>
          <a:bodyPr anchor="ctr" anchorCtr="1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E654F07-0907-5E5D-52F9-072E0993E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17B2C6-A673-0B54-1415-51B234531A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CEC9D70-46D2-EB68-66C5-B4DFADD979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2C863-B567-41EB-B44F-89FD0ED24FD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9515166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92DF0D-51BA-0B2C-C21E-F9D6CBBBD2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6F5FC4-214B-D5B2-EE88-F343621E6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7F2519-82A3-2E47-0A50-63775C081A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FE92C-2979-40F4-ADB3-A963A79B9E9D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869912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ADDF5C-8E9C-7BEA-98FB-C7C62361EF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CC8AA1-D99D-3290-7E44-1D544B3048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8BA99B-7EB7-14BD-0A9D-130CFB7FD3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C4864-36B9-41A1-8CED-BE2DD664A882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7830441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1855788"/>
            <a:ext cx="4038600" cy="43100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86288" y="1855788"/>
            <a:ext cx="4038600" cy="43100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CB5489-93C8-71E0-458A-046E0362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6A49BB-6D0B-C71C-0E74-81CA666A1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C19E3-6FDC-BB20-93F8-B46026EBC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8270E-3E5F-446B-A8C4-CA60B7EA6ACD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656071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B81C42A-0965-A4C8-E7B4-7FA2C232A4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EA5E77-784F-A945-F03A-A0FEFBFFDC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2733816-44D9-86C3-492D-0CE960B000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0FD1D-E261-41B8-B074-9EB4B3FA2125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1892408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0A9CB8E-2B61-4BBF-B3A8-7A6F24DC6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F187F1B-6C96-7809-4D69-E0B1708FC5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5F2E98A-1720-0998-5F6A-F98674F4F1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28B8F-9D31-4C3A-9288-2870AAE07381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609869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9EBD56-CCAB-1610-C43B-FEAE8E158D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2999529-E311-7654-BBF3-360B0CD3BF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6F7AFE-EBFD-8324-9275-EF8B73C390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79D3D-CECC-4609-8B15-B5B1A15A8324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6387533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12D1FA-7F40-0023-69A4-C7C47F4962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8FD119-9971-0E99-F139-AF0A9DC659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CA1334-83F5-75AB-0A19-3CD869E832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ACA2C-55A6-4190-9004-D070DD92B5C5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792222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A9499-59E4-7812-28A6-CDD1E5F622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D9EFA8-060A-AD8C-D39D-6CDCD99D0D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FE7FCB-7547-4075-12E8-FDC3377238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79EBB-1E06-4197-9666-D726822B896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8285889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CC55D7-93A8-B5B0-E330-1D993E4279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2F300E-D585-8EBE-820A-B026335A4F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4DA374-F448-2CE3-92A0-397EA1166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D9C083-9042-495E-93D1-3A29A7C5903A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46936545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67488" y="776288"/>
            <a:ext cx="2057400" cy="53895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776288"/>
            <a:ext cx="6019800" cy="53895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52E385-3EC2-BDE0-88A4-A7E6E2F7A6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EDDEE7-9F5C-FD92-7ED7-EE3A6E98C6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CF8686-60D4-65AC-6C85-F2F9946EDD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6554A-CF41-4E5A-809C-1868FA769C9F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8448532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888B7684-9F12-AFE9-8863-D9455CE2D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41D8E-7F08-42EC-9ED2-C9C8AFAFE77C}" type="datetime1">
              <a:rPr lang="zh-CN" altLang="en-US"/>
              <a:pPr>
                <a:defRPr/>
              </a:pPr>
              <a:t>2024/2/16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A8682889-9490-462E-9872-F764B85C9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DB91567-6FD4-C389-9145-6B2B7CBC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23622-A753-4D22-AB70-7A6D10C2EF5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92498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image" Target="../media/image2.jpeg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76AFAC3-6E47-4F26-A2C6-1B993C5AFB0A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406400" y="776288"/>
            <a:ext cx="8210550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92BCC6C-778F-D2CA-E71D-38DA77DF6A2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395288" y="1855788"/>
            <a:ext cx="8229600" cy="431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EB4D543-57A4-8E4F-2F4F-FB95B3DB9D2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EDE8AF0-1FBD-B352-C6E1-6C7D2B6D3C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20FCB7-C040-7EDC-212B-C0FEC8170B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fld id="{513EA2D8-42AA-4AA8-B6CC-52430F36D24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ransition/>
  <p:timing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Rounded MT Bold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http:/www.nmgrf.gov.cn/imagess/minfangbiaoshi.gif" TargetMode="External" /><Relationship Id="rId3" Type="http://schemas.openxmlformats.org/officeDocument/2006/relationships/image" Target="../media/image5.png" /><Relationship Id="rId4" Type="http://schemas.openxmlformats.org/officeDocument/2006/relationships/image" Target="../http:/www.nmgrf.gov.cn/imagess/ccad.gif" TargetMode="External" /><Relationship Id="rId5" Type="http://schemas.openxmlformats.org/officeDocument/2006/relationships/image" Target="../media/image6.png" /><Relationship Id="rId6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http:/www.nmgrf.gov.cn/imagess/minfangbiaoshi.gif" TargetMode="External" /><Relationship Id="rId3" Type="http://schemas.openxmlformats.org/officeDocument/2006/relationships/image" Target="../media/image5.png" /><Relationship Id="rId4" Type="http://schemas.openxmlformats.org/officeDocument/2006/relationships/image" Target="../http:/www.nmgrf.gov.cn/imagess/gwall.gif" TargetMode="External" /><Relationship Id="rId5" Type="http://schemas.openxmlformats.org/officeDocument/2006/relationships/image" Target="../media/image7.png" /><Relationship Id="rId6" Type="http://schemas.openxmlformats.org/officeDocument/2006/relationships/image" Target="../http:/www.nmgrf.gov.cn/imagess/ganlan.gif" TargetMode="External" /><Relationship Id="rId7" Type="http://schemas.openxmlformats.org/officeDocument/2006/relationships/image" Target="../media/image8.png" /><Relationship Id="rId8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http:/www.nmgrf.gov.cn/imagess/minfangbiaoshi.gif" TargetMode="External" /><Relationship Id="rId3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http:/www.nmgrf.gov.cn/imagess/minfangbiaoshi.gif" TargetMode="External" /><Relationship Id="rId3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http:/www.nmgrf.gov.cn/imgaes/diandonglishijbq.jpg" TargetMode="External" /><Relationship Id="rId3" Type="http://schemas.openxmlformats.org/officeDocument/2006/relationships/image" Target="../media/image10.jpeg" /><Relationship Id="rId4" Type="http://schemas.openxmlformats.org/officeDocument/2006/relationships/image" Target="../http:/www.nmgrf.gov.cn/imgaes/oushidiandongjbq.jpg" TargetMode="External" /><Relationship Id="rId5" Type="http://schemas.openxmlformats.org/officeDocument/2006/relationships/image" Target="../media/image11.jpeg" /><Relationship Id="rId6" Type="http://schemas.openxmlformats.org/officeDocument/2006/relationships/image" Target="../http:/www.nmgrf.gov.cn/imgaes/tanghulujbq.jpg" TargetMode="External" /><Relationship Id="rId7" Type="http://schemas.openxmlformats.org/officeDocument/2006/relationships/image" Target="../media/image12.jpeg" /><Relationship Id="rId8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http:/www.nmgrf.gov.cn/imgaes/jingbao1.gif" TargetMode="External" /><Relationship Id="rId3" Type="http://schemas.openxmlformats.org/officeDocument/2006/relationships/image" Target="../media/image13.pn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http:/www.nmgrf.gov.cn/imgaes/jingbao2.gif" TargetMode="External" /><Relationship Id="rId3" Type="http://schemas.openxmlformats.org/officeDocument/2006/relationships/image" Target="../media/image14.png" /><Relationship Id="rId4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2020041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 descr="B%A3%AD2">
            <a:extLst>
              <a:ext uri="{FF2B5EF4-FFF2-40B4-BE49-F238E27FC236}">
                <a16:creationId xmlns:a16="http://schemas.microsoft.com/office/drawing/2014/main" id="{D6CCA3D2-F943-4DBE-BD33-7C36FCEC9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908175" y="-801688"/>
            <a:ext cx="12176125" cy="88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5">
            <a:extLst>
              <a:ext uri="{FF2B5EF4-FFF2-40B4-BE49-F238E27FC236}">
                <a16:creationId xmlns:a16="http://schemas.microsoft.com/office/drawing/2014/main" id="{B030ECBB-CC93-1F0E-6A08-9DBC04A60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8413"/>
            <a:ext cx="9144000" cy="37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9600" b="1">
                <a:solidFill>
                  <a:srgbClr val="FFFF00"/>
                </a:solidFill>
                <a:latin typeface="阿里巴巴普惠体 R" pitchFamily="18" charset="-120"/>
                <a:ea typeface="阿里巴巴普惠体 R" pitchFamily="18" charset="-120"/>
              </a:rPr>
              <a:t>  国防知识讲座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96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         </a:t>
            </a:r>
            <a:r>
              <a:rPr lang="en-US" altLang="zh-CN" sz="80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——</a:t>
            </a:r>
            <a:r>
              <a:rPr lang="zh-CN" altLang="en-US" sz="80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人防知识</a:t>
            </a:r>
          </a:p>
        </p:txBody>
      </p:sp>
      <p:sp>
        <p:nvSpPr>
          <p:cNvPr id="4100" name="日期占位符 1">
            <a:extLst>
              <a:ext uri="{FF2B5EF4-FFF2-40B4-BE49-F238E27FC236}">
                <a16:creationId xmlns:a16="http://schemas.microsoft.com/office/drawing/2014/main" id="{19482FE6-A41B-D61E-AE06-4211A823698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4101" name="页脚占位符 2">
            <a:extLst>
              <a:ext uri="{FF2B5EF4-FFF2-40B4-BE49-F238E27FC236}">
                <a16:creationId xmlns:a16="http://schemas.microsoft.com/office/drawing/2014/main" id="{F1CBEB43-D5B6-07B1-D767-BD887E26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4102" name="灯片编号占位符 5">
            <a:extLst>
              <a:ext uri="{FF2B5EF4-FFF2-40B4-BE49-F238E27FC236}">
                <a16:creationId xmlns:a16="http://schemas.microsoft.com/office/drawing/2014/main" id="{9C0284BF-49A4-DCBB-053F-371A42EDF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DEE90F4-6325-4626-8C57-E90AFCCA6A95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1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4103" name="图片 6">
            <a:extLst>
              <a:ext uri="{FF2B5EF4-FFF2-40B4-BE49-F238E27FC236}">
                <a16:creationId xmlns:a16="http://schemas.microsoft.com/office/drawing/2014/main" id="{D5B0B4EE-1937-77DD-B4C6-A4C211547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PB1"/>
          <p:cNvSpPr/>
          <p:nvPr/>
        </p:nvSpPr>
        <p:spPr>
          <a:xfrm>
            <a:off x="0" y="6839712"/>
            <a:ext cx="39756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4105" name="PageNumberTextBox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国防知识讲座---人防知识-PPT课件全文共23页，当前为第1页。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A65D1DDC-42ED-2F48-7309-8EF9E6DA8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7620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 sz="2400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ADEF60F7-7F6F-B6CA-5B4C-93A9C151C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0" y="1809750"/>
            <a:ext cx="716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 b="1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一、人防标志解读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88A0FA58-00FF-F827-3974-2FD197D4D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024188"/>
            <a:ext cx="6061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 b="1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二、什么是人民防空？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52463E58-73BF-3C92-5606-E69C270DE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284663"/>
            <a:ext cx="5867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 b="1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三、防空警报介绍</a:t>
            </a:r>
            <a:r>
              <a:rPr lang="zh-CN" altLang="en-US" sz="4000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 </a:t>
            </a:r>
            <a:endParaRPr lang="zh-CN" altLang="en-US" sz="4000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5126" name="Text Box 7">
            <a:extLst>
              <a:ext uri="{FF2B5EF4-FFF2-40B4-BE49-F238E27FC236}">
                <a16:creationId xmlns:a16="http://schemas.microsoft.com/office/drawing/2014/main" id="{C831650D-D36C-D415-F0ED-6E6E35897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0" y="5408613"/>
            <a:ext cx="64817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4000" b="1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四、防护知识</a:t>
            </a:r>
          </a:p>
        </p:txBody>
      </p:sp>
      <p:sp>
        <p:nvSpPr>
          <p:cNvPr id="5127" name="日期占位符 1">
            <a:extLst>
              <a:ext uri="{FF2B5EF4-FFF2-40B4-BE49-F238E27FC236}">
                <a16:creationId xmlns:a16="http://schemas.microsoft.com/office/drawing/2014/main" id="{C465F22D-D577-86AD-85CB-C53877A86D5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5128" name="页脚占位符 2">
            <a:extLst>
              <a:ext uri="{FF2B5EF4-FFF2-40B4-BE49-F238E27FC236}">
                <a16:creationId xmlns:a16="http://schemas.microsoft.com/office/drawing/2014/main" id="{CE25D331-6210-C683-AEEC-C1C1E8EF6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5129" name="灯片编号占位符 3">
            <a:extLst>
              <a:ext uri="{FF2B5EF4-FFF2-40B4-BE49-F238E27FC236}">
                <a16:creationId xmlns:a16="http://schemas.microsoft.com/office/drawing/2014/main" id="{90FFAAA7-8933-587C-A616-7E53FF737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648AF64-D040-4263-9EDD-65FA2268008C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2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5130" name="图片 4">
            <a:extLst>
              <a:ext uri="{FF2B5EF4-FFF2-40B4-BE49-F238E27FC236}">
                <a16:creationId xmlns:a16="http://schemas.microsoft.com/office/drawing/2014/main" id="{96C0F18C-9DD4-4072-64FB-963E8D4BB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PB2"/>
          <p:cNvSpPr/>
          <p:nvPr/>
        </p:nvSpPr>
        <p:spPr>
          <a:xfrm>
            <a:off x="0" y="6839712"/>
            <a:ext cx="79513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5132" name="PageNumberTextBox2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国防知识讲座---人防知识-PPT课件全文共23页，当前为第2页。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333C7AD-E1C3-9882-BA0F-0F3A5A710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04800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6147" name="Picture 3" descr="../http:/www.nmgrf.gov.cn/imagess/minfangbiaoshi.gif">
            <a:extLst>
              <a:ext uri="{FF2B5EF4-FFF2-40B4-BE49-F238E27FC236}">
                <a16:creationId xmlns:a16="http://schemas.microsoft.com/office/drawing/2014/main" id="{61B06E57-80BF-80B0-F469-2D88D0AF6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6613" y="2124075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4">
            <a:extLst>
              <a:ext uri="{FF2B5EF4-FFF2-40B4-BE49-F238E27FC236}">
                <a16:creationId xmlns:a16="http://schemas.microsoft.com/office/drawing/2014/main" id="{C25E5DBA-03E3-2584-CC2F-E00F44665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971675"/>
            <a:ext cx="5105400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        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此图片为中国人民防空标志，该标志由文字和图案两部分构成，其基本含义是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中国人民防空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 。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9F3E08CB-0AD7-9A5D-7966-FA1F848E6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1013" y="335280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6150" name="Picture 6" descr="../http:/www.nmgrf.gov.cn/imagess/ccad.gif">
            <a:extLst>
              <a:ext uri="{FF2B5EF4-FFF2-40B4-BE49-F238E27FC236}">
                <a16:creationId xmlns:a16="http://schemas.microsoft.com/office/drawing/2014/main" id="{D1B66216-B638-C6D8-351E-754088637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6613" y="4284663"/>
            <a:ext cx="297180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7">
            <a:extLst>
              <a:ext uri="{FF2B5EF4-FFF2-40B4-BE49-F238E27FC236}">
                <a16:creationId xmlns:a16="http://schemas.microsoft.com/office/drawing/2014/main" id="{1B9C039C-439A-B19C-FA32-A97D9C5F1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25" y="4114800"/>
            <a:ext cx="4232275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  <a:cs typeface="Arial" pitchFamily="34" charset="0"/>
              </a:rPr>
              <a:t>       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  <a:cs typeface="Arial" pitchFamily="34" charset="0"/>
              </a:rPr>
              <a:t>“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  <a:cs typeface="Arial" pitchFamily="34" charset="0"/>
              </a:rPr>
              <a:t> </a:t>
            </a:r>
            <a:r>
              <a:rPr lang="en-US" altLang="zh-CN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  <a:cs typeface="Arial" pitchFamily="34" charset="0"/>
              </a:rPr>
              <a:t>CCAD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  <a:cs typeface="Arial" pitchFamily="34" charset="0"/>
              </a:rPr>
              <a:t>”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  <a:cs typeface="Arial" pitchFamily="34" charset="0"/>
              </a:rPr>
              <a:t>是中国人民防空的英文缩写：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  <a:cs typeface="Arial" pitchFamily="34" charset="0"/>
              </a:rPr>
              <a:t>Chinese civil air defence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。</a:t>
            </a:r>
            <a:r>
              <a:rPr lang="zh-CN" altLang="en-US" sz="2400"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4A88499C-063A-0CD8-6821-EF3B7AA50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13" y="1133475"/>
            <a:ext cx="4419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一、人防标志解读</a:t>
            </a:r>
          </a:p>
        </p:txBody>
      </p:sp>
      <p:sp>
        <p:nvSpPr>
          <p:cNvPr id="6153" name="日期占位符 1">
            <a:extLst>
              <a:ext uri="{FF2B5EF4-FFF2-40B4-BE49-F238E27FC236}">
                <a16:creationId xmlns:a16="http://schemas.microsoft.com/office/drawing/2014/main" id="{F4C38A69-A15C-FFDE-E6A9-C02A11B4439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6154" name="页脚占位符 2">
            <a:extLst>
              <a:ext uri="{FF2B5EF4-FFF2-40B4-BE49-F238E27FC236}">
                <a16:creationId xmlns:a16="http://schemas.microsoft.com/office/drawing/2014/main" id="{68DF2C00-2422-01CB-6ADA-5B66C48F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6155" name="灯片编号占位符 3">
            <a:extLst>
              <a:ext uri="{FF2B5EF4-FFF2-40B4-BE49-F238E27FC236}">
                <a16:creationId xmlns:a16="http://schemas.microsoft.com/office/drawing/2014/main" id="{7EE7304B-8B3C-F63C-C5E1-18C59739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0619BA7-AFDF-4261-95E6-F43EBC939657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3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6156" name="图片 4">
            <a:extLst>
              <a:ext uri="{FF2B5EF4-FFF2-40B4-BE49-F238E27FC236}">
                <a16:creationId xmlns:a16="http://schemas.microsoft.com/office/drawing/2014/main" id="{E608F8FB-D7A8-7B6F-583E-1C8B9942DF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7" name="PB3"/>
          <p:cNvSpPr/>
          <p:nvPr/>
        </p:nvSpPr>
        <p:spPr>
          <a:xfrm>
            <a:off x="0" y="6839712"/>
            <a:ext cx="1192695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6158" name="PageNumberTextBox3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国防知识讲座---人防知识-PPT课件全文共23页，当前为第3页。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2F53F02-B805-DA79-3E8A-5689D5C23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314325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7171" name="Picture 3" descr="../http:/www.nmgrf.gov.cn/imagess/minfangbiaoshi.gif">
            <a:extLst>
              <a:ext uri="{FF2B5EF4-FFF2-40B4-BE49-F238E27FC236}">
                <a16:creationId xmlns:a16="http://schemas.microsoft.com/office/drawing/2014/main" id="{E55F2420-F67A-413D-3359-6B92B8298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350" y="1449388"/>
            <a:ext cx="1981200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4">
            <a:extLst>
              <a:ext uri="{FF2B5EF4-FFF2-40B4-BE49-F238E27FC236}">
                <a16:creationId xmlns:a16="http://schemas.microsoft.com/office/drawing/2014/main" id="{11B0AD04-6D2E-1946-3D52-1774F3CDE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7450" y="998538"/>
            <a:ext cx="63246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        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图案的金黄色框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为人民防空工程图形，象征人民防空通过采用工程掩蔽等防护措施，防范和减轻空袭及灾害的危害，保护人民生命和财产安全</a:t>
            </a:r>
            <a:r>
              <a:rPr lang="zh-CN" altLang="en-US" sz="2400" b="1">
                <a:solidFill>
                  <a:srgbClr val="004080"/>
                </a:solidFill>
                <a:latin typeface="阿里巴巴普惠体 R" pitchFamily="18" charset="-120"/>
                <a:ea typeface="阿里巴巴普惠体 R" pitchFamily="18" charset="-120"/>
              </a:rPr>
              <a:t>。</a:t>
            </a:r>
            <a:r>
              <a:rPr lang="zh-CN" altLang="en-US" sz="2400" b="1"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C790B157-7BD3-7A6B-35E2-070A435AB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300413"/>
            <a:ext cx="9144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7174" name="Picture 6" descr="../http:/www.nmgrf.gov.cn/imagess/gwall.gif">
            <a:extLst>
              <a:ext uri="{FF2B5EF4-FFF2-40B4-BE49-F238E27FC236}">
                <a16:creationId xmlns:a16="http://schemas.microsoft.com/office/drawing/2014/main" id="{BEB7CF4C-9273-3DCA-9C39-9D52426B8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738" y="4059238"/>
            <a:ext cx="1447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 Box 7">
            <a:extLst>
              <a:ext uri="{FF2B5EF4-FFF2-40B4-BE49-F238E27FC236}">
                <a16:creationId xmlns:a16="http://schemas.microsoft.com/office/drawing/2014/main" id="{2493821E-6BF8-79BE-3C8F-A9A48AFC2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813" y="3609975"/>
            <a:ext cx="6172200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        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金黄色长城图形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象征中华人民共和国，并寓意人民防空是国防的重要组成部分，是我国的地下长城</a:t>
            </a:r>
            <a:r>
              <a:rPr lang="zh-CN" altLang="en-US" sz="2400" b="1">
                <a:latin typeface="阿里巴巴普惠体 R" pitchFamily="18" charset="-120"/>
                <a:ea typeface="阿里巴巴普惠体 R" pitchFamily="18" charset="-120"/>
              </a:rPr>
              <a:t> 。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9AB9B7DB-AA5A-7572-28A5-2F176E67C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3203575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7177" name="Picture 9" descr="../http:/www.nmgrf.gov.cn/imagess/ganlan.gif">
            <a:extLst>
              <a:ext uri="{FF2B5EF4-FFF2-40B4-BE49-F238E27FC236}">
                <a16:creationId xmlns:a16="http://schemas.microsoft.com/office/drawing/2014/main" id="{44FF995A-EC6D-AD75-4420-FF8552332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350" y="5229225"/>
            <a:ext cx="2057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Text Box 10">
            <a:extLst>
              <a:ext uri="{FF2B5EF4-FFF2-40B4-BE49-F238E27FC236}">
                <a16:creationId xmlns:a16="http://schemas.microsoft.com/office/drawing/2014/main" id="{AB9A2924-4B18-B4D3-E66F-E0849B1C6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5815013"/>
            <a:ext cx="58499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   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绿色橄榄枝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象征和平与安宁。 </a:t>
            </a:r>
          </a:p>
        </p:txBody>
      </p:sp>
      <p:sp>
        <p:nvSpPr>
          <p:cNvPr id="7179" name="日期占位符 1">
            <a:extLst>
              <a:ext uri="{FF2B5EF4-FFF2-40B4-BE49-F238E27FC236}">
                <a16:creationId xmlns:a16="http://schemas.microsoft.com/office/drawing/2014/main" id="{39B8853D-A098-FE89-AAAF-3E06099FD06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7180" name="页脚占位符 2">
            <a:extLst>
              <a:ext uri="{FF2B5EF4-FFF2-40B4-BE49-F238E27FC236}">
                <a16:creationId xmlns:a16="http://schemas.microsoft.com/office/drawing/2014/main" id="{E2FBD4E4-6AAE-2AD0-0925-0E1C4C7C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7181" name="灯片编号占位符 3">
            <a:extLst>
              <a:ext uri="{FF2B5EF4-FFF2-40B4-BE49-F238E27FC236}">
                <a16:creationId xmlns:a16="http://schemas.microsoft.com/office/drawing/2014/main" id="{B8D7624F-19C9-4A35-06E4-DD3792A84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0B03E2A-D15F-4264-BA93-26EFB4E71BA0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4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7182" name="图片 4">
            <a:extLst>
              <a:ext uri="{FF2B5EF4-FFF2-40B4-BE49-F238E27FC236}">
                <a16:creationId xmlns:a16="http://schemas.microsoft.com/office/drawing/2014/main" id="{995EEE27-5BBD-0BE1-9EF1-EF423F24ED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PB4"/>
          <p:cNvSpPr/>
          <p:nvPr/>
        </p:nvSpPr>
        <p:spPr>
          <a:xfrm>
            <a:off x="0" y="6839712"/>
            <a:ext cx="1590260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7184" name="PageNumberTextBox4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国防知识讲座---人防知识-PPT课件全文共23页，当前为第4页。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AA2D2C6-362D-19D5-2EB5-78F439CCA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04800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8195" name="Text Box 4">
            <a:extLst>
              <a:ext uri="{FF2B5EF4-FFF2-40B4-BE49-F238E27FC236}">
                <a16:creationId xmlns:a16="http://schemas.microsoft.com/office/drawing/2014/main" id="{72E09312-61D7-39C7-232D-1672B8FCC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2033588"/>
            <a:ext cx="634523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        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蓝色三角图形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和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橙色背景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象征中国人民防空与国际民防接轨。</a:t>
            </a:r>
            <a:r>
              <a:rPr lang="zh-CN" altLang="en-US" sz="2400" b="1"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8196" name="Text Box 5">
            <a:extLst>
              <a:ext uri="{FF2B5EF4-FFF2-40B4-BE49-F238E27FC236}">
                <a16:creationId xmlns:a16="http://schemas.microsoft.com/office/drawing/2014/main" id="{A95EA88D-04A1-1200-FABB-51BA097D9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05200"/>
            <a:ext cx="1981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u="sng">
                <a:solidFill>
                  <a:srgbClr val="CC0000"/>
                </a:solidFill>
                <a:latin typeface="阿里巴巴普惠体 R" pitchFamily="18" charset="-120"/>
                <a:ea typeface="阿里巴巴普惠体 R" pitchFamily="18" charset="-120"/>
              </a:rPr>
              <a:t>国际民防组织</a:t>
            </a:r>
            <a:r>
              <a:rPr lang="zh-CN" altLang="en-US" sz="2800" u="sng"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8197" name="Text Box 6">
            <a:extLst>
              <a:ext uri="{FF2B5EF4-FFF2-40B4-BE49-F238E27FC236}">
                <a16:creationId xmlns:a16="http://schemas.microsoft.com/office/drawing/2014/main" id="{9B86C276-737D-2FE5-35E5-3BC89ADD3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519488"/>
            <a:ext cx="75438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latin typeface="阿里巴巴普惠体 R" pitchFamily="18" charset="-120"/>
                <a:ea typeface="阿里巴巴普惠体 R" pitchFamily="18" charset="-120"/>
              </a:rPr>
              <a:t>        </a:t>
            </a:r>
            <a:r>
              <a:rPr lang="zh-CN" altLang="en-US" sz="2800" b="1">
                <a:latin typeface="阿里巴巴普惠体 R" pitchFamily="18" charset="-120"/>
                <a:ea typeface="阿里巴巴普惠体 R" pitchFamily="18" charset="-120"/>
              </a:rPr>
              <a:t>国际民防组织设在瑞士日内瓦，</a:t>
            </a:r>
            <a:r>
              <a:rPr lang="en-US" altLang="zh-CN" sz="2800" b="1">
                <a:latin typeface="阿里巴巴普惠体 R" pitchFamily="18" charset="-120"/>
                <a:ea typeface="阿里巴巴普惠体 R" pitchFamily="18" charset="-120"/>
              </a:rPr>
              <a:t>1931</a:t>
            </a:r>
            <a:r>
              <a:rPr lang="zh-CN" altLang="en-US" sz="2800" b="1">
                <a:latin typeface="阿里巴巴普惠体 R" pitchFamily="18" charset="-120"/>
                <a:ea typeface="阿里巴巴普惠体 R" pitchFamily="18" charset="-120"/>
              </a:rPr>
              <a:t>年成立，我国政府于</a:t>
            </a:r>
            <a:r>
              <a:rPr lang="en-US" altLang="zh-CN" sz="2800" b="1">
                <a:latin typeface="阿里巴巴普惠体 R" pitchFamily="18" charset="-120"/>
                <a:ea typeface="阿里巴巴普惠体 R" pitchFamily="18" charset="-120"/>
              </a:rPr>
              <a:t>1992</a:t>
            </a:r>
            <a:r>
              <a:rPr lang="zh-CN" altLang="en-US" sz="2800" b="1">
                <a:latin typeface="阿里巴巴普惠体 R" pitchFamily="18" charset="-120"/>
                <a:ea typeface="阿里巴巴普惠体 R" pitchFamily="18" charset="-120"/>
              </a:rPr>
              <a:t>年加入该组织，并任执行理事会成员。</a:t>
            </a:r>
            <a:r>
              <a:rPr lang="en-US" altLang="zh-CN" sz="2800" b="1">
                <a:latin typeface="阿里巴巴普惠体 R" pitchFamily="18" charset="-120"/>
                <a:ea typeface="阿里巴巴普惠体 R" pitchFamily="18" charset="-120"/>
              </a:rPr>
              <a:t>1998</a:t>
            </a:r>
            <a:r>
              <a:rPr lang="zh-CN" altLang="en-US" sz="2800" b="1">
                <a:latin typeface="阿里巴巴普惠体 R" pitchFamily="18" charset="-120"/>
                <a:ea typeface="阿里巴巴普惠体 R" pitchFamily="18" charset="-120"/>
              </a:rPr>
              <a:t>年</a:t>
            </a:r>
            <a:r>
              <a:rPr lang="en-US" altLang="zh-CN" sz="2800" b="1">
                <a:latin typeface="阿里巴巴普惠体 R" pitchFamily="18" charset="-120"/>
                <a:ea typeface="阿里巴巴普惠体 R" pitchFamily="18" charset="-120"/>
              </a:rPr>
              <a:t>10</a:t>
            </a:r>
            <a:r>
              <a:rPr lang="zh-CN" altLang="en-US" sz="2800" b="1">
                <a:latin typeface="阿里巴巴普惠体 R" pitchFamily="18" charset="-120"/>
                <a:ea typeface="阿里巴巴普惠体 R" pitchFamily="18" charset="-120"/>
              </a:rPr>
              <a:t>月在北京召开了第</a:t>
            </a:r>
            <a:r>
              <a:rPr lang="en-US" altLang="zh-CN" sz="2800" b="1">
                <a:latin typeface="阿里巴巴普惠体 R" pitchFamily="18" charset="-120"/>
                <a:ea typeface="阿里巴巴普惠体 R" pitchFamily="18" charset="-120"/>
              </a:rPr>
              <a:t>13</a:t>
            </a:r>
            <a:r>
              <a:rPr lang="zh-CN" altLang="en-US" sz="2800" b="1">
                <a:latin typeface="阿里巴巴普惠体 R" pitchFamily="18" charset="-120"/>
                <a:ea typeface="阿里巴巴普惠体 R" pitchFamily="18" charset="-120"/>
              </a:rPr>
              <a:t>届国际民防组织大会。 </a:t>
            </a:r>
          </a:p>
        </p:txBody>
      </p:sp>
      <p:pic>
        <p:nvPicPr>
          <p:cNvPr id="8198" name="Picture 7" descr="../http:/www.nmgrf.gov.cn/imagess/minfangbiaoshi.gif">
            <a:extLst>
              <a:ext uri="{FF2B5EF4-FFF2-40B4-BE49-F238E27FC236}">
                <a16:creationId xmlns:a16="http://schemas.microsoft.com/office/drawing/2014/main" id="{108124F7-C586-DC84-4F96-CCDF7576C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413" y="1117600"/>
            <a:ext cx="23399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日期占位符 1">
            <a:extLst>
              <a:ext uri="{FF2B5EF4-FFF2-40B4-BE49-F238E27FC236}">
                <a16:creationId xmlns:a16="http://schemas.microsoft.com/office/drawing/2014/main" id="{CB350F4B-1104-84D8-4D52-CA3B63A7DFA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8200" name="页脚占位符 2">
            <a:extLst>
              <a:ext uri="{FF2B5EF4-FFF2-40B4-BE49-F238E27FC236}">
                <a16:creationId xmlns:a16="http://schemas.microsoft.com/office/drawing/2014/main" id="{C294FCD9-986D-FC5A-20C2-045BB8BA1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8201" name="灯片编号占位符 3">
            <a:extLst>
              <a:ext uri="{FF2B5EF4-FFF2-40B4-BE49-F238E27FC236}">
                <a16:creationId xmlns:a16="http://schemas.microsoft.com/office/drawing/2014/main" id="{EC0AE922-6487-A4CE-1B05-0042FD625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C8D2BB2-EE49-4422-9CC2-DDEF48E963E3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5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8202" name="图片 4">
            <a:extLst>
              <a:ext uri="{FF2B5EF4-FFF2-40B4-BE49-F238E27FC236}">
                <a16:creationId xmlns:a16="http://schemas.microsoft.com/office/drawing/2014/main" id="{ACDAEB61-D65C-0C6B-0BA3-DCA99653F7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PB5"/>
          <p:cNvSpPr/>
          <p:nvPr/>
        </p:nvSpPr>
        <p:spPr>
          <a:xfrm>
            <a:off x="0" y="6839712"/>
            <a:ext cx="1987826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8204" name="PageNumberTextBox5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国防知识讲座---人防知识-PPT课件全文共23页，当前为第5页。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5311838A-925D-1D8B-64D9-7EA08294A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0" y="1089025"/>
            <a:ext cx="518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二、什么是人民防空？</a:t>
            </a:r>
            <a:r>
              <a:rPr lang="zh-CN" altLang="en-US" sz="3200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89CF787A-627C-C506-C971-26A109D67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1854200"/>
            <a:ext cx="80772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       </a:t>
            </a:r>
            <a:r>
              <a:rPr lang="zh-CN" altLang="en-US" sz="3200" b="1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人民防空，简称人防。它是国家根据国防的需要，动员和组织人民采取各种防护措施，防范和减轻空袭危害，保存战争潜力的综合性活动。其根本的目的是保护人民生命财产安全，保障社会主义现代化建设顺利进行。</a:t>
            </a:r>
            <a:endParaRPr lang="zh-CN" altLang="en-US" sz="2400" b="1">
              <a:solidFill>
                <a:schemeClr val="folHlink"/>
              </a:solidFill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287312D1-C57D-F6C8-9CC8-80C3F742E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6576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pic>
        <p:nvPicPr>
          <p:cNvPr id="9221" name="Picture 6" descr="../http:/www.nmgrf.gov.cn/imagess/minfangbiaoshi.gif">
            <a:extLst>
              <a:ext uri="{FF2B5EF4-FFF2-40B4-BE49-F238E27FC236}">
                <a16:creationId xmlns:a16="http://schemas.microsoft.com/office/drawing/2014/main" id="{5F799D9F-D006-AA49-2CB8-DB570BCE3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1513" y="45085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日期占位符 1">
            <a:extLst>
              <a:ext uri="{FF2B5EF4-FFF2-40B4-BE49-F238E27FC236}">
                <a16:creationId xmlns:a16="http://schemas.microsoft.com/office/drawing/2014/main" id="{5C3F22AA-6FB4-37FF-0271-740C4F8B2F3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9223" name="页脚占位符 2">
            <a:extLst>
              <a:ext uri="{FF2B5EF4-FFF2-40B4-BE49-F238E27FC236}">
                <a16:creationId xmlns:a16="http://schemas.microsoft.com/office/drawing/2014/main" id="{23F5F9B3-119D-24FF-1225-99108FBD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9224" name="灯片编号占位符 3">
            <a:extLst>
              <a:ext uri="{FF2B5EF4-FFF2-40B4-BE49-F238E27FC236}">
                <a16:creationId xmlns:a16="http://schemas.microsoft.com/office/drawing/2014/main" id="{F4997AFB-6374-836C-1A2A-780FF133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934A817-C4E1-4E20-A838-869B62EE8185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6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9225" name="图片 4">
            <a:extLst>
              <a:ext uri="{FF2B5EF4-FFF2-40B4-BE49-F238E27FC236}">
                <a16:creationId xmlns:a16="http://schemas.microsoft.com/office/drawing/2014/main" id="{4C473437-4E50-97A7-87D7-2EAB4C2D3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PB6"/>
          <p:cNvSpPr/>
          <p:nvPr/>
        </p:nvSpPr>
        <p:spPr>
          <a:xfrm>
            <a:off x="0" y="6839712"/>
            <a:ext cx="238539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9227" name="PageNumberTextBox6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国防知识讲座---人防知识-PPT课件全文共23页，当前为第6页。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DCECFD98-BB8E-7B0D-2B37-CE65A2401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950" y="987425"/>
            <a:ext cx="5562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三、防空警报介绍</a:t>
            </a:r>
            <a:r>
              <a:rPr lang="zh-CN" altLang="en-US" sz="3600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2BF9B688-C8A4-AD95-9B66-5AC73EAD9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05000"/>
            <a:ext cx="76962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         </a:t>
            </a:r>
            <a:r>
              <a:rPr lang="zh-CN" altLang="en-US" sz="3600" b="1">
                <a:latin typeface="阿里巴巴普惠体 R" pitchFamily="18" charset="-120"/>
                <a:ea typeface="阿里巴巴普惠体 R" pitchFamily="18" charset="-120"/>
              </a:rPr>
              <a:t>防空警报设备是国防设施的组成部分，平时用于</a:t>
            </a:r>
            <a:r>
              <a:rPr lang="zh-CN" altLang="en-US" sz="36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抗灾救灾</a:t>
            </a:r>
            <a:r>
              <a:rPr lang="zh-CN" altLang="en-US" sz="3600" b="1">
                <a:latin typeface="阿里巴巴普惠体 R" pitchFamily="18" charset="-120"/>
                <a:ea typeface="阿里巴巴普惠体 R" pitchFamily="18" charset="-120"/>
              </a:rPr>
              <a:t>和突发事故情况下的</a:t>
            </a:r>
            <a:r>
              <a:rPr lang="zh-CN" altLang="en-US" sz="36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灾情预报</a:t>
            </a:r>
            <a:r>
              <a:rPr lang="zh-CN" altLang="en-US" sz="3600" b="1">
                <a:latin typeface="阿里巴巴普惠体 R" pitchFamily="18" charset="-120"/>
                <a:ea typeface="阿里巴巴普惠体 R" pitchFamily="18" charset="-120"/>
              </a:rPr>
              <a:t>和</a:t>
            </a:r>
            <a:r>
              <a:rPr lang="zh-CN" altLang="en-US" sz="36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紧急报知</a:t>
            </a:r>
            <a:r>
              <a:rPr lang="zh-CN" altLang="en-US" sz="3600" b="1">
                <a:latin typeface="阿里巴巴普惠体 R" pitchFamily="18" charset="-120"/>
                <a:ea typeface="阿里巴巴普惠体 R" pitchFamily="18" charset="-120"/>
              </a:rPr>
              <a:t>，战时用于人民防空，</a:t>
            </a:r>
            <a:r>
              <a:rPr lang="zh-CN" altLang="en-US" sz="36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组织人员疏散</a:t>
            </a:r>
            <a:r>
              <a:rPr lang="zh-CN" altLang="en-US" sz="3600" b="1">
                <a:latin typeface="阿里巴巴普惠体 R" pitchFamily="18" charset="-120"/>
                <a:ea typeface="阿里巴巴普惠体 R" pitchFamily="18" charset="-120"/>
              </a:rPr>
              <a:t>时的告知手段。</a:t>
            </a:r>
          </a:p>
        </p:txBody>
      </p:sp>
      <p:pic>
        <p:nvPicPr>
          <p:cNvPr id="10244" name="Picture 4" descr="8640bf8bed6db1409f2fb458">
            <a:extLst>
              <a:ext uri="{FF2B5EF4-FFF2-40B4-BE49-F238E27FC236}">
                <a16:creationId xmlns:a16="http://schemas.microsoft.com/office/drawing/2014/main" id="{B3F48824-94DF-233F-C837-1A34A015B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7538" y="4554538"/>
            <a:ext cx="1890712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日期占位符 1">
            <a:extLst>
              <a:ext uri="{FF2B5EF4-FFF2-40B4-BE49-F238E27FC236}">
                <a16:creationId xmlns:a16="http://schemas.microsoft.com/office/drawing/2014/main" id="{D4F17272-A045-BE69-89A6-B858DDE71A1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0246" name="页脚占位符 2">
            <a:extLst>
              <a:ext uri="{FF2B5EF4-FFF2-40B4-BE49-F238E27FC236}">
                <a16:creationId xmlns:a16="http://schemas.microsoft.com/office/drawing/2014/main" id="{06A7B5D5-FE3B-463B-8717-6BDBBF28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0247" name="灯片编号占位符 3">
            <a:extLst>
              <a:ext uri="{FF2B5EF4-FFF2-40B4-BE49-F238E27FC236}">
                <a16:creationId xmlns:a16="http://schemas.microsoft.com/office/drawing/2014/main" id="{59D253F7-2B06-9995-3F41-342236021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76FA44E-1663-41A8-9C19-FB00B96B64AF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7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0248" name="图片 6">
            <a:extLst>
              <a:ext uri="{FF2B5EF4-FFF2-40B4-BE49-F238E27FC236}">
                <a16:creationId xmlns:a16="http://schemas.microsoft.com/office/drawing/2014/main" id="{961EED42-CF5D-46B6-7459-06650BF09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PB7"/>
          <p:cNvSpPr/>
          <p:nvPr/>
        </p:nvSpPr>
        <p:spPr>
          <a:xfrm>
            <a:off x="0" y="6839712"/>
            <a:ext cx="2782956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0250" name="PageNumberTextBox7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国防知识讲座---人防知识-PPT课件全文共23页，当前为第7页。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Picture 2" descr="../http:/www.nmgrf.gov.cn/imgaes/diandonglishijbq.jpg">
            <a:extLst>
              <a:ext uri="{FF2B5EF4-FFF2-40B4-BE49-F238E27FC236}">
                <a16:creationId xmlns:a16="http://schemas.microsoft.com/office/drawing/2014/main" id="{FA3F3356-7E3C-C298-80CB-F50E8726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7463" y="3878263"/>
            <a:ext cx="3505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>
            <a:extLst>
              <a:ext uri="{FF2B5EF4-FFF2-40B4-BE49-F238E27FC236}">
                <a16:creationId xmlns:a16="http://schemas.microsoft.com/office/drawing/2014/main" id="{E09F5B78-5A85-C9E4-338E-0316FBB62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819150"/>
            <a:ext cx="5105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警报设备包含几个部分：</a:t>
            </a:r>
            <a:r>
              <a:rPr lang="zh-CN" altLang="en-US" sz="2400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D3C4FCF8-039E-CCB4-AF4F-965E5FA64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1449388"/>
            <a:ext cx="6210300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1.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警报器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：警报器又分</a:t>
            </a:r>
            <a:r>
              <a:rPr lang="zh-CN" altLang="en-US" sz="3200" b="1">
                <a:solidFill>
                  <a:srgbClr val="0000FF"/>
                </a:solidFill>
                <a:latin typeface="阿里巴巴普惠体 R" pitchFamily="18" charset="-120"/>
                <a:ea typeface="阿里巴巴普惠体 R" pitchFamily="18" charset="-120"/>
              </a:rPr>
              <a:t>电机型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和</a:t>
            </a:r>
            <a:r>
              <a:rPr lang="zh-CN" altLang="en-US" sz="3200" b="1">
                <a:solidFill>
                  <a:srgbClr val="0000FF"/>
                </a:solidFill>
                <a:latin typeface="阿里巴巴普惠体 R" pitchFamily="18" charset="-120"/>
                <a:ea typeface="阿里巴巴普惠体 R" pitchFamily="18" charset="-120"/>
              </a:rPr>
              <a:t>电声型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二种。电机型是</a:t>
            </a:r>
            <a:r>
              <a:rPr lang="zh-CN" altLang="zh-CN" sz="3200" b="1">
                <a:latin typeface="阿里巴巴普惠体 R" pitchFamily="18" charset="-120"/>
                <a:ea typeface="阿里巴巴普惠体 R" pitchFamily="18" charset="-120"/>
              </a:rPr>
              <a:t>以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</a:rPr>
              <a:t>电动机作为该警报器的主要器件。电声型是由主机功效和扬声器组成。 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4895D775-F8E8-72FC-9A6E-104CFB9E8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0" y="285750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A90AABFD-BF5A-FA31-605D-4D9CA76EE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0" y="285750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1271" name="Picture 7" descr="../http:/www.nmgrf.gov.cn/imgaes/oushidiandongjbq.jpg">
            <a:extLst>
              <a:ext uri="{FF2B5EF4-FFF2-40B4-BE49-F238E27FC236}">
                <a16:creationId xmlns:a16="http://schemas.microsoft.com/office/drawing/2014/main" id="{2D73483F-8983-545B-68DE-0CA9B2C54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00" y="38862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Rectangle 8">
            <a:extLst>
              <a:ext uri="{FF2B5EF4-FFF2-40B4-BE49-F238E27FC236}">
                <a16:creationId xmlns:a16="http://schemas.microsoft.com/office/drawing/2014/main" id="{7C0CB6DD-7E0E-6525-B58F-0C81CA8C9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0" y="285750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1273" name="Picture 9" descr="../http:/www.nmgrf.gov.cn/imgaes/tanghulujbq.jpg">
            <a:extLst>
              <a:ext uri="{FF2B5EF4-FFF2-40B4-BE49-F238E27FC236}">
                <a16:creationId xmlns:a16="http://schemas.microsoft.com/office/drawing/2014/main" id="{E81E853E-454B-C345-4FC3-9E5CA57AF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2588" y="819150"/>
            <a:ext cx="2057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日期占位符 1">
            <a:extLst>
              <a:ext uri="{FF2B5EF4-FFF2-40B4-BE49-F238E27FC236}">
                <a16:creationId xmlns:a16="http://schemas.microsoft.com/office/drawing/2014/main" id="{D38CA79E-4E3A-1CE0-39AE-30FA6400B0D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1275" name="页脚占位符 2">
            <a:extLst>
              <a:ext uri="{FF2B5EF4-FFF2-40B4-BE49-F238E27FC236}">
                <a16:creationId xmlns:a16="http://schemas.microsoft.com/office/drawing/2014/main" id="{5A9F59C8-9132-A79D-11BC-F008AB5F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1276" name="灯片编号占位符 3">
            <a:extLst>
              <a:ext uri="{FF2B5EF4-FFF2-40B4-BE49-F238E27FC236}">
                <a16:creationId xmlns:a16="http://schemas.microsoft.com/office/drawing/2014/main" id="{D68FB22E-9ADE-C779-C37F-5C5AE96C6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6D02701-5B5C-4EE0-994A-4CE5941DF6E8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8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1277" name="图片 4">
            <a:extLst>
              <a:ext uri="{FF2B5EF4-FFF2-40B4-BE49-F238E27FC236}">
                <a16:creationId xmlns:a16="http://schemas.microsoft.com/office/drawing/2014/main" id="{B6ECDCB3-9176-24CF-6363-3002A1E640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PB8"/>
          <p:cNvSpPr/>
          <p:nvPr/>
        </p:nvSpPr>
        <p:spPr>
          <a:xfrm>
            <a:off x="0" y="6839712"/>
            <a:ext cx="3180521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1279" name="PageNumberTextBox8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国防知识讲座---人防知识-PPT课件全文共23页，当前为第8页。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74E8B5AC-A15A-A32B-EA57-13A570B12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" y="1628775"/>
            <a:ext cx="7696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2.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控制设备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：控制设备又分为有线控制和无线控制两种。</a:t>
            </a:r>
            <a:r>
              <a:rPr lang="zh-CN" altLang="en-US" sz="3200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3F5C2D7B-8A2F-5815-7304-9A83A7276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2933700"/>
            <a:ext cx="79629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3.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供电系统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：供电系统又分市电供电和自供电两种。 </a:t>
            </a:r>
          </a:p>
        </p:txBody>
      </p:sp>
      <p:sp>
        <p:nvSpPr>
          <p:cNvPr id="12292" name="Text Box 5">
            <a:extLst>
              <a:ext uri="{FF2B5EF4-FFF2-40B4-BE49-F238E27FC236}">
                <a16:creationId xmlns:a16="http://schemas.microsoft.com/office/drawing/2014/main" id="{E97EA59D-7F6F-8AD0-990D-6E12ADDF2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0"/>
            <a:ext cx="89154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br>
              <a:rPr lang="zh-CN" altLang="en-US" sz="2400" b="1">
                <a:latin typeface="阿里巴巴普惠体 R" pitchFamily="18" charset="-120"/>
                <a:ea typeface="阿里巴巴普惠体 R" pitchFamily="18" charset="-120"/>
              </a:rPr>
            </a:br>
            <a:endParaRPr lang="zh-CN" altLang="en-US" sz="2400" b="1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B1815BE3-0FF0-32D0-0FCE-02A745F9F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5025" y="3133725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2294" name="Picture 9" descr="8640bf8bed6db1409f2fb458">
            <a:extLst>
              <a:ext uri="{FF2B5EF4-FFF2-40B4-BE49-F238E27FC236}">
                <a16:creationId xmlns:a16="http://schemas.microsoft.com/office/drawing/2014/main" id="{2F70841B-947B-9B87-3EB9-48CD85630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6213" y="3833813"/>
            <a:ext cx="2249487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日期占位符 1">
            <a:extLst>
              <a:ext uri="{FF2B5EF4-FFF2-40B4-BE49-F238E27FC236}">
                <a16:creationId xmlns:a16="http://schemas.microsoft.com/office/drawing/2014/main" id="{1F1E0889-BC21-98E8-64C2-0F160135530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2296" name="页脚占位符 2">
            <a:extLst>
              <a:ext uri="{FF2B5EF4-FFF2-40B4-BE49-F238E27FC236}">
                <a16:creationId xmlns:a16="http://schemas.microsoft.com/office/drawing/2014/main" id="{105AF0AB-FE97-BF8A-B8C2-0F5C0AE3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2297" name="灯片编号占位符 3">
            <a:extLst>
              <a:ext uri="{FF2B5EF4-FFF2-40B4-BE49-F238E27FC236}">
                <a16:creationId xmlns:a16="http://schemas.microsoft.com/office/drawing/2014/main" id="{4640EB47-B0C7-5F6E-15B2-917F7966C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B8F87AB-1BB7-41D1-B36A-4123DDD86967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9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2298" name="图片 4">
            <a:extLst>
              <a:ext uri="{FF2B5EF4-FFF2-40B4-BE49-F238E27FC236}">
                <a16:creationId xmlns:a16="http://schemas.microsoft.com/office/drawing/2014/main" id="{9C3F14DE-4989-2049-8FC3-A2CBD6E61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PB9"/>
          <p:cNvSpPr/>
          <p:nvPr/>
        </p:nvSpPr>
        <p:spPr>
          <a:xfrm>
            <a:off x="0" y="6839712"/>
            <a:ext cx="3578086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2300" name="PageNumberTextBox9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国防知识讲座---人防知识-PPT课件全文共23页，当前为第9页。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 Box 4">
            <a:extLst>
              <a:ext uri="{FF2B5EF4-FFF2-40B4-BE49-F238E27FC236}">
                <a16:creationId xmlns:a16="http://schemas.microsoft.com/office/drawing/2014/main" id="{85E79457-DFAC-AA65-5B28-90EB52A46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908050"/>
            <a:ext cx="449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6600"/>
                </a:solidFill>
                <a:latin typeface="阿里巴巴普惠体 R" pitchFamily="18" charset="-120"/>
                <a:ea typeface="阿里巴巴普惠体 R" pitchFamily="18" charset="-120"/>
              </a:rPr>
              <a:t>警报器的音响分三种</a:t>
            </a:r>
            <a:r>
              <a:rPr lang="zh-CN" altLang="en-US" sz="2400">
                <a:latin typeface="阿里巴巴普惠体 R" pitchFamily="18" charset="-120"/>
                <a:ea typeface="阿里巴巴普惠体 R" pitchFamily="18" charset="-120"/>
              </a:rPr>
              <a:t> </a:t>
            </a:r>
          </a:p>
        </p:txBody>
      </p:sp>
      <p:sp>
        <p:nvSpPr>
          <p:cNvPr id="13315" name="Text Box 5">
            <a:extLst>
              <a:ext uri="{FF2B5EF4-FFF2-40B4-BE49-F238E27FC236}">
                <a16:creationId xmlns:a16="http://schemas.microsoft.com/office/drawing/2014/main" id="{85902841-1D35-FA1D-4D43-09C271E4A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28775"/>
            <a:ext cx="891540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1.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预先警报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：   </a:t>
            </a:r>
            <a:b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    </a:t>
            </a: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用途：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预先警报是在敌方对我方攻击有预兆时发放，要求人员开始疏散。</a:t>
            </a:r>
            <a:b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   </a:t>
            </a: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鸣叫方式：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鸣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</a:rPr>
              <a:t>36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秒，停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</a:rPr>
              <a:t>24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秒，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</a:rPr>
              <a:t>3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遍为一个周期。</a:t>
            </a:r>
            <a:b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   </a:t>
            </a: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示意图</a:t>
            </a:r>
            <a:r>
              <a:rPr lang="zh-CN" altLang="en-US" sz="24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：</a:t>
            </a:r>
            <a:br>
              <a:rPr lang="zh-CN" altLang="en-US" sz="2400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2400">
                <a:latin typeface="阿里巴巴普惠体 R" pitchFamily="18" charset="-120"/>
                <a:ea typeface="阿里巴巴普惠体 R" pitchFamily="18" charset="-120"/>
              </a:rPr>
              <a:t>    </a:t>
            </a:r>
            <a:br>
              <a:rPr lang="zh-CN" altLang="en-US" sz="2400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2400" b="1">
                <a:latin typeface="阿里巴巴普惠体 R" pitchFamily="18" charset="-120"/>
                <a:ea typeface="阿里巴巴普惠体 R" pitchFamily="18" charset="-120"/>
              </a:rPr>
              <a:t>    </a:t>
            </a:r>
            <a:br>
              <a:rPr lang="zh-CN" altLang="en-US" sz="2400" b="1">
                <a:latin typeface="阿里巴巴普惠体 R" pitchFamily="18" charset="-120"/>
                <a:ea typeface="阿里巴巴普惠体 R" pitchFamily="18" charset="-120"/>
              </a:rPr>
            </a:br>
            <a:br>
              <a:rPr lang="zh-CN" altLang="en-US" sz="2400" b="1">
                <a:latin typeface="阿里巴巴普惠体 R" pitchFamily="18" charset="-120"/>
                <a:ea typeface="阿里巴巴普惠体 R" pitchFamily="18" charset="-120"/>
              </a:rPr>
            </a:br>
            <a:endParaRPr lang="zh-CN" altLang="en-US" sz="2400" b="1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3316" name="Rectangle 6">
            <a:extLst>
              <a:ext uri="{FF2B5EF4-FFF2-40B4-BE49-F238E27FC236}">
                <a16:creationId xmlns:a16="http://schemas.microsoft.com/office/drawing/2014/main" id="{CA2CAB59-0D96-E794-D7A3-5BB5A576A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5025" y="3133725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3317" name="Picture 7" descr="../http:/www.nmgrf.gov.cn/imgaes/jingbao1.gif">
            <a:extLst>
              <a:ext uri="{FF2B5EF4-FFF2-40B4-BE49-F238E27FC236}">
                <a16:creationId xmlns:a16="http://schemas.microsoft.com/office/drawing/2014/main" id="{9418CA15-A24D-699D-EC18-C8067E675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1300" y="4284663"/>
            <a:ext cx="6629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日期占位符 1">
            <a:extLst>
              <a:ext uri="{FF2B5EF4-FFF2-40B4-BE49-F238E27FC236}">
                <a16:creationId xmlns:a16="http://schemas.microsoft.com/office/drawing/2014/main" id="{989DDD33-BA0B-4FA6-DB87-914587AC6B3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3319" name="页脚占位符 2">
            <a:extLst>
              <a:ext uri="{FF2B5EF4-FFF2-40B4-BE49-F238E27FC236}">
                <a16:creationId xmlns:a16="http://schemas.microsoft.com/office/drawing/2014/main" id="{7CD100C0-5E7C-24F4-7743-7A5EB2611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3320" name="灯片编号占位符 3">
            <a:extLst>
              <a:ext uri="{FF2B5EF4-FFF2-40B4-BE49-F238E27FC236}">
                <a16:creationId xmlns:a16="http://schemas.microsoft.com/office/drawing/2014/main" id="{AF8AB2AD-DA4A-075D-7A09-3305E9665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9D2D0AE-8C70-45B9-99B6-264687001852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10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3321" name="图片 4">
            <a:extLst>
              <a:ext uri="{FF2B5EF4-FFF2-40B4-BE49-F238E27FC236}">
                <a16:creationId xmlns:a16="http://schemas.microsoft.com/office/drawing/2014/main" id="{7AC099B6-9082-F4E1-4682-1C1010C37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PB10"/>
          <p:cNvSpPr/>
          <p:nvPr/>
        </p:nvSpPr>
        <p:spPr>
          <a:xfrm>
            <a:off x="0" y="6839712"/>
            <a:ext cx="3975652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3323" name="PageNumberTextBox10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国防知识讲座---人防知识-PPT课件全文共23页，当前为第10页。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108B46F5-FC02-1995-5D9B-D9E7CD6DF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1268413"/>
            <a:ext cx="9144000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2.</a:t>
            </a:r>
            <a:r>
              <a:rPr lang="zh-CN" altLang="en-US" sz="3200" b="1">
                <a:solidFill>
                  <a:srgbClr val="FF0066"/>
                </a:solidFill>
                <a:latin typeface="阿里巴巴普惠体 R" pitchFamily="18" charset="-120"/>
                <a:ea typeface="阿里巴巴普惠体 R" pitchFamily="18" charset="-120"/>
              </a:rPr>
              <a:t>空袭警报：</a:t>
            </a:r>
            <a:r>
              <a:rPr lang="zh-CN" altLang="en-US" sz="3200">
                <a:solidFill>
                  <a:schemeClr val="folHlink"/>
                </a:solidFill>
                <a:latin typeface="阿里巴巴普惠体 R" pitchFamily="18" charset="-120"/>
                <a:ea typeface="阿里巴巴普惠体 R" pitchFamily="18" charset="-120"/>
              </a:rPr>
              <a:t> </a:t>
            </a:r>
            <a:b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3200">
                <a:latin typeface="阿里巴巴普惠体 R" pitchFamily="18" charset="-120"/>
                <a:ea typeface="阿里巴巴普惠体 R" pitchFamily="18" charset="-120"/>
              </a:rPr>
              <a:t>  </a:t>
            </a:r>
            <a:r>
              <a:rPr lang="zh-CN" altLang="en-US" sz="3200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 </a:t>
            </a: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用途：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空袭警报是在敌方对我方将要攻击时发放。</a:t>
            </a:r>
            <a:b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   鸣叫方式：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鸣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</a:rPr>
              <a:t>6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秒，停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</a:rPr>
              <a:t>6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秒，</a:t>
            </a:r>
            <a:r>
              <a:rPr lang="en-US" altLang="zh-CN" sz="3200" b="1">
                <a:latin typeface="阿里巴巴普惠体 R" pitchFamily="18" charset="-120"/>
                <a:ea typeface="阿里巴巴普惠体 R" pitchFamily="18" charset="-120"/>
              </a:rPr>
              <a:t>15</a:t>
            </a: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遍为一个周期。</a:t>
            </a:r>
            <a:b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  <a:t>   </a:t>
            </a:r>
            <a:r>
              <a:rPr lang="zh-CN" altLang="en-US" sz="3200" b="1">
                <a:solidFill>
                  <a:schemeClr val="hlink"/>
                </a:solidFill>
                <a:latin typeface="阿里巴巴普惠体 R" pitchFamily="18" charset="-120"/>
                <a:ea typeface="阿里巴巴普惠体 R" pitchFamily="18" charset="-120"/>
              </a:rPr>
              <a:t>示意图：</a:t>
            </a:r>
            <a:br>
              <a:rPr lang="zh-CN" altLang="en-US" sz="3200" b="1">
                <a:latin typeface="阿里巴巴普惠体 R" pitchFamily="18" charset="-120"/>
                <a:ea typeface="阿里巴巴普惠体 R" pitchFamily="18" charset="-120"/>
              </a:rPr>
            </a:br>
            <a:r>
              <a:rPr lang="zh-CN" altLang="en-US" sz="2400">
                <a:latin typeface="阿里巴巴普惠体 R" pitchFamily="18" charset="-120"/>
                <a:ea typeface="阿里巴巴普惠体 R" pitchFamily="18" charset="-120"/>
              </a:rPr>
              <a:t>    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B16FAB3-98B0-7D4A-53F3-E5C084459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176588"/>
            <a:ext cx="9144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4340" name="Picture 4" descr="../http:/www.nmgrf.gov.cn/imgaes/jingbao2.gif">
            <a:extLst>
              <a:ext uri="{FF2B5EF4-FFF2-40B4-BE49-F238E27FC236}">
                <a16:creationId xmlns:a16="http://schemas.microsoft.com/office/drawing/2014/main" id="{E9B8DAD6-D3EB-0399-146B-5B1BECB9D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063" y="4149725"/>
            <a:ext cx="7391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6">
            <a:extLst>
              <a:ext uri="{FF2B5EF4-FFF2-40B4-BE49-F238E27FC236}">
                <a16:creationId xmlns:a16="http://schemas.microsoft.com/office/drawing/2014/main" id="{F348CA7C-11A9-3807-0C5F-7739D54EC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938" y="3133725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4342" name="日期占位符 1">
            <a:extLst>
              <a:ext uri="{FF2B5EF4-FFF2-40B4-BE49-F238E27FC236}">
                <a16:creationId xmlns:a16="http://schemas.microsoft.com/office/drawing/2014/main" id="{77AB0760-82FF-CF2B-BC6C-C0CC7DB6E7C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4343" name="页脚占位符 2">
            <a:extLst>
              <a:ext uri="{FF2B5EF4-FFF2-40B4-BE49-F238E27FC236}">
                <a16:creationId xmlns:a16="http://schemas.microsoft.com/office/drawing/2014/main" id="{625E9A08-2FB5-3D22-EC9C-DCBABBBE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sp>
        <p:nvSpPr>
          <p:cNvPr id="14344" name="灯片编号占位符 3">
            <a:extLst>
              <a:ext uri="{FF2B5EF4-FFF2-40B4-BE49-F238E27FC236}">
                <a16:creationId xmlns:a16="http://schemas.microsoft.com/office/drawing/2014/main" id="{E3353B5D-AE38-D83E-7777-4E601E5A1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B11E911-62F0-423D-8FA8-A421198510CC}" type="slidenum">
              <a:rPr lang="zh-CN" altLang="en-US">
                <a:latin typeface="阿里巴巴普惠体 R" pitchFamily="18" charset="-120"/>
                <a:ea typeface="阿里巴巴普惠体 R" pitchFamily="18" charset="-120"/>
              </a:rPr>
              <a:pPr eaLnBrk="1" hangingPunct="1"/>
              <a:t>11</a:t>
            </a:fld>
            <a:endParaRPr lang="en-US" altLang="zh-CN">
              <a:latin typeface="阿里巴巴普惠体 R" pitchFamily="18" charset="-120"/>
              <a:ea typeface="阿里巴巴普惠体 R" pitchFamily="18" charset="-120"/>
            </a:endParaRPr>
          </a:p>
        </p:txBody>
      </p:sp>
      <p:pic>
        <p:nvPicPr>
          <p:cNvPr id="14345" name="图片 4">
            <a:extLst>
              <a:ext uri="{FF2B5EF4-FFF2-40B4-BE49-F238E27FC236}">
                <a16:creationId xmlns:a16="http://schemas.microsoft.com/office/drawing/2014/main" id="{A1D8699E-EF78-A7A2-C23F-110248088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PB11"/>
          <p:cNvSpPr/>
          <p:nvPr/>
        </p:nvSpPr>
        <p:spPr>
          <a:xfrm>
            <a:off x="0" y="6839712"/>
            <a:ext cx="4373217" cy="18288"/>
          </a:xfrm>
          <a:prstGeom prst="rect">
            <a:avLst/>
          </a:prstGeom>
          <a:solidFill>
            <a:srgbClr val="F6CA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Arial Rounded MT Bold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</a:p>
        </p:txBody>
      </p:sp>
      <p:sp>
        <p:nvSpPr>
          <p:cNvPr id="14347" name="PageNumberTextBox11" hidden="1"/>
          <p:cNvSpPr txBox="1"/>
          <p:nvPr/>
        </p:nvSpPr>
        <p:spPr>
          <a:xfrm>
            <a:off x="4572000" y="6583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sz="1200"/>
              <a:t>国防知识讲座---人防知识-PPT课件全文共23页，当前为第11页。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https://d.book118.com/425202004100011110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世界地图">
  <a:themeElements>
    <a:clrScheme name="世界地图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世界地图">
      <a:majorFont>
        <a:latin typeface="Arial Rounded MT Bold"/>
        <a:ea typeface="黑体"/>
        <a:cs typeface="Arial"/>
      </a:majorFont>
      <a:minorFont>
        <a:latin typeface="Arial Rounded MT Bold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世界地图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世界地图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世界地图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世界地图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世界地图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世界地图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世界地图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世界地图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世界地图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世界地图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世界地图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世界地图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Rounded MT Bold</vt:lpstr>
      <vt:lpstr>黑体</vt:lpstr>
      <vt:lpstr>Times New Roman</vt:lpstr>
      <vt:lpstr>宋体</vt:lpstr>
      <vt:lpstr>阿里巴巴普惠体 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2024-09-15T09:55:40.045</cp:lastPrinted>
  <dcterms:created xsi:type="dcterms:W3CDTF">2024-09-15T01:55:40Z</dcterms:created>
  <dcterms:modified xsi:type="dcterms:W3CDTF">2024-09-15T01:55:41Z</dcterms:modified>
</cp:coreProperties>
</file>