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9EBE-502A-48BE-B3BC-A8A4D0464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3B91-3A00-43DC-818C-826D1962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DAE63-9FE4-4C89-BB82-152FD02B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D7939-5994-437F-BF51-7FB5D5D5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522DF-6FE0-4498-974A-AA12C07A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5083B-3773-4407-8CFB-0EF7D697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65075-4118-4399-8A19-DCA67DD7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61A93-3603-4E9A-B40A-010AC1F7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025EC-7C95-44BE-B57A-3C44629F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76AAD-8320-42BB-830A-67424DEC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E4C4B-8744-48EC-BDD3-BD538AEE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8CD88EB-536A-4DA4-BAEE-4B6927029F68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F31EDF0-8FB7-453E-96BA-6099484DF56D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页面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读检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1296632" y="846992"/>
            <a:ext cx="1402080" cy="460375"/>
          </a:xfrm>
          <a:prstGeom prst="rect">
            <a:avLst/>
          </a:prstGeom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607696"/>
                </a:solidFill>
                <a:latin typeface="方正黑体简体" pitchFamily="65" charset="-122"/>
                <a:ea typeface="方正黑体简体" pitchFamily="65" charset="-122"/>
              </a:rPr>
              <a:t>自读检测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棕色的小人看书有logo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763710" y="5997189"/>
            <a:ext cx="418935" cy="543170"/>
          </a:xfrm>
          <a:prstGeom prst="rect">
            <a:avLst/>
          </a:prstGeom>
        </p:spPr>
      </p:pic>
      <p:pic>
        <p:nvPicPr>
          <p:cNvPr id="58" name="图片 57"/>
          <p:cNvPicPr>
            <a:picLocks noChangeAspect="1"/>
          </p:cNvPicPr>
          <p:nvPr userDrawn="1"/>
        </p:nvPicPr>
        <p:blipFill>
          <a:blip r:embed="rId2"/>
          <a:srcRect l="380" t="48505" r="-10112" b="-948"/>
          <a:stretch>
            <a:fillRect/>
          </a:stretch>
        </p:blipFill>
        <p:spPr>
          <a:xfrm>
            <a:off x="-345289" y="6761699"/>
            <a:ext cx="12590212" cy="914400"/>
          </a:xfrm>
          <a:custGeom>
            <a:gdLst>
              <a:gd name="connsiteX0" fmla="*/ 11430023 w 12590212"/>
              <a:gd name="connsiteY0" fmla="*/ 0 h 914400"/>
              <a:gd name="connsiteX1" fmla="*/ 12590212 w 12590212"/>
              <a:gd name="connsiteY1" fmla="*/ 0 h 914400"/>
              <a:gd name="connsiteX2" fmla="*/ 12590212 w 12590212"/>
              <a:gd name="connsiteY2" fmla="*/ 914400 h 914400"/>
              <a:gd name="connsiteX3" fmla="*/ 0 w 12590212"/>
              <a:gd name="connsiteY3" fmla="*/ 914400 h 914400"/>
              <a:gd name="connsiteX4" fmla="*/ 0 w 12590212"/>
              <a:gd name="connsiteY4" fmla="*/ 897878 h 914400"/>
              <a:gd name="connsiteX5" fmla="*/ 11430023 w 12590212"/>
              <a:gd name="connsiteY5" fmla="*/ 897878 h 914400"/>
              <a:gd name="connsiteX6" fmla="*/ 11430023 w 12590212"/>
              <a:gd name="connsiteY6" fmla="*/ 0 h 914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590212" h="914400">
                <a:moveTo>
                  <a:pt x="11430023" y="0"/>
                </a:moveTo>
                <a:lnTo>
                  <a:pt x="12590212" y="0"/>
                </a:lnTo>
                <a:lnTo>
                  <a:pt x="12590212" y="914400"/>
                </a:lnTo>
                <a:lnTo>
                  <a:pt x="0" y="914400"/>
                </a:lnTo>
                <a:lnTo>
                  <a:pt x="0" y="897878"/>
                </a:lnTo>
                <a:lnTo>
                  <a:pt x="11430023" y="897878"/>
                </a:lnTo>
                <a:lnTo>
                  <a:pt x="11430023" y="0"/>
                </a:lnTo>
                <a:close/>
              </a:path>
            </a:pathLst>
          </a:custGeom>
        </p:spPr>
      </p:pic>
      <p:pic>
        <p:nvPicPr>
          <p:cNvPr id="57" name="图片 56"/>
          <p:cNvPicPr>
            <a:picLocks noChangeAspect="1"/>
          </p:cNvPicPr>
          <p:nvPr userDrawn="1"/>
        </p:nvPicPr>
        <p:blipFill>
          <a:blip r:embed="rId2"/>
          <a:srcRect t="77711" r="99620"/>
          <a:stretch>
            <a:fillRect/>
          </a:stretch>
        </p:blipFill>
        <p:spPr>
          <a:xfrm>
            <a:off x="-388931" y="7270945"/>
            <a:ext cx="43643" cy="388632"/>
          </a:xfrm>
          <a:custGeom>
            <a:gdLst>
              <a:gd name="connsiteX0" fmla="*/ 0 w 43643"/>
              <a:gd name="connsiteY0" fmla="*/ 0 h 388632"/>
              <a:gd name="connsiteX1" fmla="*/ 43643 w 43643"/>
              <a:gd name="connsiteY1" fmla="*/ 0 h 388632"/>
              <a:gd name="connsiteX2" fmla="*/ 43643 w 43643"/>
              <a:gd name="connsiteY2" fmla="*/ 388632 h 388632"/>
              <a:gd name="connsiteX3" fmla="*/ 0 w 43643"/>
              <a:gd name="connsiteY3" fmla="*/ 388632 h 388632"/>
              <a:gd name="connsiteX4" fmla="*/ 0 w 43643"/>
              <a:gd name="connsiteY4" fmla="*/ 0 h 3886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643" h="388632">
                <a:moveTo>
                  <a:pt x="0" y="0"/>
                </a:moveTo>
                <a:lnTo>
                  <a:pt x="43643" y="0"/>
                </a:lnTo>
                <a:lnTo>
                  <a:pt x="43643" y="388632"/>
                </a:lnTo>
                <a:lnTo>
                  <a:pt x="0" y="38863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4" name="图片 53"/>
          <p:cNvPicPr>
            <a:picLocks noChangeAspect="1"/>
          </p:cNvPicPr>
          <p:nvPr userDrawn="1"/>
        </p:nvPicPr>
        <p:blipFill>
          <a:blip r:embed="rId2"/>
          <a:srcRect l="-4473" t="25268" r="100000" b="22289"/>
          <a:stretch>
            <a:fillRect/>
          </a:stretch>
        </p:blipFill>
        <p:spPr>
          <a:xfrm>
            <a:off x="-902136" y="6356545"/>
            <a:ext cx="513204" cy="914400"/>
          </a:xfrm>
          <a:custGeom>
            <a:gdLst>
              <a:gd name="connsiteX0" fmla="*/ 0 w 513204"/>
              <a:gd name="connsiteY0" fmla="*/ 0 h 914400"/>
              <a:gd name="connsiteX1" fmla="*/ 513204 w 513204"/>
              <a:gd name="connsiteY1" fmla="*/ 0 h 914400"/>
              <a:gd name="connsiteX2" fmla="*/ 513204 w 513204"/>
              <a:gd name="connsiteY2" fmla="*/ 914400 h 914400"/>
              <a:gd name="connsiteX3" fmla="*/ 0 w 513204"/>
              <a:gd name="connsiteY3" fmla="*/ 914400 h 914400"/>
              <a:gd name="connsiteX4" fmla="*/ 0 w 513204"/>
              <a:gd name="connsiteY4" fmla="*/ 0 h 914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04" h="914400">
                <a:moveTo>
                  <a:pt x="0" y="0"/>
                </a:moveTo>
                <a:lnTo>
                  <a:pt x="513204" y="0"/>
                </a:lnTo>
                <a:lnTo>
                  <a:pt x="513204" y="914400"/>
                </a:lnTo>
                <a:lnTo>
                  <a:pt x="0" y="914400"/>
                </a:lnTo>
                <a:lnTo>
                  <a:pt x="0" y="0"/>
                </a:lnTo>
                <a:close/>
              </a:path>
            </a:pathLst>
          </a:custGeom>
        </p:spPr>
      </p:pic>
      <p:grpSp>
        <p:nvGrpSpPr>
          <p:cNvPr id="12" name="组合 11"/>
          <p:cNvGrpSpPr/>
          <p:nvPr userDrawn="1"/>
        </p:nvGrpSpPr>
        <p:grpSpPr>
          <a:xfrm>
            <a:off x="320273" y="5772542"/>
            <a:ext cx="325664" cy="968472"/>
            <a:chOff x="162845" y="5707378"/>
            <a:chExt cx="325664" cy="968472"/>
          </a:xfrm>
        </p:grpSpPr>
        <p:grpSp>
          <p:nvGrpSpPr>
            <p:cNvPr id="5" name="组合 4"/>
            <p:cNvGrpSpPr/>
            <p:nvPr userDrawn="1"/>
          </p:nvGrpSpPr>
          <p:grpSpPr>
            <a:xfrm>
              <a:off x="162845" y="5707378"/>
              <a:ext cx="325664" cy="968472"/>
              <a:chOff x="780804" y="4633491"/>
              <a:chExt cx="325664" cy="968472"/>
            </a:xfrm>
          </p:grpSpPr>
          <p:sp>
            <p:nvSpPr>
              <p:cNvPr id="89" name="矩形 88"/>
              <p:cNvSpPr/>
              <p:nvPr userDrawn="1"/>
            </p:nvSpPr>
            <p:spPr>
              <a:xfrm>
                <a:off x="832154" y="4902984"/>
                <a:ext cx="222964" cy="698979"/>
              </a:xfrm>
              <a:custGeom>
                <a:gdLst>
                  <a:gd name="connsiteX0" fmla="*/ 0 w 157649"/>
                  <a:gd name="connsiteY0" fmla="*/ 0 h 398534"/>
                  <a:gd name="connsiteX1" fmla="*/ 157649 w 157649"/>
                  <a:gd name="connsiteY1" fmla="*/ 0 h 398534"/>
                  <a:gd name="connsiteX2" fmla="*/ 157649 w 157649"/>
                  <a:gd name="connsiteY2" fmla="*/ 398534 h 398534"/>
                  <a:gd name="connsiteX3" fmla="*/ 0 w 157649"/>
                  <a:gd name="connsiteY3" fmla="*/ 398534 h 398534"/>
                  <a:gd name="connsiteX4" fmla="*/ 0 w 157649"/>
                  <a:gd name="connsiteY4" fmla="*/ 0 h 398534"/>
                  <a:gd name="connsiteX0-1" fmla="*/ 0 w 222964"/>
                  <a:gd name="connsiteY0-2" fmla="*/ 209005 h 607539"/>
                  <a:gd name="connsiteX1-3" fmla="*/ 222964 w 222964"/>
                  <a:gd name="connsiteY1-4" fmla="*/ 0 h 607539"/>
                  <a:gd name="connsiteX2-5" fmla="*/ 157649 w 222964"/>
                  <a:gd name="connsiteY2-6" fmla="*/ 607539 h 607539"/>
                  <a:gd name="connsiteX3-7" fmla="*/ 0 w 222964"/>
                  <a:gd name="connsiteY3-8" fmla="*/ 607539 h 607539"/>
                  <a:gd name="connsiteX4-9" fmla="*/ 0 w 222964"/>
                  <a:gd name="connsiteY4-10" fmla="*/ 209005 h 607539"/>
                  <a:gd name="connsiteX0-11" fmla="*/ 26125 w 222964"/>
                  <a:gd name="connsiteY0-12" fmla="*/ 0 h 698979"/>
                  <a:gd name="connsiteX1-13" fmla="*/ 222964 w 222964"/>
                  <a:gd name="connsiteY1-14" fmla="*/ 91440 h 698979"/>
                  <a:gd name="connsiteX2-15" fmla="*/ 157649 w 222964"/>
                  <a:gd name="connsiteY2-16" fmla="*/ 698979 h 698979"/>
                  <a:gd name="connsiteX3-17" fmla="*/ 0 w 222964"/>
                  <a:gd name="connsiteY3-18" fmla="*/ 698979 h 698979"/>
                  <a:gd name="connsiteX4-19" fmla="*/ 26125 w 222964"/>
                  <a:gd name="connsiteY4-20" fmla="*/ 0 h 698979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222964" h="698979">
                    <a:moveTo>
                      <a:pt x="26125" y="0"/>
                    </a:moveTo>
                    <a:lnTo>
                      <a:pt x="222964" y="91440"/>
                    </a:lnTo>
                    <a:lnTo>
                      <a:pt x="157649" y="698979"/>
                    </a:lnTo>
                    <a:lnTo>
                      <a:pt x="0" y="698979"/>
                    </a:lnTo>
                    <a:lnTo>
                      <a:pt x="26125" y="0"/>
                    </a:lnTo>
                    <a:close/>
                  </a:path>
                </a:pathLst>
              </a:custGeom>
              <a:solidFill>
                <a:srgbClr val="2CA03B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0" name="等腰三角形 89"/>
              <p:cNvSpPr/>
              <p:nvPr userDrawn="1"/>
            </p:nvSpPr>
            <p:spPr>
              <a:xfrm>
                <a:off x="780804" y="4633491"/>
                <a:ext cx="325664" cy="391158"/>
              </a:xfrm>
              <a:prstGeom prst="triangle">
                <a:avLst/>
              </a:prstGeom>
              <a:solidFill>
                <a:srgbClr val="EE7A24"/>
              </a:solidFill>
              <a:ln>
                <a:solidFill>
                  <a:srgbClr val="EE7A2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1" name="弦形 90"/>
              <p:cNvSpPr/>
              <p:nvPr userDrawn="1"/>
            </p:nvSpPr>
            <p:spPr>
              <a:xfrm rot="5400000">
                <a:off x="823546" y="5129388"/>
                <a:ext cx="240178" cy="108043"/>
              </a:xfrm>
              <a:prstGeom prst="chord">
                <a:avLst>
                  <a:gd name="adj1" fmla="val 8945213"/>
                  <a:gd name="adj2" fmla="val 13213291"/>
                </a:avLst>
              </a:prstGeom>
              <a:solidFill>
                <a:srgbClr val="69482C"/>
              </a:solidFill>
              <a:ln>
                <a:solidFill>
                  <a:srgbClr val="69482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" name="矩形 3"/>
              <p:cNvSpPr/>
              <p:nvPr userDrawn="1"/>
            </p:nvSpPr>
            <p:spPr>
              <a:xfrm>
                <a:off x="852060" y="5180748"/>
                <a:ext cx="165099" cy="45719"/>
              </a:xfrm>
              <a:custGeom>
                <a:gdLst>
                  <a:gd name="connsiteX0" fmla="*/ 0 w 156633"/>
                  <a:gd name="connsiteY0" fmla="*/ 0 h 46567"/>
                  <a:gd name="connsiteX1" fmla="*/ 156633 w 156633"/>
                  <a:gd name="connsiteY1" fmla="*/ 0 h 46567"/>
                  <a:gd name="connsiteX2" fmla="*/ 156633 w 156633"/>
                  <a:gd name="connsiteY2" fmla="*/ 46567 h 46567"/>
                  <a:gd name="connsiteX3" fmla="*/ 0 w 156633"/>
                  <a:gd name="connsiteY3" fmla="*/ 46567 h 46567"/>
                  <a:gd name="connsiteX4" fmla="*/ 0 w 156633"/>
                  <a:gd name="connsiteY4" fmla="*/ 0 h 46567"/>
                  <a:gd name="connsiteX0-1" fmla="*/ 8466 w 165099"/>
                  <a:gd name="connsiteY0-2" fmla="*/ 0 h 46567"/>
                  <a:gd name="connsiteX1-3" fmla="*/ 165099 w 165099"/>
                  <a:gd name="connsiteY1-4" fmla="*/ 0 h 46567"/>
                  <a:gd name="connsiteX2-5" fmla="*/ 165099 w 165099"/>
                  <a:gd name="connsiteY2-6" fmla="*/ 46567 h 46567"/>
                  <a:gd name="connsiteX3-7" fmla="*/ 0 w 165099"/>
                  <a:gd name="connsiteY3-8" fmla="*/ 25400 h 46567"/>
                  <a:gd name="connsiteX4-9" fmla="*/ 8466 w 165099"/>
                  <a:gd name="connsiteY4-10" fmla="*/ 0 h 46567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165099" h="46567">
                    <a:moveTo>
                      <a:pt x="8466" y="0"/>
                    </a:moveTo>
                    <a:lnTo>
                      <a:pt x="165099" y="0"/>
                    </a:lnTo>
                    <a:lnTo>
                      <a:pt x="165099" y="46567"/>
                    </a:lnTo>
                    <a:lnTo>
                      <a:pt x="0" y="25400"/>
                    </a:lnTo>
                    <a:lnTo>
                      <a:pt x="8466" y="0"/>
                    </a:ln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弦形 19"/>
              <p:cNvSpPr/>
              <p:nvPr userDrawn="1"/>
            </p:nvSpPr>
            <p:spPr>
              <a:xfrm rot="5400000">
                <a:off x="813462" y="5318541"/>
                <a:ext cx="240178" cy="108043"/>
              </a:xfrm>
              <a:prstGeom prst="chord">
                <a:avLst>
                  <a:gd name="adj1" fmla="val 8945213"/>
                  <a:gd name="adj2" fmla="val 13213291"/>
                </a:avLst>
              </a:prstGeom>
              <a:solidFill>
                <a:srgbClr val="69482C"/>
              </a:solidFill>
              <a:ln>
                <a:solidFill>
                  <a:srgbClr val="69482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0" i="0" u="none" kern="1200" baseline="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cxnSp>
          <p:nvCxnSpPr>
            <p:cNvPr id="7" name="直接连接符 6"/>
            <p:cNvCxnSpPr>
              <a:stCxn id="90" idx="1"/>
              <a:endCxn id="90" idx="5"/>
            </p:cNvCxnSpPr>
            <p:nvPr userDrawn="1"/>
          </p:nvCxnSpPr>
          <p:spPr>
            <a:xfrm>
              <a:off x="244261" y="5902957"/>
              <a:ext cx="162832" cy="0"/>
            </a:xfrm>
            <a:prstGeom prst="line">
              <a:avLst/>
            </a:prstGeom>
            <a:ln w="38100">
              <a:solidFill>
                <a:srgbClr val="D9A27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 userDrawn="1"/>
          </p:nvCxnSpPr>
          <p:spPr>
            <a:xfrm flipV="1">
              <a:off x="206782" y="5988807"/>
              <a:ext cx="216000" cy="12956"/>
            </a:xfrm>
            <a:prstGeom prst="line">
              <a:avLst/>
            </a:prstGeom>
            <a:ln w="38100">
              <a:solidFill>
                <a:srgbClr val="D9A27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6" name="图片 85"/>
          <p:cNvPicPr>
            <a:picLocks noChangeAspect="1"/>
          </p:cNvPicPr>
          <p:nvPr userDrawn="1"/>
        </p:nvPicPr>
        <p:blipFill>
          <a:blip r:embed="rId3"/>
          <a:srcRect r="38168" b="53720"/>
          <a:stretch>
            <a:fillRect/>
          </a:stretch>
        </p:blipFill>
        <p:spPr>
          <a:xfrm>
            <a:off x="9697211" y="5940827"/>
            <a:ext cx="2494789" cy="929444"/>
          </a:xfrm>
          <a:custGeom>
            <a:gdLst>
              <a:gd name="connsiteX0" fmla="*/ 0 w 2229950"/>
              <a:gd name="connsiteY0" fmla="*/ 0 h 1102244"/>
              <a:gd name="connsiteX1" fmla="*/ 2229950 w 2229950"/>
              <a:gd name="connsiteY1" fmla="*/ 0 h 1102244"/>
              <a:gd name="connsiteX2" fmla="*/ 2229950 w 2229950"/>
              <a:gd name="connsiteY2" fmla="*/ 1102244 h 1102244"/>
              <a:gd name="connsiteX3" fmla="*/ 0 w 2229950"/>
              <a:gd name="connsiteY3" fmla="*/ 1102244 h 1102244"/>
              <a:gd name="connsiteX4" fmla="*/ 0 w 2229950"/>
              <a:gd name="connsiteY4" fmla="*/ 0 h 1102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29950" h="1102244">
                <a:moveTo>
                  <a:pt x="0" y="0"/>
                </a:moveTo>
                <a:lnTo>
                  <a:pt x="2229950" y="0"/>
                </a:lnTo>
                <a:lnTo>
                  <a:pt x="2229950" y="1102244"/>
                </a:lnTo>
                <a:lnTo>
                  <a:pt x="0" y="110224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0" name="图片 59"/>
          <p:cNvPicPr>
            <a:picLocks noChangeAspect="1"/>
          </p:cNvPicPr>
          <p:nvPr userDrawn="1"/>
        </p:nvPicPr>
        <p:blipFill>
          <a:blip r:embed="rId2"/>
          <a:srcRect b="51495"/>
          <a:stretch>
            <a:fillRect/>
          </a:stretch>
        </p:blipFill>
        <p:spPr>
          <a:xfrm>
            <a:off x="-464734" y="6270980"/>
            <a:ext cx="12364823" cy="594408"/>
          </a:xfrm>
          <a:custGeom>
            <a:gdLst>
              <a:gd name="connsiteX0" fmla="*/ 0 w 11473666"/>
              <a:gd name="connsiteY0" fmla="*/ 0 h 845729"/>
              <a:gd name="connsiteX1" fmla="*/ 11473666 w 11473666"/>
              <a:gd name="connsiteY1" fmla="*/ 0 h 845729"/>
              <a:gd name="connsiteX2" fmla="*/ 11473666 w 11473666"/>
              <a:gd name="connsiteY2" fmla="*/ 845729 h 845729"/>
              <a:gd name="connsiteX3" fmla="*/ 401196 w 11473666"/>
              <a:gd name="connsiteY3" fmla="*/ 845729 h 845729"/>
              <a:gd name="connsiteX4" fmla="*/ 401196 w 11473666"/>
              <a:gd name="connsiteY4" fmla="*/ 440575 h 845729"/>
              <a:gd name="connsiteX5" fmla="*/ 0 w 11473666"/>
              <a:gd name="connsiteY5" fmla="*/ 440575 h 845729"/>
              <a:gd name="connsiteX6" fmla="*/ 0 w 11473666"/>
              <a:gd name="connsiteY6" fmla="*/ 0 h 845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73666" h="845728">
                <a:moveTo>
                  <a:pt x="0" y="0"/>
                </a:moveTo>
                <a:lnTo>
                  <a:pt x="11473666" y="0"/>
                </a:lnTo>
                <a:lnTo>
                  <a:pt x="11473666" y="845729"/>
                </a:lnTo>
                <a:lnTo>
                  <a:pt x="401196" y="845729"/>
                </a:lnTo>
                <a:lnTo>
                  <a:pt x="401196" y="440575"/>
                </a:lnTo>
                <a:lnTo>
                  <a:pt x="0" y="44057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2" name="图片 81"/>
          <p:cNvPicPr>
            <a:picLocks noChangeAspect="1"/>
          </p:cNvPicPr>
          <p:nvPr userDrawn="1"/>
        </p:nvPicPr>
        <p:blipFill>
          <a:blip r:embed="rId4"/>
          <a:srcRect b="61499"/>
          <a:stretch>
            <a:fillRect/>
          </a:stretch>
        </p:blipFill>
        <p:spPr>
          <a:xfrm>
            <a:off x="9583381" y="6271203"/>
            <a:ext cx="2424987" cy="594408"/>
          </a:xfrm>
          <a:custGeom>
            <a:gdLst>
              <a:gd name="connsiteX0" fmla="*/ 0 w 2468880"/>
              <a:gd name="connsiteY0" fmla="*/ 0 h 514039"/>
              <a:gd name="connsiteX1" fmla="*/ 2468880 w 2468880"/>
              <a:gd name="connsiteY1" fmla="*/ 0 h 514039"/>
              <a:gd name="connsiteX2" fmla="*/ 2468880 w 2468880"/>
              <a:gd name="connsiteY2" fmla="*/ 514039 h 514039"/>
              <a:gd name="connsiteX3" fmla="*/ 0 w 2468880"/>
              <a:gd name="connsiteY3" fmla="*/ 514039 h 514039"/>
              <a:gd name="connsiteX4" fmla="*/ 0 w 2468880"/>
              <a:gd name="connsiteY4" fmla="*/ 0 h 5140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8880" h="514039">
                <a:moveTo>
                  <a:pt x="0" y="0"/>
                </a:moveTo>
                <a:lnTo>
                  <a:pt x="2468880" y="0"/>
                </a:lnTo>
                <a:lnTo>
                  <a:pt x="2468880" y="514039"/>
                </a:lnTo>
                <a:lnTo>
                  <a:pt x="0" y="51403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40" name="图片 3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325160" y="160454"/>
            <a:ext cx="745263" cy="68976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image" Target="../media/image6.jpe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D16FA71-E5A1-4B22-877B-790B2D8CCF13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itchFamily="34" charset="0"/>
              <a:ea typeface="宋体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9pPr>
    </p:titleStyle>
    <p:bodyStyle>
      <a:lvl1pPr marL="227330" indent="-22733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Relationship Id="rId3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pn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5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5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5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png" /><Relationship Id="rId3" Type="http://schemas.openxmlformats.org/officeDocument/2006/relationships/image" Target="../media/image9.pn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00031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35"/>
          <p:cNvSpPr>
            <a:spLocks noChangeArrowheads="1"/>
          </p:cNvSpPr>
          <p:nvPr/>
        </p:nvSpPr>
        <p:spPr bwMode="auto">
          <a:xfrm>
            <a:off x="4329302" y="1346835"/>
            <a:ext cx="3760411" cy="87645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5100" b="0" i="0" u="none" strike="noStrike" kern="1200" cap="none" spc="0" normalizeH="0" baseline="0" noProof="0" smtClean="0">
                <a:ln>
                  <a:noFill/>
                </a:ln>
                <a:solidFill>
                  <a:srgbClr val="3B39A1"/>
                </a:solidFill>
                <a:effectLst/>
                <a:uLnTx/>
                <a:uFillTx/>
                <a:latin typeface="思源黑体 CN Bold" pitchFamily="34" charset="-122"/>
                <a:ea typeface="思源黑体 CN Bold" pitchFamily="34" charset="-122"/>
                <a:cs typeface="+mn-cs"/>
                <a:sym typeface="+mn-ea"/>
              </a:rPr>
              <a:t>10 </a:t>
            </a:r>
            <a:r>
              <a:rPr kumimoji="0" lang="zh-CN" altLang="en-US" sz="5100" b="0" i="0" u="none" strike="noStrike" kern="1200" cap="none" spc="0" normalizeH="0" baseline="0" noProof="0" smtClean="0">
                <a:ln>
                  <a:noFill/>
                </a:ln>
                <a:solidFill>
                  <a:srgbClr val="3B39A1"/>
                </a:solidFill>
                <a:effectLst/>
                <a:uLnTx/>
                <a:uFillTx/>
                <a:latin typeface="思源黑体 CN Bold" pitchFamily="34" charset="-122"/>
                <a:ea typeface="思源黑体 CN Bold" pitchFamily="34" charset="-122"/>
                <a:cs typeface="+mn-cs"/>
                <a:sym typeface="+mn-ea"/>
              </a:rPr>
              <a:t>纸的发明</a:t>
            </a:r>
            <a:endParaRPr kumimoji="0" lang="zh-CN" altLang="en-US" sz="5400" b="0" i="0" u="none" strike="noStrike" kern="1200" cap="none" spc="0" normalizeH="0" baseline="0" noProof="0" smtClean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思源黑体 CN Bold" pitchFamily="34" charset="-122"/>
              <a:ea typeface="思源黑体 CN Bold" pitchFamily="34" charset="-122"/>
              <a:cs typeface="+mn-cs"/>
              <a:sym typeface="+mn-ea"/>
            </a:endParaRPr>
          </a:p>
        </p:txBody>
      </p:sp>
      <p:sp>
        <p:nvSpPr>
          <p:cNvPr id="2" name="文本占位符 5"/>
          <p:cNvSpPr txBox="1"/>
          <p:nvPr/>
        </p:nvSpPr>
        <p:spPr>
          <a:xfrm>
            <a:off x="3171825" y="2682240"/>
            <a:ext cx="6828790" cy="52578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kumimoji="1" lang="zh-CN" altLang="en-US" sz="310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人教部编版  语文  </a:t>
            </a:r>
            <a:r>
              <a:rPr kumimoji="1" lang="zh-CN" altLang="en-US" sz="29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三年级  </a:t>
            </a:r>
            <a:r>
              <a:rPr kumimoji="1" lang="zh-CN" altLang="en-US" sz="280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下</a:t>
            </a:r>
            <a:r>
              <a:rPr kumimoji="1" lang="zh-CN" altLang="en-US" sz="31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册</a:t>
            </a:r>
            <a:endParaRPr kumimoji="1" lang="zh-CN" altLang="en-US" sz="3200" b="1" smtClean="0">
              <a:solidFill>
                <a:srgbClr val="008651"/>
              </a:solidFill>
              <a:latin typeface="黑体" charset="-122"/>
              <a:ea typeface="黑体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2275" y="3489325"/>
            <a:ext cx="4610100" cy="2857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772893" y="1273166"/>
            <a:ext cx="3389630" cy="202294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5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zh-CN" altLang="en-US" sz="5000">
                <a:solidFill>
                  <a:srgbClr val="000169"/>
                </a:solidFill>
                <a:sym typeface="+mn-ea"/>
              </a:rPr>
              <a:t>造纸术影响</a:t>
            </a:r>
            <a:endParaRPr lang="zh-CN" altLang="en-US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9380" y="1556385"/>
            <a:ext cx="8435340" cy="3790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>
                <a:solidFill>
                  <a:srgbClr val="000169"/>
                </a:solidFill>
                <a:sym typeface="+mn-ea"/>
              </a:rPr>
              <a:t>      </a:t>
            </a:r>
            <a:r>
              <a:rPr lang="en-US" altLang="zh-CN" sz="2700">
                <a:solidFill>
                  <a:srgbClr val="000169"/>
                </a:solidFill>
                <a:sym typeface="+mn-ea"/>
              </a:rPr>
              <a:t> </a:t>
            </a:r>
            <a:r>
              <a:rPr lang="zh-CN" altLang="en-US" sz="2400">
                <a:solidFill>
                  <a:srgbClr val="000169"/>
                </a:solidFill>
                <a:sym typeface="+mn-ea"/>
              </a:rPr>
              <a:t>早在西汉时，中国劳动人民就已造纸。</a:t>
            </a:r>
            <a:r>
              <a:rPr lang="zh-CN" altLang="en-US" sz="2400">
                <a:solidFill>
                  <a:srgbClr val="FF0169"/>
                </a:solidFill>
                <a:sym typeface="+mn-ea"/>
              </a:rPr>
              <a:t>东汉时，蔡伦在总结前人经验的基础上，改进了造纸术，</a:t>
            </a:r>
            <a:r>
              <a:rPr lang="zh-CN" altLang="en-US" sz="2700">
                <a:solidFill>
                  <a:srgbClr val="000169"/>
                </a:solidFill>
                <a:sym typeface="+mn-ea"/>
              </a:rPr>
              <a:t>他用树皮，麻头，破布和旧渔网等材料制成植物纤维纸。蔡伦他曾被封为"龙亭侯"，所以人们把他创造的这纸叫做</a:t>
            </a:r>
            <a:r>
              <a:rPr lang="zh-CN" altLang="en-US" sz="2500">
                <a:solidFill>
                  <a:srgbClr val="FF0169"/>
                </a:solidFill>
                <a:sym typeface="+mn-ea"/>
              </a:rPr>
              <a:t>"蔡侯纸"</a:t>
            </a:r>
            <a:r>
              <a:rPr lang="zh-CN" altLang="en-US" sz="2500">
                <a:solidFill>
                  <a:srgbClr val="000169"/>
                </a:solidFill>
                <a:sym typeface="+mn-ea"/>
              </a:rPr>
              <a:t>。</a:t>
            </a:r>
            <a:r>
              <a:rPr lang="zh-CN" altLang="en-US" sz="2700">
                <a:solidFill>
                  <a:srgbClr val="FF0169"/>
                </a:solidFill>
                <a:sym typeface="+mn-ea"/>
              </a:rPr>
              <a:t>造纸术被列为中国古代</a:t>
            </a:r>
            <a:r>
              <a:rPr lang="en-US" altLang="zh-CN" sz="2500">
                <a:solidFill>
                  <a:srgbClr val="FF0169"/>
                </a:solidFill>
                <a:sym typeface="+mn-ea"/>
              </a:rPr>
              <a:t>“</a:t>
            </a:r>
            <a:r>
              <a:rPr lang="zh-CN" altLang="en-US" sz="2600">
                <a:solidFill>
                  <a:srgbClr val="FF0169"/>
                </a:solidFill>
                <a:sym typeface="+mn-ea"/>
              </a:rPr>
              <a:t>四大发明</a:t>
            </a:r>
            <a:r>
              <a:rPr lang="en-US" altLang="zh-CN" sz="2700">
                <a:solidFill>
                  <a:srgbClr val="FF0169"/>
                </a:solidFill>
                <a:sym typeface="+mn-ea"/>
              </a:rPr>
              <a:t>”</a:t>
            </a:r>
            <a:r>
              <a:rPr lang="zh-CN" altLang="en-US" sz="2500">
                <a:solidFill>
                  <a:srgbClr val="FF0169"/>
                </a:solidFill>
                <a:sym typeface="+mn-ea"/>
              </a:rPr>
              <a:t>之一，对人类文化的传播和世界文明的进步做出了杰出的贡献。</a:t>
            </a:r>
            <a:endParaRPr lang="zh-CN" altLang="en-US" sz="2800" b="1">
              <a:solidFill>
                <a:srgbClr val="FF0000"/>
              </a:solidFill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2005" y="688340"/>
            <a:ext cx="3696970" cy="28575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86" name="组合 6"/>
          <p:cNvGrpSpPr/>
          <p:nvPr/>
        </p:nvGrpSpPr>
        <p:grpSpPr>
          <a:xfrm>
            <a:off x="550333" y="730251"/>
            <a:ext cx="3458633" cy="1259416"/>
            <a:chOff x="286873" y="205103"/>
            <a:chExt cx="2593611" cy="944602"/>
          </a:xfrm>
        </p:grpSpPr>
        <p:sp>
          <p:nvSpPr>
            <p:cNvPr id="16388" name="文本框 2"/>
            <p:cNvSpPr txBox="1"/>
            <p:nvPr/>
          </p:nvSpPr>
          <p:spPr>
            <a:xfrm>
              <a:off x="982205" y="439957"/>
              <a:ext cx="1898279" cy="5610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265" b="1">
                  <a:solidFill>
                    <a:srgbClr val="0070C0"/>
                  </a:solidFill>
                  <a:latin typeface="黑体" charset="-122"/>
                  <a:ea typeface="黑体" charset="-122"/>
                </a:rPr>
                <a:t>课文解读</a:t>
              </a:r>
            </a:p>
          </p:txBody>
        </p:sp>
        <p:pic>
          <p:nvPicPr>
            <p:cNvPr id="16389" name="图片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86873" y="205103"/>
              <a:ext cx="864342" cy="944602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6387" name="文本框 2"/>
          <p:cNvSpPr txBox="1"/>
          <p:nvPr/>
        </p:nvSpPr>
        <p:spPr>
          <a:xfrm>
            <a:off x="816610" y="2305050"/>
            <a:ext cx="10368280" cy="18462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44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    </a:t>
            </a:r>
            <a:r>
              <a:rPr lang="zh-CN" altLang="en-US" sz="44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自由读第</a:t>
            </a:r>
            <a:r>
              <a:rPr lang="en-US" altLang="zh-CN" sz="46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2-4</a:t>
            </a:r>
            <a:r>
              <a:rPr lang="zh-CN" altLang="en-US" sz="44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自然段，想一想：古代人都用什么记录过文字呢？</a:t>
            </a:r>
            <a:r>
              <a:rPr lang="zh-CN" altLang="en-US" sz="4400" b="1">
                <a:solidFill>
                  <a:srgbClr val="000169"/>
                </a:solidFill>
                <a:latin typeface="黑体" charset="-122"/>
                <a:ea typeface="黑体" charset="-122"/>
              </a:rPr>
              <a:t>    </a:t>
            </a:r>
            <a:endParaRPr lang="zh-CN" altLang="en-US" sz="4400" b="1">
              <a:latin typeface="楷体" pitchFamily="49" charset="-122"/>
              <a:ea typeface="楷体" pitchFamily="49" charset="-122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37"/>
          <p:cNvSpPr txBox="1"/>
          <p:nvPr/>
        </p:nvSpPr>
        <p:spPr>
          <a:xfrm>
            <a:off x="979170" y="601980"/>
            <a:ext cx="6785610" cy="27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9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    早在几千年前，我们的祖先就创造了文字。可那时候还没有纸，要记录一件事情，就用刀把文字刻在</a:t>
            </a:r>
            <a:r>
              <a:rPr lang="zh-CN" altLang="en-US" sz="28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龟甲</a:t>
            </a:r>
            <a:r>
              <a:rPr lang="zh-CN" altLang="en-US" sz="29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zh-CN" altLang="en-US" sz="30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兽骨</a:t>
            </a:r>
            <a:r>
              <a:rPr lang="zh-CN" altLang="en-US" sz="31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上，或者把文字铸刻在</a:t>
            </a:r>
            <a:r>
              <a:rPr lang="zh-CN" altLang="en-US" sz="29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青铜器</a:t>
            </a:r>
            <a:r>
              <a:rPr lang="zh-CN" altLang="en-US" sz="29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上。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82" y="495836"/>
            <a:ext cx="3240359" cy="21844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https://timgsa.baidu.com/timg?image&amp;quality=80&amp;size=b9999_10000&amp;sec=1539754694&amp;di=319f8dda3936ffa53eedbb4c08ac73a7&amp;imgtype=jpg&amp;er=1&amp;src=http%3A%2F%2Fimg2.scimg.cn%2Fuserupload%2Fauction%2Fitems%2F2776%2F475300%2Forig%2Fd58c5421d6d86974a9c09d8a071de69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82965" y="2680335"/>
            <a:ext cx="3700780" cy="20834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606425" y="4763135"/>
            <a:ext cx="8214995" cy="1618615"/>
          </a:xfrm>
          <a:prstGeom prst="rect">
            <a:avLst/>
          </a:prstGeom>
          <a:grpFill/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 algn="ctr"/>
            <a:r>
              <a:rPr lang="zh-CN" altLang="en-US" sz="2800" smtClean="0">
                <a:solidFill>
                  <a:srgbClr val="FF0169"/>
                </a:solidFill>
              </a:rPr>
              <a:t>龟甲、兽骨、青铜器都是坚硬的东西，把笔画复杂的字刻在上面，可想而知，多么困难的事情啊！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527897" y="697442"/>
            <a:ext cx="6432549" cy="4274992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965" b="1">
                <a:solidFill>
                  <a:srgbClr val="000169"/>
                </a:solidFill>
                <a:latin typeface="楷体" pitchFamily="49" charset="-122"/>
                <a:ea typeface="楷体" pitchFamily="49" charset="-122"/>
              </a:rPr>
              <a:t>    </a:t>
            </a:r>
            <a:r>
              <a:rPr lang="zh-CN" altLang="en-US" sz="3800" b="1">
                <a:solidFill>
                  <a:srgbClr val="000169"/>
                </a:solidFill>
                <a:latin typeface="楷体" pitchFamily="49" charset="-122"/>
                <a:ea typeface="楷体" pitchFamily="49" charset="-122"/>
              </a:rPr>
              <a:t>后来，人们又把文字刻在竹片和木片上。这些竹片、木片用绳子穿起来，就成了一册书。但是这种书很笨重，阅读、携带、保存都很不方面。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5" y="1412775"/>
            <a:ext cx="4791307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框 4"/>
          <p:cNvSpPr txBox="1"/>
          <p:nvPr/>
        </p:nvSpPr>
        <p:spPr>
          <a:xfrm>
            <a:off x="527897" y="5269865"/>
            <a:ext cx="2495551" cy="817424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065" b="1">
                <a:solidFill>
                  <a:srgbClr val="FF0169"/>
                </a:solidFill>
                <a:latin typeface="宋体" pitchFamily="2" charset="-122"/>
                <a:ea typeface="宋体" pitchFamily="2" charset="-122"/>
              </a:rPr>
              <a:t>缺点：</a:t>
            </a:r>
            <a:endParaRPr lang="en-US" altLang="zh-CN" sz="4265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342515" y="5269865"/>
            <a:ext cx="9909810" cy="817424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065" b="1">
                <a:solidFill>
                  <a:srgbClr val="000268"/>
                </a:solidFill>
                <a:latin typeface="楷体" pitchFamily="49" charset="-122"/>
                <a:ea typeface="楷体" pitchFamily="49" charset="-122"/>
              </a:rPr>
              <a:t>笨重，阅读、携带、保存都很不方便。</a:t>
            </a:r>
            <a:endParaRPr lang="en-US" altLang="zh-CN" sz="4265" b="1">
              <a:solidFill>
                <a:srgbClr val="0000FF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1089025" y="2234142"/>
            <a:ext cx="4320117" cy="0"/>
          </a:xfrm>
          <a:prstGeom prst="line">
            <a:avLst/>
          </a:prstGeom>
          <a:ln w="2222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charRg st="0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charRg st="0" end="4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4994487" y="691092"/>
            <a:ext cx="6432549" cy="2305096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4165" b="1">
                <a:solidFill>
                  <a:srgbClr val="000169"/>
                </a:solidFill>
                <a:latin typeface="楷体" pitchFamily="49" charset="-122"/>
                <a:ea typeface="楷体" pitchFamily="49" charset="-122"/>
              </a:rPr>
              <a:t>    </a:t>
            </a:r>
            <a:r>
              <a:rPr lang="zh-CN" altLang="en-US" sz="3865" b="1">
                <a:solidFill>
                  <a:srgbClr val="000169"/>
                </a:solidFill>
                <a:latin typeface="楷体" pitchFamily="49" charset="-122"/>
                <a:ea typeface="楷体" pitchFamily="49" charset="-122"/>
              </a:rPr>
              <a:t>古时候用</a:t>
            </a:r>
            <a:r>
              <a:rPr lang="en-US" altLang="zh-CN" sz="3965" b="1">
                <a:solidFill>
                  <a:srgbClr val="FF0169"/>
                </a:solidFill>
                <a:latin typeface="楷体" pitchFamily="49" charset="-122"/>
                <a:ea typeface="楷体" pitchFamily="49" charset="-122"/>
              </a:rPr>
              <a:t>“</a:t>
            </a:r>
            <a:r>
              <a:rPr lang="zh-CN" altLang="en-US" sz="3865" b="1">
                <a:solidFill>
                  <a:srgbClr val="FF0169"/>
                </a:solidFill>
                <a:latin typeface="楷体" pitchFamily="49" charset="-122"/>
                <a:ea typeface="楷体" pitchFamily="49" charset="-122"/>
                <a:sym typeface="+mn-ea"/>
              </a:rPr>
              <a:t>学富五车</a:t>
            </a:r>
            <a:endParaRPr lang="zh-CN" altLang="en-US" sz="4265" b="1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4165" b="1">
                <a:solidFill>
                  <a:srgbClr val="FF0169"/>
                </a:solidFill>
                <a:latin typeface="楷体" pitchFamily="49" charset="-122"/>
                <a:ea typeface="楷体" pitchFamily="49" charset="-122"/>
              </a:rPr>
              <a:t>”</a:t>
            </a:r>
            <a:r>
              <a:rPr lang="zh-CN" altLang="en-US" sz="3865" b="1">
                <a:solidFill>
                  <a:srgbClr val="000169"/>
                </a:solidFill>
                <a:latin typeface="楷体" pitchFamily="49" charset="-122"/>
                <a:ea typeface="楷体" pitchFamily="49" charset="-122"/>
              </a:rPr>
              <a:t>形容一个人学问高，是因为书多的时候需要用车来拉。</a:t>
            </a:r>
          </a:p>
        </p:txBody>
      </p:sp>
      <p:sp>
        <p:nvSpPr>
          <p:cNvPr id="22" name="矩形标注 21"/>
          <p:cNvSpPr/>
          <p:nvPr/>
        </p:nvSpPr>
        <p:spPr>
          <a:xfrm>
            <a:off x="7593965" y="3242310"/>
            <a:ext cx="4342130" cy="1760220"/>
          </a:xfrm>
          <a:prstGeom prst="wedgeRectCallout">
            <a:avLst>
              <a:gd name="adj1" fmla="val -18677"/>
              <a:gd name="adj2" fmla="val -155332"/>
            </a:avLst>
          </a:prstGeom>
          <a:grp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100" b="1">
                <a:solidFill>
                  <a:srgbClr val="FF0169"/>
                </a:solidFill>
                <a:latin typeface="宋体" pitchFamily="2" charset="-122"/>
                <a:ea typeface="宋体" pitchFamily="2" charset="-122"/>
                <a:sym typeface="+mn-ea"/>
              </a:rPr>
              <a:t>作者用</a:t>
            </a:r>
            <a:r>
              <a:rPr lang="en-US" altLang="zh-CN" sz="3100" b="1">
                <a:solidFill>
                  <a:srgbClr val="FF0169"/>
                </a:solidFill>
                <a:latin typeface="宋体" pitchFamily="2" charset="-122"/>
                <a:ea typeface="宋体" pitchFamily="2" charset="-122"/>
                <a:sym typeface="+mn-ea"/>
              </a:rPr>
              <a:t>“</a:t>
            </a:r>
            <a:r>
              <a:rPr lang="zh-CN" altLang="en-US" sz="3000" b="1">
                <a:solidFill>
                  <a:srgbClr val="FF0169"/>
                </a:solidFill>
                <a:latin typeface="宋体" pitchFamily="2" charset="-122"/>
                <a:ea typeface="宋体" pitchFamily="2" charset="-122"/>
                <a:sym typeface="+mn-ea"/>
              </a:rPr>
              <a:t>学富五车</a:t>
            </a:r>
            <a:r>
              <a:rPr lang="en-US" altLang="zh-CN" sz="3000" b="1">
                <a:solidFill>
                  <a:srgbClr val="FF0169"/>
                </a:solidFill>
                <a:latin typeface="宋体" pitchFamily="2" charset="-122"/>
                <a:ea typeface="宋体" pitchFamily="2" charset="-122"/>
                <a:sym typeface="+mn-ea"/>
              </a:rPr>
              <a:t>”</a:t>
            </a:r>
            <a:r>
              <a:rPr lang="zh-CN" altLang="en-US" sz="2900" b="1">
                <a:solidFill>
                  <a:srgbClr val="FF0169"/>
                </a:solidFill>
                <a:latin typeface="宋体" pitchFamily="2" charset="-122"/>
                <a:ea typeface="宋体" pitchFamily="2" charset="-122"/>
                <a:sym typeface="+mn-ea"/>
              </a:rPr>
              <a:t>这个词语有什么用意？</a:t>
            </a:r>
            <a:endParaRPr lang="zh-CN" altLang="en-US" sz="3200" b="1" smtClean="0">
              <a:solidFill>
                <a:srgbClr val="FF0000"/>
              </a:solidFill>
              <a:latin typeface="宋体" pitchFamily="2" charset="-122"/>
              <a:ea typeface="宋体" pitchFamily="2" charset="-122"/>
              <a:sym typeface="+mn-ea"/>
            </a:endParaRPr>
          </a:p>
        </p:txBody>
      </p:sp>
      <p:pic>
        <p:nvPicPr>
          <p:cNvPr id="14029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9"/>
          <a:stretch>
            <a:fillRect/>
          </a:stretch>
        </p:blipFill>
        <p:spPr bwMode="auto">
          <a:xfrm>
            <a:off x="50800" y="690880"/>
            <a:ext cx="4700270" cy="26987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/>
        </p:nvSpPr>
        <p:spPr>
          <a:xfrm>
            <a:off x="895166" y="1210483"/>
            <a:ext cx="6018972" cy="2745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just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016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  </a:t>
            </a:r>
            <a:r>
              <a:rPr lang="zh-CN" altLang="en-US" sz="3000" b="1" kern="0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再后来，有了</a:t>
            </a:r>
            <a:r>
              <a:rPr lang="zh-CN" altLang="en-US" sz="3100" b="1" kern="0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蚕丝织成的帛</a:t>
            </a:r>
            <a:r>
              <a:rPr lang="zh-CN" altLang="en-US" sz="2800" b="1" kern="0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，就可以在帛上写字了</a:t>
            </a:r>
            <a:r>
              <a:rPr kumimoji="0" lang="zh-CN" altLang="en-US" sz="2900" b="1" i="0" u="none" strike="noStrike" kern="0" cap="none" spc="0" normalizeH="0" baseline="0" noProof="0" smtClean="0">
                <a:ln>
                  <a:noFill/>
                </a:ln>
                <a:solidFill>
                  <a:srgbClr val="00016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。帛比竹片、木片轻便，但是价钱太贵，只有少数人能用，不能普及。</a:t>
            </a:r>
            <a:endParaRPr kumimoji="0" lang="zh-CN" altLang="en-US" sz="3200" b="1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1" name="直接连接符 20"/>
          <p:cNvCxnSpPr/>
          <p:nvPr/>
        </p:nvCxnSpPr>
        <p:spPr>
          <a:xfrm flipV="1">
            <a:off x="864781" y="3423684"/>
            <a:ext cx="6035749" cy="2480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连接符 1"/>
          <p:cNvCxnSpPr/>
          <p:nvPr/>
        </p:nvCxnSpPr>
        <p:spPr>
          <a:xfrm flipV="1">
            <a:off x="864870" y="4224655"/>
            <a:ext cx="4411980" cy="3238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>
            <a:off x="4879340" y="2719070"/>
            <a:ext cx="2181860" cy="2984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9" descr="帛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77760" y="850900"/>
            <a:ext cx="4545965" cy="4044950"/>
          </a:xfrm>
          <a:prstGeom prst="rect">
            <a:avLst/>
          </a:prstGeom>
          <a:effectLst>
            <a:softEdge rad="127000"/>
          </a:effectLst>
        </p:spPr>
      </p:pic>
      <p:grpSp>
        <p:nvGrpSpPr>
          <p:cNvPr id="11" name="组合 10"/>
          <p:cNvGrpSpPr/>
          <p:nvPr/>
        </p:nvGrpSpPr>
        <p:grpSpPr>
          <a:xfrm>
            <a:off x="8239125" y="4895850"/>
            <a:ext cx="2804160" cy="1280160"/>
            <a:chOff x="2046519" y="2582710"/>
            <a:chExt cx="5312236" cy="1786091"/>
          </a:xfrm>
        </p:grpSpPr>
        <p:sp>
          <p:nvSpPr>
            <p:cNvPr id="12" name="Text Box 5"/>
            <p:cNvSpPr txBox="1">
              <a:spLocks noChangeArrowheads="1"/>
            </p:cNvSpPr>
            <p:nvPr/>
          </p:nvSpPr>
          <p:spPr bwMode="auto">
            <a:xfrm>
              <a:off x="2046519" y="2582710"/>
              <a:ext cx="5312236" cy="1786091"/>
            </a:xfrm>
            <a:prstGeom prst="cloudCallout">
              <a:avLst>
                <a:gd name="adj1" fmla="val 25917"/>
                <a:gd name="adj2" fmla="val -67810"/>
              </a:avLst>
            </a:prstGeom>
            <a:solidFill>
              <a:srgbClr val="DBEEF4"/>
            </a:solidFill>
            <a:ln w="12700">
              <a:solidFill>
                <a:schemeClr val="accent1">
                  <a:lumMod val="60000"/>
                  <a:lumOff val="40000"/>
                </a:schemeClr>
              </a:solidFill>
              <a:prstDash val="solid"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R="0" algn="just" defTabSz="457200">
                <a:buClrTx/>
                <a:buSzTx/>
                <a:buFontTx/>
                <a:buNone/>
                <a:defRPr/>
              </a:pPr>
              <a:endParaRPr kumimoji="0" lang="zh-CN" altLang="en-US" sz="2400" b="1" kern="1200" cap="none" spc="0" normalizeH="0" baseline="0" noProof="0"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13" name="矩形 2"/>
            <p:cNvSpPr/>
            <p:nvPr/>
          </p:nvSpPr>
          <p:spPr>
            <a:xfrm>
              <a:off x="2552962" y="2767875"/>
              <a:ext cx="4805793" cy="132982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 defTabSz="457200"/>
              <a:r>
                <a:rPr lang="zh-CN" altLang="en-US" sz="2800" b="1" smtClean="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  <a:cs typeface="仿宋" panose="02010609060101010101" pitchFamily="49" charset="-122"/>
                  <a:sym typeface="+mn-ea"/>
                </a:rPr>
                <a:t>缺点：</a:t>
              </a:r>
              <a:r>
                <a:rPr lang="zh-CN" altLang="en-US" sz="2400" b="1" smtClean="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  <a:cs typeface="仿宋" panose="02010609060101010101" pitchFamily="49" charset="-122"/>
                  <a:sym typeface="+mn-ea"/>
                </a:rPr>
                <a:t>价格贵，不能普及</a:t>
              </a:r>
              <a:r>
                <a:rPr lang="zh-CN" altLang="en-US" sz="2800" smtClean="0">
                  <a:solidFill>
                    <a:srgbClr val="FF0000"/>
                  </a:solidFill>
                  <a:sym typeface="+mn-ea"/>
                </a:rPr>
                <a:t>。</a:t>
              </a:r>
              <a:endParaRPr lang="zh-CN" altLang="en-US" sz="2800" b="1" smtClean="0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  <a:sym typeface="+mn-ea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687695" y="4257040"/>
            <a:ext cx="2818765" cy="1290955"/>
            <a:chOff x="2046519" y="2582710"/>
            <a:chExt cx="5312236" cy="1786091"/>
          </a:xfrm>
        </p:grpSpPr>
        <p:sp>
          <p:nvSpPr>
            <p:cNvPr id="15" name="Text Box 5"/>
            <p:cNvSpPr txBox="1">
              <a:spLocks noChangeArrowheads="1"/>
            </p:cNvSpPr>
            <p:nvPr/>
          </p:nvSpPr>
          <p:spPr bwMode="auto">
            <a:xfrm>
              <a:off x="2046519" y="2582710"/>
              <a:ext cx="5312236" cy="1786091"/>
            </a:xfrm>
            <a:prstGeom prst="cloudCallout">
              <a:avLst>
                <a:gd name="adj1" fmla="val 25917"/>
                <a:gd name="adj2" fmla="val -67810"/>
              </a:avLst>
            </a:prstGeom>
            <a:solidFill>
              <a:srgbClr val="DBEEF4"/>
            </a:solidFill>
            <a:ln w="12700">
              <a:solidFill>
                <a:schemeClr val="accent1">
                  <a:lumMod val="60000"/>
                  <a:lumOff val="40000"/>
                </a:schemeClr>
              </a:solidFill>
              <a:prstDash val="solid"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R="0" algn="just" defTabSz="457200">
                <a:buClrTx/>
                <a:buSzTx/>
                <a:buFontTx/>
                <a:buNone/>
                <a:defRPr/>
              </a:pPr>
              <a:endParaRPr kumimoji="0" lang="zh-CN" altLang="en-US" sz="2400" b="1" kern="1200" cap="none" spc="0" normalizeH="0" baseline="0" noProof="0"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16" name="矩形 2"/>
            <p:cNvSpPr/>
            <p:nvPr/>
          </p:nvSpPr>
          <p:spPr>
            <a:xfrm>
              <a:off x="2552962" y="2767875"/>
              <a:ext cx="4805793" cy="131870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 defTabSz="457200"/>
              <a:r>
                <a:rPr lang="zh-CN" altLang="en-US" sz="2800" b="1" smtClean="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  <a:sym typeface="+mn-ea"/>
                </a:rPr>
                <a:t>优点：比竹片、木片轻便。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/>
        </p:nvSpPr>
        <p:spPr>
          <a:xfrm>
            <a:off x="509261" y="998072"/>
            <a:ext cx="6286500" cy="4115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100" b="1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9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    人们用蚕茧制作丝棉时发现，盛放蚕茧的篾席上，会留下一层薄片，可用于书写。考古学家发现，在两千多年前的西汉时代，人们已经懂得了用</a:t>
            </a:r>
            <a:r>
              <a:rPr lang="zh-CN" altLang="en-US" sz="29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麻</a:t>
            </a:r>
            <a:r>
              <a:rPr lang="zh-CN" altLang="en-US" sz="30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来造纸。但麻纸比较粗糙，不便书写。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7330" y="998220"/>
            <a:ext cx="3810000" cy="3505200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5845810" y="4979035"/>
            <a:ext cx="3362325" cy="1290955"/>
            <a:chOff x="2046519" y="2582710"/>
            <a:chExt cx="5782546" cy="1786091"/>
          </a:xfrm>
        </p:grpSpPr>
        <p:sp>
          <p:nvSpPr>
            <p:cNvPr id="15" name="Text Box 5"/>
            <p:cNvSpPr txBox="1">
              <a:spLocks noChangeArrowheads="1"/>
            </p:cNvSpPr>
            <p:nvPr/>
          </p:nvSpPr>
          <p:spPr bwMode="auto">
            <a:xfrm>
              <a:off x="2046519" y="2582710"/>
              <a:ext cx="5312236" cy="1786091"/>
            </a:xfrm>
            <a:prstGeom prst="cloudCallout">
              <a:avLst>
                <a:gd name="adj1" fmla="val 25917"/>
                <a:gd name="adj2" fmla="val -67810"/>
              </a:avLst>
            </a:prstGeom>
            <a:solidFill>
              <a:srgbClr val="DBEEF4"/>
            </a:solidFill>
            <a:ln w="12700">
              <a:solidFill>
                <a:schemeClr val="accent1">
                  <a:lumMod val="60000"/>
                  <a:lumOff val="40000"/>
                </a:schemeClr>
              </a:solidFill>
              <a:prstDash val="solid"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R="0" algn="just" defTabSz="457200">
                <a:buClrTx/>
                <a:buSzTx/>
                <a:buFontTx/>
                <a:buNone/>
                <a:defRPr/>
              </a:pPr>
              <a:endParaRPr kumimoji="0" lang="zh-CN" altLang="en-US" sz="2400" b="1" kern="1200" cap="none" spc="0" normalizeH="0" baseline="0" noProof="0"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16" name="矩形 2"/>
            <p:cNvSpPr/>
            <p:nvPr/>
          </p:nvSpPr>
          <p:spPr>
            <a:xfrm>
              <a:off x="2552731" y="2768084"/>
              <a:ext cx="5276334" cy="131870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 defTabSz="457200"/>
              <a:r>
                <a:rPr lang="zh-CN" altLang="en-US" sz="2800" b="1" smtClean="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  <a:sym typeface="+mn-ea"/>
                </a:rPr>
                <a:t>缺点：比较粗糙，不便书写。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/>
        </p:nvSpPr>
        <p:spPr>
          <a:xfrm>
            <a:off x="509261" y="998072"/>
            <a:ext cx="6286500" cy="4138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    人们用蚕茧制作丝棉时发现，盛放蚕茧的篾席上，会留下一层薄片，可用于书写。考古学家发现，在</a:t>
            </a:r>
            <a:r>
              <a:rPr lang="zh-CN" altLang="en-US" sz="30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两千多年前的西汉时代</a:t>
            </a:r>
            <a:r>
              <a:rPr lang="zh-CN" altLang="en-US" sz="30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，人们已经懂得了用</a:t>
            </a:r>
            <a:r>
              <a:rPr lang="zh-CN" altLang="en-US" sz="31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麻</a:t>
            </a:r>
            <a:r>
              <a:rPr lang="zh-CN" altLang="en-US" sz="30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来造纸。但麻纸比较粗糙，不便书写。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7330" y="998220"/>
            <a:ext cx="3810000" cy="3505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/>
          <p:cNvSpPr txBox="1"/>
          <p:nvPr/>
        </p:nvSpPr>
        <p:spPr>
          <a:xfrm>
            <a:off x="509261" y="998072"/>
            <a:ext cx="6286500" cy="4205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30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      人们用蚕茧制作丝棉时发现，盛放蚕茧的篾席上，会留下一层薄片，可用于书写。考古学家发现，在</a:t>
            </a:r>
            <a:r>
              <a:rPr lang="zh-CN" altLang="en-US" sz="30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两千多年前的西汉时代</a:t>
            </a:r>
            <a:r>
              <a:rPr lang="zh-CN" altLang="en-US" sz="28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，人们已经懂得了用</a:t>
            </a:r>
            <a:r>
              <a:rPr lang="zh-CN" altLang="en-US" sz="2900" b="1" smtClean="0">
                <a:solidFill>
                  <a:srgbClr val="FF0169"/>
                </a:solidFill>
                <a:latin typeface="微软雅黑" pitchFamily="34" charset="-122"/>
                <a:ea typeface="微软雅黑" pitchFamily="34" charset="-122"/>
              </a:rPr>
              <a:t>麻</a:t>
            </a:r>
            <a:r>
              <a:rPr lang="zh-CN" altLang="en-US" sz="3100" b="1" smtClean="0">
                <a:solidFill>
                  <a:srgbClr val="000169"/>
                </a:solidFill>
                <a:latin typeface="微软雅黑" pitchFamily="34" charset="-122"/>
                <a:ea typeface="微软雅黑" pitchFamily="34" charset="-122"/>
              </a:rPr>
              <a:t>来造纸。但麻纸比较粗糙，不便书写。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9890" y="541655"/>
            <a:ext cx="3810000" cy="3505200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7396480" y="4267835"/>
            <a:ext cx="4159250" cy="1617345"/>
            <a:chOff x="5712605" y="3116248"/>
            <a:chExt cx="2551414" cy="1786091"/>
          </a:xfrm>
        </p:grpSpPr>
        <p:sp>
          <p:nvSpPr>
            <p:cNvPr id="15" name="Text Box 5"/>
            <p:cNvSpPr txBox="1">
              <a:spLocks noChangeArrowheads="1"/>
            </p:cNvSpPr>
            <p:nvPr/>
          </p:nvSpPr>
          <p:spPr bwMode="auto">
            <a:xfrm>
              <a:off x="5712605" y="3116248"/>
              <a:ext cx="2551414" cy="1786091"/>
            </a:xfrm>
            <a:prstGeom prst="cloudCallout">
              <a:avLst>
                <a:gd name="adj1" fmla="val 25917"/>
                <a:gd name="adj2" fmla="val -67810"/>
              </a:avLst>
            </a:prstGeom>
            <a:solidFill>
              <a:srgbClr val="DBEEF4"/>
            </a:solidFill>
            <a:ln w="12700">
              <a:solidFill>
                <a:schemeClr val="accent1">
                  <a:lumMod val="60000"/>
                  <a:lumOff val="40000"/>
                </a:schemeClr>
              </a:solidFill>
              <a:prstDash val="solid"/>
              <a:miter lim="800000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R="0" algn="just" defTabSz="457200">
                <a:buClrTx/>
                <a:buSzTx/>
                <a:buFontTx/>
                <a:buNone/>
                <a:defRPr/>
              </a:pPr>
              <a:endParaRPr kumimoji="0" lang="zh-CN" altLang="en-US" sz="2400" b="1" kern="1200" cap="none" spc="0" normalizeH="0" baseline="0" noProof="0">
                <a:latin typeface="仿宋" panose="02010609060101010101" pitchFamily="49" charset="-122"/>
                <a:ea typeface="仿宋" panose="02010609060101010101" pitchFamily="49" charset="-122"/>
                <a:cs typeface="+mn-cs"/>
              </a:endParaRPr>
            </a:p>
          </p:txBody>
        </p:sp>
        <p:sp>
          <p:nvSpPr>
            <p:cNvPr id="16" name="矩形 2"/>
            <p:cNvSpPr/>
            <p:nvPr/>
          </p:nvSpPr>
          <p:spPr>
            <a:xfrm>
              <a:off x="5935805" y="3339246"/>
              <a:ext cx="2169676" cy="13239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just" defTabSz="457200"/>
              <a:r>
                <a:rPr lang="zh-CN" altLang="en-US" sz="2400" b="1" smtClean="0">
                  <a:solidFill>
                    <a:srgbClr val="FF0000"/>
                  </a:solidFill>
                  <a:latin typeface="仿宋" panose="02010609060101010101" pitchFamily="49" charset="-122"/>
                  <a:ea typeface="仿宋" panose="02010609060101010101" pitchFamily="49" charset="-122"/>
                  <a:sym typeface="+mn-ea"/>
                </a:rPr>
                <a:t>思考：在没有发明纸之前，人们在什么上书写？它们各有什么缺点？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90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前面我们已经学了生命的珍贵与独特，每个人都是独一无二的，我们都应该为自己的生命喝彩，用心的呵护生命，并且努力地让自己的生命绽放出精彩的光芒。有人说，生命如此宝贵，守住生命，我们才能感受四季的冷暖变化，体验生活的千姿百态，追求人生幸福的种种可能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（3）小结：通过角色表演，调动学生的积极性，让学生感受每个人的生命都蕴含一定的承受力、自我调节和自我修复的能力，增强战胜挫折的勇气和信心。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四、教学过程：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【详解】本题要求结合材料并运用中华民族精神的知识,分析新时代弘扬现代垦荒精神的必要性。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3.5　懂得维护国家利益是每个公民的义务。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水调歌头（明月几时有）［宋］苏轼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哲理：前三句将人世的聚合离散看作明月的阴晴圆缺，表明人生不会完美无憾，要有豁达的胸襟，蕴含着深刻的人生哲理。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二、教学重难点：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⑩《行路难》中运用典故，借此表明自己对从政还有所期待的诗句：闲来垂钓碧溪上，忽复乘舟梦日边。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D. 在不同的社会关系中，我们具有相同的身份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（1）学生分组交流、讨论：①上面同学的讨论涉及生命的哪些方面？你认为它们都是生命的基础吗？②结合你的经历，说说守护生命需要注意哪些方面？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首联奠定了感伤忧郁的基调。未见时的苦苦思念，与见后又别离时的痛苦忧伤，抒发了与爱人分别的难舍难分的伤感之情。上句连用两个“难”字，突出强调了“别亦难”。下句点明分离的季节（暮春）及环境（百花凋谢），渲染了离别的悲凉的气氛，以暮春衰残之景映衬别离伤感之情，倍增哀怨，情景交融。“残”字给人以凄楚的感觉。</a:t>
            </a:r>
          </a:p>
        </p:txBody>
      </p:sp>
      <p:pic>
        <p:nvPicPr>
          <p:cNvPr id="16391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6386" name="组合 6"/>
          <p:cNvGrpSpPr/>
          <p:nvPr/>
        </p:nvGrpSpPr>
        <p:grpSpPr>
          <a:xfrm>
            <a:off x="550333" y="730251"/>
            <a:ext cx="3458633" cy="1259416"/>
            <a:chOff x="286873" y="205103"/>
            <a:chExt cx="2593611" cy="944602"/>
          </a:xfrm>
        </p:grpSpPr>
        <p:sp>
          <p:nvSpPr>
            <p:cNvPr id="16388" name="文本框 2"/>
            <p:cNvSpPr txBox="1"/>
            <p:nvPr/>
          </p:nvSpPr>
          <p:spPr>
            <a:xfrm>
              <a:off x="982205" y="439957"/>
              <a:ext cx="1898279" cy="5610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265" b="1">
                  <a:solidFill>
                    <a:srgbClr val="0070C0"/>
                  </a:solidFill>
                  <a:latin typeface="黑体" charset="-122"/>
                  <a:ea typeface="黑体" charset="-122"/>
                </a:rPr>
                <a:t>课文解读</a:t>
              </a:r>
            </a:p>
          </p:txBody>
        </p:sp>
        <p:pic>
          <p:nvPicPr>
            <p:cNvPr id="16389" name="图片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6873" y="205103"/>
              <a:ext cx="864342" cy="944602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6387" name="文本框 2"/>
          <p:cNvSpPr txBox="1"/>
          <p:nvPr/>
        </p:nvSpPr>
        <p:spPr>
          <a:xfrm>
            <a:off x="816610" y="2305050"/>
            <a:ext cx="10368280" cy="188456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46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    </a:t>
            </a:r>
            <a:r>
              <a:rPr lang="zh-CN" altLang="en-US" sz="45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读第</a:t>
            </a:r>
            <a:r>
              <a:rPr lang="en-US" altLang="zh-CN" sz="45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4</a:t>
            </a:r>
            <a:r>
              <a:rPr lang="zh-CN" altLang="en-US" sz="4600" smtClean="0">
                <a:solidFill>
                  <a:srgbClr val="000169"/>
                </a:solidFill>
                <a:latin typeface="黑体" charset="-122"/>
                <a:ea typeface="黑体" charset="-122"/>
                <a:sym typeface="+mn-ea"/>
              </a:rPr>
              <a:t>自然段，说说：蔡伦是怎样改进造纸术的？</a:t>
            </a:r>
            <a:endParaRPr lang="zh-CN" altLang="en-US" sz="4400" b="1">
              <a:latin typeface="楷体" pitchFamily="49" charset="-122"/>
              <a:ea typeface="楷体" pitchFamily="49" charset="-122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https://d.book118.com/425210003130011111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Arial" pitchFamily="34" charset="0"/>
        <a:cs typeface="Arial" pitchFamily="34" charset="0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 pitchFamily="34" charset="0"/>
        <a:cs typeface="Arial" pitchFamily="34" charset="0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方正黑体简体</vt:lpstr>
      <vt:lpstr>思源黑体 CN Bold</vt:lpstr>
      <vt:lpstr>黑体</vt:lpstr>
      <vt:lpstr>楷体</vt:lpstr>
      <vt:lpstr>微软雅黑</vt:lpstr>
      <vt:lpstr>Wingdings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2024-09-17T03:53:10.443</cp:lastPrinted>
  <dcterms:created xsi:type="dcterms:W3CDTF">2024-09-16T19:53:10Z</dcterms:created>
  <dcterms:modified xsi:type="dcterms:W3CDTF">2024-09-16T19:53:12Z</dcterms:modified>
</cp:coreProperties>
</file>