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B7331FE9-26E1-40B2-BBF5-D03846D3F96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50D0DD0-8629-4C19-8F95-144CD68635F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7DE8E21D-6488-45D3-9E94-4B388E74542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8FB1A191-1085-4AD4-8FDE-6F514D73A5E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5914DF2E-9457-47AA-ACD1-5D1CD118A64C}"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73AF741C-78DF-41BA-B8E5-EE1B718513C2}"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1D6ABD17-D4BC-4A78-8E32-BF32AE1D53FA}"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D0E9BCC-CFD4-4BFD-9A55-0562A433689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52B0049-98E5-409B-8158-BBA66A83DA4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0B31049-1155-4D4C-A3AD-F52E1D3714C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8ACC9E0-1B47-400B-AB0E-FF8C3135681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2521001110401104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057400" y="2041982"/>
            <a:ext cx="8077200" cy="200025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950" b="1">
                <a:solidFill>
                  <a:srgbClr val="603200">
                    <a:alpha val="100000"/>
                  </a:srgbClr>
                </a:solidFill>
                <a:latin typeface="Microsoft Yahei"/>
                <a:ea typeface="Microsoft Yahei"/>
                <a:cs typeface="Microsoft Yahei"/>
              </a:rPr>
              <a:t>医疗机构营运资金管理的财政补贴与资助管理</a:t>
            </a:r>
          </a:p>
        </p:txBody>
      </p:sp>
      <p:sp>
        <p:nvSpPr>
          <p:cNvPr id="3" name="TextBox 3"/>
          <p:cNvSpPr txBox="1"/>
          <p:nvPr/>
        </p:nvSpPr>
        <p:spPr>
          <a:xfrm>
            <a:off x="3526541" y="6029318"/>
            <a:ext cx="2343150"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rgbClr val="603200">
                    <a:alpha val="100000"/>
                  </a:srgbClr>
                </a:solidFill>
                <a:latin typeface="Microsoft Yahei"/>
                <a:ea typeface="Microsoft Yahei"/>
                <a:cs typeface="Microsoft Yahei"/>
              </a:rPr>
              <a:t>汇报人：XX</a:t>
            </a:r>
          </a:p>
        </p:txBody>
      </p:sp>
      <p:sp>
        <p:nvSpPr>
          <p:cNvPr id="4" name="TextBox 4"/>
          <p:cNvSpPr txBox="1"/>
          <p:nvPr/>
        </p:nvSpPr>
        <p:spPr>
          <a:xfrm>
            <a:off x="5869779" y="6029318"/>
            <a:ext cx="2790825"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a:solidFill>
                  <a:srgbClr val="603200">
                    <a:alpha val="100000"/>
                  </a:srgbClr>
                </a:solidFill>
                <a:latin typeface="Microsoft Yahei"/>
                <a:ea typeface="Microsoft Yahei"/>
                <a:cs typeface="Microsoft Yahei"/>
              </a:rPr>
              <a:t>2024-01-08</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361950" y="115331"/>
            <a:ext cx="1851660" cy="114584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700" b="1">
                <a:solidFill>
                  <a:srgbClr val="FFFFFF">
                    <a:alpha val="100000"/>
                  </a:srgbClr>
                </a:solidFill>
                <a:latin typeface="微软雅黑"/>
                <a:ea typeface="微软雅黑"/>
                <a:cs typeface="微软雅黑"/>
              </a:rPr>
              <a:t>目录</a:t>
            </a:r>
            <a:endParaRPr lang="en-US" sz="1100"/>
          </a:p>
        </p:txBody>
      </p:sp>
      <p:sp>
        <p:nvSpPr>
          <p:cNvPr id="4" name="TextBox 4"/>
          <p:cNvSpPr txBox="1"/>
          <p:nvPr/>
        </p:nvSpPr>
        <p:spPr>
          <a:xfrm>
            <a:off x="649067" y="1768211"/>
            <a:ext cx="4792980" cy="46920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医疗机构营运资金管理概述</a:t>
            </a:r>
          </a:p>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财政补贴政策与实施</a:t>
            </a:r>
          </a:p>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社会资助渠道及管理</a:t>
            </a:r>
          </a:p>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医疗机构内部资金筹措与管理</a:t>
            </a:r>
          </a:p>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财政补贴与资助的绩效评估</a:t>
            </a:r>
          </a:p>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面临的挑战与对策建议</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1622307"/>
            <a:ext cx="7405389" cy="1138956"/>
            <a:chOff x="2393306" y="1622307"/>
            <a:chExt cx="7405389" cy="1138956"/>
          </a:xfrm>
        </p:grpSpPr>
        <p:sp>
          <p:nvSpPr>
            <p:cNvPr id="3" name="TextBox 3"/>
            <p:cNvSpPr txBox="1"/>
            <p:nvPr/>
          </p:nvSpPr>
          <p:spPr>
            <a:xfrm>
              <a:off x="2393306" y="1622307"/>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00" b="1">
                  <a:solidFill>
                    <a:schemeClr val="lt2">
                      <a:alpha val="100000"/>
                    </a:schemeClr>
                  </a:solidFill>
                  <a:latin typeface="Microsoft Yahei"/>
                  <a:ea typeface="Microsoft Yahei"/>
                  <a:cs typeface="Microsoft Yahei"/>
                </a:rPr>
                <a:t>01</a:t>
              </a:r>
            </a:p>
          </p:txBody>
        </p:sp>
      </p:grpSp>
      <p:sp>
        <p:nvSpPr>
          <p:cNvPr id="4" name="TextBox 4"/>
          <p:cNvSpPr txBox="1"/>
          <p:nvPr/>
        </p:nvSpPr>
        <p:spPr>
          <a:xfrm>
            <a:off x="2373212" y="2609673"/>
            <a:ext cx="74504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603200">
                    <a:alpha val="100000"/>
                  </a:srgbClr>
                </a:solidFill>
                <a:latin typeface="Microsoft Yahei"/>
                <a:ea typeface="Microsoft Yahei"/>
                <a:cs typeface="Microsoft Yahei"/>
              </a:rPr>
              <a:t>医疗机构营运资金管理概述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医疗机构资金来源与运用</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资金来源</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主要包括政府财政拨款、医疗保险支付、患者自付费用、社会捐赠等。</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资金运用</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用于医疗机构的日常运营、设备采购、人员薪酬、科研教学等方面。</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2500" r="12500"/>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应对突发事件</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为医疗机构提供足够的资金储备，以应对突发事件和不可预测的风险。</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保障医疗机构正常运转</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确保医疗机构有足够的资金来支持其日常运营和提供高质量的医疗服务。</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提高资金使用效率</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通过科学的资金管理和规划，提高资金的使用效率，降低医疗机构的运营成本。</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营运资金管理的重要性</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政府责任体现</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财政补贴和资助是政府履行公共卫生职能的重要手段，体现了政府对医疗机构的支持和责任。</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促进医疗事业发展</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通过财政补贴和资助，可以引导医疗机构提高服务质量和效率，促进医疗事业的发展。</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保障社会公平</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财政补贴和资助可以确保所有社会成员都能享受到基本的医疗服务，保障社会公平和公正。</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财政补贴与资助的角色</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1622307"/>
            <a:ext cx="7405389" cy="1138956"/>
            <a:chOff x="2393306" y="1622307"/>
            <a:chExt cx="7405389" cy="1138956"/>
          </a:xfrm>
        </p:grpSpPr>
        <p:sp>
          <p:nvSpPr>
            <p:cNvPr id="3" name="TextBox 3"/>
            <p:cNvSpPr txBox="1"/>
            <p:nvPr/>
          </p:nvSpPr>
          <p:spPr>
            <a:xfrm>
              <a:off x="2393306" y="1622307"/>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00" b="1">
                  <a:solidFill>
                    <a:schemeClr val="lt2">
                      <a:alpha val="100000"/>
                    </a:schemeClr>
                  </a:solidFill>
                  <a:latin typeface="Microsoft Yahei"/>
                  <a:ea typeface="Microsoft Yahei"/>
                  <a:cs typeface="Microsoft Yahei"/>
                </a:rPr>
                <a:t>02</a:t>
              </a:r>
            </a:p>
          </p:txBody>
        </p:sp>
      </p:grpSp>
      <p:sp>
        <p:nvSpPr>
          <p:cNvPr id="4" name="TextBox 4"/>
          <p:cNvSpPr txBox="1"/>
          <p:nvPr/>
        </p:nvSpPr>
        <p:spPr>
          <a:xfrm>
            <a:off x="2373212" y="2609673"/>
            <a:ext cx="74504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603200">
                    <a:alpha val="100000"/>
                  </a:srgbClr>
                </a:solidFill>
                <a:latin typeface="Microsoft Yahei"/>
                <a:ea typeface="Microsoft Yahei"/>
                <a:cs typeface="Microsoft Yahei"/>
              </a:rPr>
              <a:t>财政补贴政策与实施</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flipV="1">
            <a:off x="5226940" y="2711199"/>
            <a:ext cx="869059" cy="556467"/>
          </a:xfrm>
          <a:prstGeom prst="line">
            <a:avLst/>
          </a:prstGeom>
          <a:ln w="19050">
            <a:solidFill>
              <a:schemeClr val="accent2"/>
            </a:solidFill>
            <a:prstDash val="solid"/>
          </a:ln>
        </p:spPr>
        <p:style>
          <a:lnRef idx="0">
            <a:schemeClr val="accent2"/>
          </a:lnRef>
          <a:fillRef idx="1">
            <a:schemeClr val="accent2"/>
          </a:fillRef>
          <a:effectRef idx="0">
            <a:schemeClr val="accent2"/>
          </a:effectRef>
          <a:fontRef idx="minor">
            <a:schemeClr val="lt1"/>
          </a:fontRef>
        </p:style>
      </p:cxnSp>
      <p:cxnSp>
        <p:nvCxnSpPr>
          <p:cNvPr id="3" name="Connector 3"/>
          <p:cNvCxnSpPr/>
          <p:nvPr/>
        </p:nvCxnSpPr>
        <p:spPr>
          <a:xfrm flipH="1">
            <a:off x="6085799" y="2787060"/>
            <a:ext cx="787048" cy="457877"/>
          </a:xfrm>
          <a:prstGeom prst="line">
            <a:avLst/>
          </a:prstGeom>
          <a:ln w="19050">
            <a:solidFill>
              <a:schemeClr val="accent2"/>
            </a:solidFill>
            <a:prstDash val="solid"/>
          </a:ln>
        </p:spPr>
        <p:style>
          <a:lnRef idx="0">
            <a:schemeClr val="accent2"/>
          </a:lnRef>
          <a:fillRef idx="1">
            <a:schemeClr val="accent2"/>
          </a:fillRef>
          <a:effectRef idx="0">
            <a:schemeClr val="accent2"/>
          </a:effectRef>
          <a:fontRef idx="minor">
            <a:schemeClr val="lt1"/>
          </a:fontRef>
        </p:style>
      </p:cxnSp>
      <p:cxnSp>
        <p:nvCxnSpPr>
          <p:cNvPr id="4" name="Connector 4"/>
          <p:cNvCxnSpPr/>
          <p:nvPr/>
        </p:nvCxnSpPr>
        <p:spPr>
          <a:xfrm flipH="1" flipV="1">
            <a:off x="6096000" y="3252176"/>
            <a:ext cx="0" cy="1146048"/>
          </a:xfrm>
          <a:prstGeom prst="line">
            <a:avLst/>
          </a:prstGeom>
          <a:ln w="1905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5" name="AutoShape 5"/>
          <p:cNvSpPr/>
          <p:nvPr/>
        </p:nvSpPr>
        <p:spPr>
          <a:xfrm>
            <a:off x="654974" y="1746676"/>
            <a:ext cx="4692565" cy="1777323"/>
          </a:xfrm>
          <a:prstGeom prst="snip1Rect">
            <a:avLst>
              <a:gd name="adj" fmla="val 25816"/>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897941" y="2525610"/>
            <a:ext cx="419981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主要针对非营利性医疗机构，如公立医院、社区卫生服务中心等。</a:t>
            </a:r>
          </a:p>
        </p:txBody>
      </p:sp>
      <p:sp>
        <p:nvSpPr>
          <p:cNvPr id="7" name="TextBox 7"/>
          <p:cNvSpPr txBox="1"/>
          <p:nvPr/>
        </p:nvSpPr>
        <p:spPr>
          <a:xfrm>
            <a:off x="897941" y="1951443"/>
            <a:ext cx="3851172"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补贴对象</a:t>
            </a:r>
          </a:p>
        </p:txBody>
      </p:sp>
      <p:sp>
        <p:nvSpPr>
          <p:cNvPr id="8" name="AutoShape 8"/>
          <p:cNvSpPr/>
          <p:nvPr/>
        </p:nvSpPr>
        <p:spPr>
          <a:xfrm>
            <a:off x="5575257" y="2695566"/>
            <a:ext cx="1041485" cy="1064453"/>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692637" y="2815534"/>
            <a:ext cx="806727" cy="82451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10800000">
            <a:off x="5065769" y="1746676"/>
            <a:ext cx="281771" cy="281771"/>
          </a:xfrm>
          <a:prstGeom prst="r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62010" y="1746676"/>
            <a:ext cx="4692565" cy="1777323"/>
          </a:xfrm>
          <a:prstGeom prst="snip1Rect">
            <a:avLst>
              <a:gd name="adj" fmla="val 2581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rot="10800000">
            <a:off x="11272804" y="1746676"/>
            <a:ext cx="281771" cy="281771"/>
          </a:xfrm>
          <a:prstGeom prst="r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2304288" y="4201903"/>
            <a:ext cx="7583424" cy="1744811"/>
          </a:xfrm>
          <a:prstGeom prst="snip1Rect">
            <a:avLst>
              <a:gd name="adj" fmla="val 25374"/>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rot="10800000">
            <a:off x="9605942" y="4201903"/>
            <a:ext cx="281771" cy="281771"/>
          </a:xfrm>
          <a:prstGeom prst="rtTriangle">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7096195" y="2525610"/>
            <a:ext cx="419981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涵盖医疗设备购置、基础设施建设、人员经费等多个方面。</a:t>
            </a:r>
          </a:p>
        </p:txBody>
      </p:sp>
      <p:sp>
        <p:nvSpPr>
          <p:cNvPr id="16" name="TextBox 16"/>
          <p:cNvSpPr txBox="1"/>
          <p:nvPr/>
        </p:nvSpPr>
        <p:spPr>
          <a:xfrm>
            <a:off x="7096195" y="1966682"/>
            <a:ext cx="3948708"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补贴范围</a:t>
            </a:r>
          </a:p>
        </p:txBody>
      </p:sp>
      <p:sp>
        <p:nvSpPr>
          <p:cNvPr id="17" name="TextBox 17"/>
          <p:cNvSpPr txBox="1"/>
          <p:nvPr/>
        </p:nvSpPr>
        <p:spPr>
          <a:xfrm>
            <a:off x="2571608" y="4965724"/>
            <a:ext cx="68766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采取直接补助、贷款贴息、以奖代补等多种形式。</a:t>
            </a:r>
          </a:p>
        </p:txBody>
      </p:sp>
      <p:sp>
        <p:nvSpPr>
          <p:cNvPr id="18" name="TextBox 18"/>
          <p:cNvSpPr txBox="1"/>
          <p:nvPr/>
        </p:nvSpPr>
        <p:spPr>
          <a:xfrm>
            <a:off x="2571608" y="4415940"/>
            <a:ext cx="4371364"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补贴方式</a:t>
            </a:r>
          </a:p>
        </p:txBody>
      </p:sp>
      <p:sp>
        <p:nvSpPr>
          <p:cNvPr id="19" name="Freeform 19"/>
          <p:cNvSpPr/>
          <p:nvPr/>
        </p:nvSpPr>
        <p:spPr>
          <a:xfrm>
            <a:off x="5885368" y="3029673"/>
            <a:ext cx="396240" cy="420624"/>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财政补贴政策内容</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667" r="16667"/>
          <a:stretch>
            <a:fillRect/>
          </a:stretch>
        </p:blipFill>
        <p:spPr>
          <a:xfrm>
            <a:off x="454963" y="1569535"/>
            <a:ext cx="4219249" cy="4219249"/>
          </a:xfrm>
          <a:prstGeom prst="ellipse">
            <a:avLst/>
          </a:prstGeom>
        </p:spPr>
      </p:pic>
      <p:grpSp>
        <p:nvGrpSpPr>
          <p:cNvPr id="3" name="Group 3"/>
          <p:cNvGrpSpPr/>
          <p:nvPr/>
        </p:nvGrpSpPr>
        <p:grpSpPr>
          <a:xfrm>
            <a:off x="5163133" y="1294832"/>
            <a:ext cx="6264882" cy="1468186"/>
            <a:chOff x="5163133" y="1294832"/>
            <a:chExt cx="6264882" cy="1468186"/>
          </a:xfrm>
        </p:grpSpPr>
        <p:sp>
          <p:nvSpPr>
            <p:cNvPr id="4" name="AutoShape 4"/>
            <p:cNvSpPr/>
            <p:nvPr/>
          </p:nvSpPr>
          <p:spPr>
            <a:xfrm>
              <a:off x="5328795" y="1294832"/>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5632910" y="1424361"/>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申请材料</a:t>
              </a:r>
            </a:p>
          </p:txBody>
        </p:sp>
        <p:sp>
          <p:nvSpPr>
            <p:cNvPr id="6" name="TextBox 6"/>
            <p:cNvSpPr txBox="1"/>
            <p:nvPr/>
          </p:nvSpPr>
          <p:spPr>
            <a:xfrm>
              <a:off x="5632910" y="1910708"/>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医疗机构需提交申请表、项目可行性研究报告、预算报告等相关材料。</a:t>
              </a:r>
            </a:p>
          </p:txBody>
        </p:sp>
        <p:sp>
          <p:nvSpPr>
            <p:cNvPr id="7" name="AutoShape 7"/>
            <p:cNvSpPr/>
            <p:nvPr/>
          </p:nvSpPr>
          <p:spPr>
            <a:xfrm>
              <a:off x="5163133" y="1294832"/>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5163133" y="2945066"/>
            <a:ext cx="6264882" cy="1468186"/>
            <a:chOff x="5163133" y="2945066"/>
            <a:chExt cx="6264882" cy="1468186"/>
          </a:xfrm>
        </p:grpSpPr>
        <p:sp>
          <p:nvSpPr>
            <p:cNvPr id="9" name="AutoShape 9"/>
            <p:cNvSpPr/>
            <p:nvPr/>
          </p:nvSpPr>
          <p:spPr>
            <a:xfrm>
              <a:off x="5328795" y="2945066"/>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5632910" y="3074595"/>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审批程序</a:t>
              </a:r>
            </a:p>
          </p:txBody>
        </p:sp>
        <p:sp>
          <p:nvSpPr>
            <p:cNvPr id="11" name="TextBox 11"/>
            <p:cNvSpPr txBox="1"/>
            <p:nvPr/>
          </p:nvSpPr>
          <p:spPr>
            <a:xfrm>
              <a:off x="5632910" y="3560941"/>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经过财政部门初审、专家评审、财政部门复审等环节，最终确定补贴对象和金额。</a:t>
              </a:r>
            </a:p>
          </p:txBody>
        </p:sp>
        <p:sp>
          <p:nvSpPr>
            <p:cNvPr id="12" name="AutoShape 12"/>
            <p:cNvSpPr/>
            <p:nvPr/>
          </p:nvSpPr>
          <p:spPr>
            <a:xfrm>
              <a:off x="5163133" y="2945066"/>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5163133" y="4595300"/>
            <a:ext cx="6264882" cy="1468186"/>
            <a:chOff x="5163133" y="4595300"/>
            <a:chExt cx="6264882" cy="1468186"/>
          </a:xfrm>
        </p:grpSpPr>
        <p:sp>
          <p:nvSpPr>
            <p:cNvPr id="14" name="AutoShape 14"/>
            <p:cNvSpPr/>
            <p:nvPr/>
          </p:nvSpPr>
          <p:spPr>
            <a:xfrm>
              <a:off x="5328795" y="4595300"/>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5632910" y="4724828"/>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申请时间</a:t>
              </a:r>
            </a:p>
          </p:txBody>
        </p:sp>
        <p:sp>
          <p:nvSpPr>
            <p:cNvPr id="16" name="TextBox 16"/>
            <p:cNvSpPr txBox="1"/>
            <p:nvPr/>
          </p:nvSpPr>
          <p:spPr>
            <a:xfrm>
              <a:off x="5632910" y="5211175"/>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一般每年定期开放申请，医疗机构需关注政策发布和申请截止时间。</a:t>
              </a:r>
            </a:p>
          </p:txBody>
        </p:sp>
        <p:sp>
          <p:nvSpPr>
            <p:cNvPr id="17" name="AutoShape 17"/>
            <p:cNvSpPr/>
            <p:nvPr/>
          </p:nvSpPr>
          <p:spPr>
            <a:xfrm>
              <a:off x="5163133" y="4595300"/>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补贴申请与审批流程</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5659243" y="3119345"/>
            <a:ext cx="5783287" cy="1160526"/>
            <a:chOff x="5659243" y="3119345"/>
            <a:chExt cx="5783287" cy="1160526"/>
          </a:xfrm>
        </p:grpSpPr>
        <p:sp>
          <p:nvSpPr>
            <p:cNvPr id="3" name="TextBox 3"/>
            <p:cNvSpPr txBox="1"/>
            <p:nvPr/>
          </p:nvSpPr>
          <p:spPr>
            <a:xfrm>
              <a:off x="5659243" y="3119345"/>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监管措施</a:t>
              </a:r>
            </a:p>
          </p:txBody>
        </p:sp>
        <p:sp>
          <p:nvSpPr>
            <p:cNvPr id="4" name="TextBox 4"/>
            <p:cNvSpPr txBox="1"/>
            <p:nvPr/>
          </p:nvSpPr>
          <p:spPr>
            <a:xfrm>
              <a:off x="5659243" y="3577688"/>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财政部门定期对补贴资金使用情况进行检查和审计，确保资金安全有效使用。</a:t>
              </a:r>
            </a:p>
          </p:txBody>
        </p:sp>
      </p:grpSp>
      <p:grpSp>
        <p:nvGrpSpPr>
          <p:cNvPr id="5" name="Group 5"/>
          <p:cNvGrpSpPr/>
          <p:nvPr/>
        </p:nvGrpSpPr>
        <p:grpSpPr>
          <a:xfrm>
            <a:off x="5659243" y="4772000"/>
            <a:ext cx="5783287" cy="1160526"/>
            <a:chOff x="5659243" y="4772000"/>
            <a:chExt cx="5783287" cy="1160526"/>
          </a:xfrm>
        </p:grpSpPr>
        <p:sp>
          <p:nvSpPr>
            <p:cNvPr id="6" name="TextBox 6"/>
            <p:cNvSpPr txBox="1"/>
            <p:nvPr/>
          </p:nvSpPr>
          <p:spPr>
            <a:xfrm>
              <a:off x="5659243" y="477200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违规处理</a:t>
              </a:r>
            </a:p>
          </p:txBody>
        </p:sp>
        <p:sp>
          <p:nvSpPr>
            <p:cNvPr id="7" name="TextBox 7"/>
            <p:cNvSpPr txBox="1"/>
            <p:nvPr/>
          </p:nvSpPr>
          <p:spPr>
            <a:xfrm>
              <a:off x="5659243" y="5230343"/>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对违规使用补贴资金的医疗机构，将追回已拨付资金，并取消其未来申请资格，情节严重的还将追究法律责任。</a:t>
              </a:r>
            </a:p>
          </p:txBody>
        </p:sp>
      </p:grpSp>
      <p:sp>
        <p:nvSpPr>
          <p:cNvPr id="8" name="AutoShape 8"/>
          <p:cNvSpPr/>
          <p:nvPr/>
        </p:nvSpPr>
        <p:spPr>
          <a:xfrm>
            <a:off x="4482093" y="4861535"/>
            <a:ext cx="810236" cy="810236"/>
          </a:xfrm>
          <a:prstGeom prst="ellipse">
            <a:avLst/>
          </a:pr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5659243" y="1470704"/>
            <a:ext cx="5783287" cy="1160526"/>
            <a:chOff x="5659243" y="1470704"/>
            <a:chExt cx="5783287" cy="1160526"/>
          </a:xfrm>
        </p:grpSpPr>
        <p:sp>
          <p:nvSpPr>
            <p:cNvPr id="10" name="TextBox 10"/>
            <p:cNvSpPr txBox="1"/>
            <p:nvPr/>
          </p:nvSpPr>
          <p:spPr>
            <a:xfrm>
              <a:off x="5659243" y="14707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使用范围</a:t>
              </a:r>
            </a:p>
          </p:txBody>
        </p:sp>
        <p:sp>
          <p:nvSpPr>
            <p:cNvPr id="11" name="TextBox 11"/>
            <p:cNvSpPr txBox="1"/>
            <p:nvPr/>
          </p:nvSpPr>
          <p:spPr>
            <a:xfrm>
              <a:off x="5659243" y="19290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补贴资金必须用于申请时承诺的项目，不得挪作他用。</a:t>
              </a:r>
            </a:p>
          </p:txBody>
        </p:sp>
      </p:grpSp>
      <p:sp>
        <p:nvSpPr>
          <p:cNvPr id="12" name="Freeform 12"/>
          <p:cNvSpPr/>
          <p:nvPr/>
        </p:nvSpPr>
        <p:spPr>
          <a:xfrm>
            <a:off x="4610240" y="4989683"/>
            <a:ext cx="553940" cy="553940"/>
          </a:xfrm>
          <a:custGeom>
            <a:rect l="l" t="t" r="r" b="b"/>
            <a:pathLst>
              <a:path w="304800" h="304800">
                <a:moveTo>
                  <a:pt x="190033" y="152400"/>
                </a:moveTo>
                <a:cubicBezTo>
                  <a:pt x="190033" y="90992"/>
                  <a:pt x="221771" y="56493"/>
                  <a:pt x="221771" y="56493"/>
                </a:cubicBezTo>
                <a:cubicBezTo>
                  <a:pt x="221771" y="56493"/>
                  <a:pt x="193758" y="33766"/>
                  <a:pt x="151924" y="33766"/>
                </a:cubicBezTo>
                <a:cubicBezTo>
                  <a:pt x="110090" y="33766"/>
                  <a:pt x="82067" y="56512"/>
                  <a:pt x="82067" y="56512"/>
                </a:cubicBezTo>
                <a:cubicBezTo>
                  <a:pt x="82067" y="56512"/>
                  <a:pt x="114376" y="82753"/>
                  <a:pt x="114376" y="152400"/>
                </a:cubicBezTo>
                <a:cubicBezTo>
                  <a:pt x="114376" y="219608"/>
                  <a:pt x="81858" y="248145"/>
                  <a:pt x="81858" y="248145"/>
                </a:cubicBezTo>
                <a:cubicBezTo>
                  <a:pt x="81858" y="248145"/>
                  <a:pt x="115662" y="271034"/>
                  <a:pt x="151924" y="271034"/>
                </a:cubicBezTo>
                <a:cubicBezTo>
                  <a:pt x="189043" y="271034"/>
                  <a:pt x="221799" y="248269"/>
                  <a:pt x="221799" y="248269"/>
                </a:cubicBezTo>
                <a:cubicBezTo>
                  <a:pt x="221799" y="248269"/>
                  <a:pt x="190033" y="218503"/>
                  <a:pt x="190033" y="152400"/>
                </a:cubicBezTo>
                <a:close/>
                <a:moveTo>
                  <a:pt x="74095" y="62789"/>
                </a:moveTo>
                <a:cubicBezTo>
                  <a:pt x="74095" y="62789"/>
                  <a:pt x="34633" y="86839"/>
                  <a:pt x="34633" y="152800"/>
                </a:cubicBezTo>
                <a:cubicBezTo>
                  <a:pt x="34633" y="218751"/>
                  <a:pt x="74533" y="240335"/>
                  <a:pt x="74533" y="240335"/>
                </a:cubicBezTo>
                <a:cubicBezTo>
                  <a:pt x="74533" y="240335"/>
                  <a:pt x="103613" y="218742"/>
                  <a:pt x="103613" y="152800"/>
                </a:cubicBezTo>
                <a:cubicBezTo>
                  <a:pt x="103613" y="86839"/>
                  <a:pt x="74095" y="62789"/>
                  <a:pt x="74095" y="62789"/>
                </a:cubicBezTo>
                <a:close/>
                <a:moveTo>
                  <a:pt x="229753" y="64570"/>
                </a:moveTo>
                <a:cubicBezTo>
                  <a:pt x="229753" y="64570"/>
                  <a:pt x="200244" y="86839"/>
                  <a:pt x="200244" y="152800"/>
                </a:cubicBezTo>
                <a:cubicBezTo>
                  <a:pt x="200244" y="218751"/>
                  <a:pt x="229305" y="240335"/>
                  <a:pt x="229305" y="240335"/>
                </a:cubicBezTo>
                <a:cubicBezTo>
                  <a:pt x="229305" y="240335"/>
                  <a:pt x="270158" y="218742"/>
                  <a:pt x="270158" y="152800"/>
                </a:cubicBezTo>
                <a:cubicBezTo>
                  <a:pt x="270158" y="86839"/>
                  <a:pt x="229753" y="64570"/>
                  <a:pt x="229753" y="6457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482093" y="3221072"/>
            <a:ext cx="810236" cy="8102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482093" y="1560135"/>
            <a:ext cx="810236" cy="8102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666510" y="1762961"/>
            <a:ext cx="405314" cy="405314"/>
          </a:xfrm>
          <a:custGeom>
            <a:rect l="l" t="t" r="r" b="b"/>
            <a:pathLst>
              <a:path w="304800" h="304800">
                <a:moveTo>
                  <a:pt x="173841" y="122930"/>
                </a:moveTo>
                <a:cubicBezTo>
                  <a:pt x="179718" y="102937"/>
                  <a:pt x="177232" y="81020"/>
                  <a:pt x="166392" y="62665"/>
                </a:cubicBezTo>
                <a:cubicBezTo>
                  <a:pt x="166630" y="62998"/>
                  <a:pt x="62770" y="167697"/>
                  <a:pt x="62027" y="167040"/>
                </a:cubicBezTo>
                <a:cubicBezTo>
                  <a:pt x="80077" y="177698"/>
                  <a:pt x="101994" y="180699"/>
                  <a:pt x="121720" y="175193"/>
                </a:cubicBezTo>
                <a:cubicBezTo>
                  <a:pt x="121577" y="174689"/>
                  <a:pt x="173422" y="122853"/>
                  <a:pt x="173841" y="122930"/>
                </a:cubicBezTo>
                <a:close/>
                <a:moveTo>
                  <a:pt x="155315" y="45968"/>
                </a:moveTo>
                <a:cubicBezTo>
                  <a:pt x="141322" y="32175"/>
                  <a:pt x="121301" y="22822"/>
                  <a:pt x="100127" y="22822"/>
                </a:cubicBezTo>
                <a:cubicBezTo>
                  <a:pt x="57331" y="22822"/>
                  <a:pt x="22631" y="57607"/>
                  <a:pt x="22631" y="100508"/>
                </a:cubicBezTo>
                <a:cubicBezTo>
                  <a:pt x="22631" y="121444"/>
                  <a:pt x="32156" y="141713"/>
                  <a:pt x="45587" y="155686"/>
                </a:cubicBezTo>
                <a:cubicBezTo>
                  <a:pt x="45615" y="155686"/>
                  <a:pt x="154657" y="46863"/>
                  <a:pt x="155315" y="45968"/>
                </a:cubicBezTo>
                <a:close/>
                <a:moveTo>
                  <a:pt x="264909" y="252089"/>
                </a:moveTo>
                <a:cubicBezTo>
                  <a:pt x="264909" y="252089"/>
                  <a:pt x="267443" y="230200"/>
                  <a:pt x="261128" y="223885"/>
                </a:cubicBezTo>
                <a:cubicBezTo>
                  <a:pt x="260709" y="223466"/>
                  <a:pt x="188300" y="135065"/>
                  <a:pt x="188300" y="135065"/>
                </a:cubicBezTo>
                <a:lnTo>
                  <a:pt x="134417" y="188947"/>
                </a:lnTo>
                <a:lnTo>
                  <a:pt x="222818" y="262185"/>
                </a:lnTo>
                <a:cubicBezTo>
                  <a:pt x="228714" y="268919"/>
                  <a:pt x="251441" y="265557"/>
                  <a:pt x="251441" y="265557"/>
                </a:cubicBezTo>
                <a:lnTo>
                  <a:pt x="269538" y="281978"/>
                </a:lnTo>
                <a:lnTo>
                  <a:pt x="282169" y="269348"/>
                </a:lnTo>
                <a:lnTo>
                  <a:pt x="264909" y="25208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4678702" y="3406734"/>
            <a:ext cx="424244" cy="424244"/>
          </a:xfrm>
          <a:custGeom>
            <a:rect l="l" t="t" r="r" b="b"/>
            <a:pathLst>
              <a:path w="304800" h="304800">
                <a:moveTo>
                  <a:pt x="167640" y="106680"/>
                </a:moveTo>
                <a:lnTo>
                  <a:pt x="189586" y="139598"/>
                </a:lnTo>
                <a:cubicBezTo>
                  <a:pt x="194310" y="146761"/>
                  <a:pt x="204978" y="152400"/>
                  <a:pt x="213512" y="152400"/>
                </a:cubicBezTo>
                <a:lnTo>
                  <a:pt x="259080" y="152400"/>
                </a:lnTo>
                <a:lnTo>
                  <a:pt x="259080" y="121920"/>
                </a:lnTo>
                <a:lnTo>
                  <a:pt x="213360" y="121920"/>
                </a:lnTo>
                <a:lnTo>
                  <a:pt x="191414" y="89002"/>
                </a:lnTo>
                <a:cubicBezTo>
                  <a:pt x="185452" y="80686"/>
                  <a:pt x="178394" y="73628"/>
                  <a:pt x="170345" y="67847"/>
                </a:cubicBezTo>
                <a:lnTo>
                  <a:pt x="170069" y="67666"/>
                </a:lnTo>
                <a:lnTo>
                  <a:pt x="149952" y="54254"/>
                </a:lnTo>
                <a:cubicBezTo>
                  <a:pt x="146104" y="51911"/>
                  <a:pt x="141446" y="50521"/>
                  <a:pt x="136465" y="50521"/>
                </a:cubicBezTo>
                <a:cubicBezTo>
                  <a:pt x="131912" y="50521"/>
                  <a:pt x="127635" y="51683"/>
                  <a:pt x="123911" y="53721"/>
                </a:cubicBezTo>
                <a:lnTo>
                  <a:pt x="124044" y="53654"/>
                </a:lnTo>
                <a:lnTo>
                  <a:pt x="60950" y="91450"/>
                </a:lnTo>
                <a:lnTo>
                  <a:pt x="60950" y="167650"/>
                </a:lnTo>
                <a:lnTo>
                  <a:pt x="91430" y="167650"/>
                </a:lnTo>
                <a:lnTo>
                  <a:pt x="91430" y="106690"/>
                </a:lnTo>
                <a:lnTo>
                  <a:pt x="121910" y="91450"/>
                </a:lnTo>
                <a:lnTo>
                  <a:pt x="76190" y="304810"/>
                </a:lnTo>
                <a:lnTo>
                  <a:pt x="106670" y="304810"/>
                </a:lnTo>
                <a:lnTo>
                  <a:pt x="142484" y="188224"/>
                </a:lnTo>
                <a:lnTo>
                  <a:pt x="167630" y="213370"/>
                </a:lnTo>
                <a:lnTo>
                  <a:pt x="167630" y="304810"/>
                </a:lnTo>
                <a:lnTo>
                  <a:pt x="198110" y="304810"/>
                </a:lnTo>
                <a:lnTo>
                  <a:pt x="198110" y="182890"/>
                </a:lnTo>
                <a:lnTo>
                  <a:pt x="156962" y="141742"/>
                </a:lnTo>
                <a:lnTo>
                  <a:pt x="167630" y="106690"/>
                </a:lnTo>
                <a:close/>
                <a:moveTo>
                  <a:pt x="182880" y="60960"/>
                </a:moveTo>
                <a:cubicBezTo>
                  <a:pt x="199711" y="60960"/>
                  <a:pt x="213360" y="47311"/>
                  <a:pt x="213360" y="30480"/>
                </a:cubicBezTo>
                <a:cubicBezTo>
                  <a:pt x="213360" y="13649"/>
                  <a:pt x="199711" y="0"/>
                  <a:pt x="182880" y="0"/>
                </a:cubicBezTo>
                <a:lnTo>
                  <a:pt x="182880" y="0"/>
                </a:lnTo>
                <a:cubicBezTo>
                  <a:pt x="166049" y="0"/>
                  <a:pt x="152400" y="13649"/>
                  <a:pt x="152400" y="30480"/>
                </a:cubicBezTo>
                <a:cubicBezTo>
                  <a:pt x="152400" y="47311"/>
                  <a:pt x="166049" y="60960"/>
                  <a:pt x="182880" y="60960"/>
                </a:cubicBezTo>
                <a:lnTo>
                  <a:pt x="182880" y="609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970539" y="2236546"/>
            <a:ext cx="2648574" cy="2933980"/>
          </a:xfrm>
          <a:custGeom>
            <a:rect l="l" t="t" r="r" b="b"/>
            <a:pathLst>
              <a:path w="1905000" h="1905000">
                <a:moveTo>
                  <a:pt x="0" y="952500"/>
                </a:moveTo>
                <a:lnTo>
                  <a:pt x="476250" y="190500"/>
                </a:lnTo>
                <a:lnTo>
                  <a:pt x="1428750" y="190500"/>
                </a:lnTo>
                <a:lnTo>
                  <a:pt x="1905000" y="952500"/>
                </a:lnTo>
                <a:lnTo>
                  <a:pt x="1428750" y="1714500"/>
                </a:lnTo>
                <a:lnTo>
                  <a:pt x="476250" y="1714500"/>
                </a:lnTo>
                <a:close/>
              </a:path>
            </a:pathLst>
          </a:custGeom>
          <a:solidFill>
            <a:schemeClr val="lt1">
              <a:alpha val="100000"/>
            </a:schemeClr>
          </a:solidFill>
          <a:ln w="7620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BF9F7"/>
                </a:solidFill>
                <a:latin typeface="Calibri"/>
                <a:ea typeface="+mn-ea"/>
                <a:cs typeface="+mn-cs"/>
              </a:defRPr>
            </a:lvl1pPr>
            <a:lvl2pPr marL="457200" algn="l" defTabSz="914400" rtl="0" eaLnBrk="1" latinLnBrk="0" hangingPunct="1">
              <a:defRPr sz="1800" kern="1200">
                <a:solidFill>
                  <a:srgbClr val="FBF9F7"/>
                </a:solidFill>
                <a:latin typeface="Calibri"/>
                <a:ea typeface="+mn-ea"/>
                <a:cs typeface="+mn-cs"/>
              </a:defRPr>
            </a:lvl2pPr>
            <a:lvl3pPr marL="914400" algn="l" defTabSz="914400" rtl="0" eaLnBrk="1" latinLnBrk="0" hangingPunct="1">
              <a:defRPr sz="1800" kern="1200">
                <a:solidFill>
                  <a:srgbClr val="FBF9F7"/>
                </a:solidFill>
                <a:latin typeface="Calibri"/>
                <a:ea typeface="+mn-ea"/>
                <a:cs typeface="+mn-cs"/>
              </a:defRPr>
            </a:lvl3pPr>
            <a:lvl4pPr marL="1371600" algn="l" defTabSz="914400" rtl="0" eaLnBrk="1" latinLnBrk="0" hangingPunct="1">
              <a:defRPr sz="1800" kern="1200">
                <a:solidFill>
                  <a:srgbClr val="FBF9F7"/>
                </a:solidFill>
                <a:latin typeface="Calibri"/>
                <a:ea typeface="+mn-ea"/>
                <a:cs typeface="+mn-cs"/>
              </a:defRPr>
            </a:lvl4pPr>
            <a:lvl5pPr marL="1828800" algn="l" defTabSz="914400" rtl="0" eaLnBrk="1" latinLnBrk="0" hangingPunct="1">
              <a:defRPr sz="1800" kern="1200">
                <a:solidFill>
                  <a:srgbClr val="FBF9F7"/>
                </a:solidFill>
                <a:latin typeface="Calibri"/>
                <a:ea typeface="+mn-ea"/>
                <a:cs typeface="+mn-cs"/>
              </a:defRPr>
            </a:lvl5pPr>
            <a:lvl6pPr marL="2286000" algn="l" defTabSz="914400" rtl="0" eaLnBrk="1" latinLnBrk="0" hangingPunct="1">
              <a:defRPr sz="1800" kern="1200">
                <a:solidFill>
                  <a:srgbClr val="FBF9F7"/>
                </a:solidFill>
                <a:latin typeface="Calibri"/>
                <a:ea typeface="+mn-ea"/>
                <a:cs typeface="+mn-cs"/>
              </a:defRPr>
            </a:lvl6pPr>
            <a:lvl7pPr marL="2743200" algn="l" defTabSz="914400" rtl="0" eaLnBrk="1" latinLnBrk="0" hangingPunct="1">
              <a:defRPr sz="1800" kern="1200">
                <a:solidFill>
                  <a:srgbClr val="FBF9F7"/>
                </a:solidFill>
                <a:latin typeface="Calibri"/>
                <a:ea typeface="+mn-ea"/>
                <a:cs typeface="+mn-cs"/>
              </a:defRPr>
            </a:lvl7pPr>
            <a:lvl8pPr marL="3200400" algn="l" defTabSz="914400" rtl="0" eaLnBrk="1" latinLnBrk="0" hangingPunct="1">
              <a:defRPr sz="1800" kern="1200">
                <a:solidFill>
                  <a:srgbClr val="FBF9F7"/>
                </a:solidFill>
                <a:latin typeface="Calibri"/>
                <a:ea typeface="+mn-ea"/>
                <a:cs typeface="+mn-cs"/>
              </a:defRPr>
            </a:lvl8pPr>
            <a:lvl9pPr marL="3657600" algn="l" defTabSz="914400" rtl="0" eaLnBrk="1" latinLnBrk="0" hangingPunct="1">
              <a:defRPr sz="1800" kern="1200">
                <a:solidFill>
                  <a:srgbClr val="FBF9F7"/>
                </a:solidFill>
                <a:latin typeface="Calibri"/>
                <a:ea typeface="+mn-ea"/>
                <a:cs typeface="+mn-cs"/>
              </a:defRPr>
            </a:lvl9pPr>
          </a:lstStyle>
          <a:p/>
        </p:txBody>
      </p:sp>
      <p:sp>
        <p:nvSpPr>
          <p:cNvPr id="18" name="Freeform 18"/>
          <p:cNvSpPr/>
          <p:nvPr/>
        </p:nvSpPr>
        <p:spPr>
          <a:xfrm>
            <a:off x="1655515" y="3001353"/>
            <a:ext cx="1278622" cy="119519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补贴资金使用与监管</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1622307"/>
            <a:ext cx="7405389" cy="1138956"/>
            <a:chOff x="2393306" y="1622307"/>
            <a:chExt cx="7405389" cy="1138956"/>
          </a:xfrm>
        </p:grpSpPr>
        <p:sp>
          <p:nvSpPr>
            <p:cNvPr id="3" name="TextBox 3"/>
            <p:cNvSpPr txBox="1"/>
            <p:nvPr/>
          </p:nvSpPr>
          <p:spPr>
            <a:xfrm>
              <a:off x="2393306" y="1622307"/>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00" b="1">
                  <a:solidFill>
                    <a:schemeClr val="lt2">
                      <a:alpha val="100000"/>
                    </a:schemeClr>
                  </a:solidFill>
                  <a:latin typeface="Microsoft Yahei"/>
                  <a:ea typeface="Microsoft Yahei"/>
                  <a:cs typeface="Microsoft Yahei"/>
                </a:rPr>
                <a:t>03</a:t>
              </a:r>
            </a:p>
          </p:txBody>
        </p:sp>
      </p:grpSp>
      <p:sp>
        <p:nvSpPr>
          <p:cNvPr id="4" name="TextBox 4"/>
          <p:cNvSpPr txBox="1"/>
          <p:nvPr/>
        </p:nvSpPr>
        <p:spPr>
          <a:xfrm>
            <a:off x="2373212" y="2609673"/>
            <a:ext cx="74504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603200">
                    <a:alpha val="100000"/>
                  </a:srgbClr>
                </a:solidFill>
                <a:latin typeface="Microsoft Yahei"/>
                <a:ea typeface="Microsoft Yahei"/>
                <a:cs typeface="Microsoft Yahei"/>
              </a:rPr>
              <a:t>社会资助渠道及管理</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341061" y="1169291"/>
            <a:ext cx="2281112" cy="2281112"/>
          </a:xfrm>
          <a:prstGeom prst="ellipse">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6177468" y="1976779"/>
            <a:ext cx="608297" cy="608297"/>
          </a:xfrm>
          <a:custGeom>
            <a:rect l="l" t="t" r="r" b="b"/>
            <a:pathLst>
              <a:path w="304800" h="304800">
                <a:moveTo>
                  <a:pt x="167640" y="0"/>
                </a:moveTo>
                <a:lnTo>
                  <a:pt x="182880" y="0"/>
                </a:lnTo>
                <a:lnTo>
                  <a:pt x="182880" y="45720"/>
                </a:lnTo>
                <a:lnTo>
                  <a:pt x="228600" y="152400"/>
                </a:lnTo>
                <a:lnTo>
                  <a:pt x="228600" y="274320"/>
                </a:lnTo>
                <a:cubicBezTo>
                  <a:pt x="228600" y="291151"/>
                  <a:pt x="214951" y="304800"/>
                  <a:pt x="198120" y="304800"/>
                </a:cubicBezTo>
                <a:lnTo>
                  <a:pt x="198120" y="304800"/>
                </a:lnTo>
                <a:lnTo>
                  <a:pt x="76200" y="304800"/>
                </a:lnTo>
                <a:cubicBezTo>
                  <a:pt x="59436" y="304800"/>
                  <a:pt x="40996" y="291998"/>
                  <a:pt x="35052" y="276149"/>
                </a:cubicBezTo>
                <a:lnTo>
                  <a:pt x="0" y="182880"/>
                </a:lnTo>
                <a:lnTo>
                  <a:pt x="0" y="152400"/>
                </a:lnTo>
                <a:cubicBezTo>
                  <a:pt x="0" y="135569"/>
                  <a:pt x="13649" y="121920"/>
                  <a:pt x="30480" y="121920"/>
                </a:cubicBezTo>
                <a:lnTo>
                  <a:pt x="30480" y="121920"/>
                </a:lnTo>
                <a:lnTo>
                  <a:pt x="137160" y="121920"/>
                </a:lnTo>
                <a:lnTo>
                  <a:pt x="137160" y="30480"/>
                </a:lnTo>
                <a:cubicBezTo>
                  <a:pt x="137160" y="13649"/>
                  <a:pt x="150809" y="0"/>
                  <a:pt x="167640" y="0"/>
                </a:cubicBezTo>
                <a:lnTo>
                  <a:pt x="167640" y="0"/>
                </a:lnTo>
                <a:close/>
                <a:moveTo>
                  <a:pt x="259080" y="152400"/>
                </a:moveTo>
                <a:lnTo>
                  <a:pt x="304800" y="152400"/>
                </a:lnTo>
                <a:lnTo>
                  <a:pt x="304800" y="304800"/>
                </a:lnTo>
                <a:lnTo>
                  <a:pt x="259080" y="304800"/>
                </a:lnTo>
                <a:lnTo>
                  <a:pt x="25908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569827" y="2585076"/>
            <a:ext cx="1911789" cy="1911789"/>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156399" y="3235877"/>
            <a:ext cx="738646" cy="610186"/>
          </a:xfrm>
          <a:custGeom>
            <a:rect l="l" t="t" r="r" b="b"/>
            <a:pathLst>
              <a:path w="304800" h="304800">
                <a:moveTo>
                  <a:pt x="106680" y="0"/>
                </a:moveTo>
                <a:lnTo>
                  <a:pt x="91440" y="0"/>
                </a:lnTo>
                <a:lnTo>
                  <a:pt x="0" y="45720"/>
                </a:lnTo>
                <a:lnTo>
                  <a:pt x="0" y="137160"/>
                </a:lnTo>
                <a:lnTo>
                  <a:pt x="60960" y="121920"/>
                </a:lnTo>
                <a:lnTo>
                  <a:pt x="60960" y="304800"/>
                </a:lnTo>
                <a:lnTo>
                  <a:pt x="243840" y="304800"/>
                </a:lnTo>
                <a:lnTo>
                  <a:pt x="243840" y="121920"/>
                </a:lnTo>
                <a:lnTo>
                  <a:pt x="304800" y="137160"/>
                </a:lnTo>
                <a:lnTo>
                  <a:pt x="304800" y="45720"/>
                </a:lnTo>
                <a:lnTo>
                  <a:pt x="213360" y="0"/>
                </a:lnTo>
                <a:lnTo>
                  <a:pt x="198120" y="0"/>
                </a:lnTo>
                <a:cubicBezTo>
                  <a:pt x="198120" y="25251"/>
                  <a:pt x="177651" y="45720"/>
                  <a:pt x="152400" y="45720"/>
                </a:cubicBezTo>
                <a:cubicBezTo>
                  <a:pt x="127149" y="45720"/>
                  <a:pt x="106680" y="25251"/>
                  <a:pt x="106680" y="0"/>
                </a:cubicBezTo>
                <a:lnTo>
                  <a:pt x="106680"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5905908" y="3792072"/>
            <a:ext cx="1520741" cy="152074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301722" y="4207073"/>
            <a:ext cx="729113" cy="690739"/>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227005" y="4767462"/>
            <a:ext cx="1336080" cy="1336080"/>
          </a:xfrm>
          <a:prstGeom prst="ellipse">
            <a:avLst/>
          </a:pr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5633397" y="5196504"/>
            <a:ext cx="523295" cy="477996"/>
          </a:xfrm>
          <a:custGeom>
            <a:rect l="l" t="t" r="r" b="b"/>
            <a:pathLst>
              <a:path w="304800" h="304800">
                <a:moveTo>
                  <a:pt x="285750" y="171450"/>
                </a:moveTo>
                <a:lnTo>
                  <a:pt x="266700" y="171450"/>
                </a:lnTo>
                <a:lnTo>
                  <a:pt x="266700" y="133350"/>
                </a:lnTo>
                <a:cubicBezTo>
                  <a:pt x="266700" y="70247"/>
                  <a:pt x="215503" y="19050"/>
                  <a:pt x="152400" y="19050"/>
                </a:cubicBezTo>
                <a:cubicBezTo>
                  <a:pt x="89297" y="19050"/>
                  <a:pt x="38100" y="70247"/>
                  <a:pt x="38100" y="133350"/>
                </a:cubicBezTo>
                <a:lnTo>
                  <a:pt x="38100" y="171450"/>
                </a:lnTo>
                <a:lnTo>
                  <a:pt x="19050" y="171450"/>
                </a:lnTo>
                <a:cubicBezTo>
                  <a:pt x="8525" y="171450"/>
                  <a:pt x="0" y="179975"/>
                  <a:pt x="0" y="190500"/>
                </a:cubicBezTo>
                <a:lnTo>
                  <a:pt x="0" y="266700"/>
                </a:lnTo>
                <a:cubicBezTo>
                  <a:pt x="0" y="277225"/>
                  <a:pt x="8525" y="285750"/>
                  <a:pt x="19050" y="285750"/>
                </a:cubicBezTo>
                <a:lnTo>
                  <a:pt x="76200" y="285750"/>
                </a:lnTo>
                <a:lnTo>
                  <a:pt x="76200" y="133350"/>
                </a:lnTo>
                <a:cubicBezTo>
                  <a:pt x="76200" y="91307"/>
                  <a:pt x="110357" y="57150"/>
                  <a:pt x="152400" y="57150"/>
                </a:cubicBezTo>
                <a:cubicBezTo>
                  <a:pt x="194443" y="57150"/>
                  <a:pt x="228600" y="91307"/>
                  <a:pt x="228600" y="133350"/>
                </a:cubicBezTo>
                <a:lnTo>
                  <a:pt x="228600" y="285750"/>
                </a:lnTo>
                <a:lnTo>
                  <a:pt x="285750" y="285750"/>
                </a:lnTo>
                <a:cubicBezTo>
                  <a:pt x="296275" y="285750"/>
                  <a:pt x="304800" y="277225"/>
                  <a:pt x="304800" y="266700"/>
                </a:cubicBezTo>
                <a:lnTo>
                  <a:pt x="304800" y="190500"/>
                </a:lnTo>
                <a:cubicBezTo>
                  <a:pt x="304800" y="179975"/>
                  <a:pt x="296275" y="171450"/>
                  <a:pt x="285750" y="1714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35748" y="1306554"/>
            <a:ext cx="4044911"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慈善组织</a:t>
            </a:r>
          </a:p>
        </p:txBody>
      </p:sp>
      <p:sp>
        <p:nvSpPr>
          <p:cNvPr id="11" name="TextBox 11"/>
          <p:cNvSpPr txBox="1"/>
          <p:nvPr/>
        </p:nvSpPr>
        <p:spPr>
          <a:xfrm>
            <a:off x="8035748" y="1924551"/>
            <a:ext cx="3302539"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慈善组织通过发起公益项目、接受公众捐款等方式，为医疗机构提供资金支持。</a:t>
            </a:r>
          </a:p>
        </p:txBody>
      </p:sp>
      <p:sp>
        <p:nvSpPr>
          <p:cNvPr id="12" name="TextBox 12"/>
          <p:cNvSpPr txBox="1"/>
          <p:nvPr/>
        </p:nvSpPr>
        <p:spPr>
          <a:xfrm>
            <a:off x="8035748" y="3522491"/>
            <a:ext cx="3952667"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国际援助</a:t>
            </a:r>
          </a:p>
        </p:txBody>
      </p:sp>
      <p:sp>
        <p:nvSpPr>
          <p:cNvPr id="13" name="TextBox 13"/>
          <p:cNvSpPr txBox="1"/>
          <p:nvPr/>
        </p:nvSpPr>
        <p:spPr>
          <a:xfrm>
            <a:off x="8035748" y="4140488"/>
            <a:ext cx="3302539"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国际组织、外国政府等提供的医疗援助资金，用于支持特定地区或领域的医疗机构发展。</a:t>
            </a:r>
          </a:p>
        </p:txBody>
      </p:sp>
      <p:sp>
        <p:nvSpPr>
          <p:cNvPr id="14" name="TextBox 14"/>
          <p:cNvSpPr txBox="1"/>
          <p:nvPr/>
        </p:nvSpPr>
        <p:spPr>
          <a:xfrm>
            <a:off x="970539" y="4596774"/>
            <a:ext cx="369398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606" b="1">
                <a:solidFill>
                  <a:schemeClr val="accent1">
                    <a:alpha val="100000"/>
                  </a:schemeClr>
                </a:solidFill>
                <a:latin typeface="Microsoft Yahei"/>
                <a:ea typeface="Microsoft Yahei"/>
                <a:cs typeface="Microsoft Yahei"/>
              </a:rPr>
              <a:t>社会团体</a:t>
            </a:r>
          </a:p>
        </p:txBody>
      </p:sp>
      <p:sp>
        <p:nvSpPr>
          <p:cNvPr id="15" name="TextBox 15"/>
          <p:cNvSpPr txBox="1"/>
          <p:nvPr/>
        </p:nvSpPr>
        <p:spPr>
          <a:xfrm>
            <a:off x="1361981" y="5214771"/>
            <a:ext cx="3302539"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500">
                <a:solidFill>
                  <a:schemeClr val="dk1">
                    <a:alpha val="100000"/>
                  </a:schemeClr>
                </a:solidFill>
                <a:latin typeface="Microsoft Yahei"/>
                <a:ea typeface="Microsoft Yahei"/>
                <a:cs typeface="Microsoft Yahei"/>
              </a:rPr>
              <a:t>各类社会团体、协会等通过会员缴费、社会募捐等形式筹集资金，用于支持医疗机构建设和发展。</a:t>
            </a:r>
          </a:p>
        </p:txBody>
      </p:sp>
      <p:sp>
        <p:nvSpPr>
          <p:cNvPr id="16" name="TextBox 16"/>
          <p:cNvSpPr txBox="1"/>
          <p:nvPr/>
        </p:nvSpPr>
        <p:spPr>
          <a:xfrm>
            <a:off x="392947" y="2524256"/>
            <a:ext cx="3741824"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606" b="1">
                <a:solidFill>
                  <a:schemeClr val="accent1">
                    <a:alpha val="100000"/>
                  </a:schemeClr>
                </a:solidFill>
                <a:latin typeface="Microsoft Yahei"/>
                <a:ea typeface="Microsoft Yahei"/>
                <a:cs typeface="Microsoft Yahei"/>
              </a:rPr>
              <a:t>企业捐赠</a:t>
            </a:r>
          </a:p>
        </p:txBody>
      </p:sp>
      <p:sp>
        <p:nvSpPr>
          <p:cNvPr id="17" name="TextBox 17"/>
          <p:cNvSpPr txBox="1"/>
          <p:nvPr/>
        </p:nvSpPr>
        <p:spPr>
          <a:xfrm>
            <a:off x="689125" y="3142253"/>
            <a:ext cx="344564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500">
                <a:solidFill>
                  <a:schemeClr val="dk1">
                    <a:alpha val="100000"/>
                  </a:schemeClr>
                </a:solidFill>
                <a:latin typeface="Microsoft Yahei"/>
                <a:ea typeface="Microsoft Yahei"/>
                <a:cs typeface="Microsoft Yahei"/>
              </a:rPr>
              <a:t>企业为履行社会责任，通过捐赠资金、设备等形式支持医疗机构发展。</a:t>
            </a:r>
          </a:p>
        </p:txBody>
      </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社会资助来源及形式</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24982" y="2204114"/>
            <a:ext cx="2682240" cy="4040827"/>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rot="2700000">
            <a:off x="1156502" y="1594514"/>
            <a:ext cx="1219200" cy="1219200"/>
          </a:xfrm>
          <a:prstGeom prst="round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1461954" y="1810207"/>
            <a:ext cx="608297" cy="608297"/>
          </a:xfrm>
          <a:custGeom>
            <a:rect l="l" t="t" r="r" b="b"/>
            <a:pathLst>
              <a:path w="304800" h="304800">
                <a:moveTo>
                  <a:pt x="167640" y="0"/>
                </a:moveTo>
                <a:lnTo>
                  <a:pt x="182880" y="0"/>
                </a:lnTo>
                <a:lnTo>
                  <a:pt x="182880" y="45720"/>
                </a:lnTo>
                <a:lnTo>
                  <a:pt x="228600" y="152400"/>
                </a:lnTo>
                <a:lnTo>
                  <a:pt x="228600" y="274320"/>
                </a:lnTo>
                <a:cubicBezTo>
                  <a:pt x="228600" y="291151"/>
                  <a:pt x="214951" y="304800"/>
                  <a:pt x="198120" y="304800"/>
                </a:cubicBezTo>
                <a:lnTo>
                  <a:pt x="198120" y="304800"/>
                </a:lnTo>
                <a:lnTo>
                  <a:pt x="76200" y="304800"/>
                </a:lnTo>
                <a:cubicBezTo>
                  <a:pt x="59436" y="304800"/>
                  <a:pt x="40996" y="291998"/>
                  <a:pt x="35052" y="276149"/>
                </a:cubicBezTo>
                <a:lnTo>
                  <a:pt x="0" y="182880"/>
                </a:lnTo>
                <a:lnTo>
                  <a:pt x="0" y="152400"/>
                </a:lnTo>
                <a:cubicBezTo>
                  <a:pt x="0" y="135569"/>
                  <a:pt x="13649" y="121920"/>
                  <a:pt x="30480" y="121920"/>
                </a:cubicBezTo>
                <a:lnTo>
                  <a:pt x="30480" y="121920"/>
                </a:lnTo>
                <a:lnTo>
                  <a:pt x="137160" y="121920"/>
                </a:lnTo>
                <a:lnTo>
                  <a:pt x="137160" y="30480"/>
                </a:lnTo>
                <a:cubicBezTo>
                  <a:pt x="137160" y="13649"/>
                  <a:pt x="150809" y="0"/>
                  <a:pt x="167640" y="0"/>
                </a:cubicBezTo>
                <a:lnTo>
                  <a:pt x="167640" y="0"/>
                </a:lnTo>
                <a:close/>
                <a:moveTo>
                  <a:pt x="259080" y="152400"/>
                </a:moveTo>
                <a:lnTo>
                  <a:pt x="304800" y="152400"/>
                </a:lnTo>
                <a:lnTo>
                  <a:pt x="304800" y="304800"/>
                </a:lnTo>
                <a:lnTo>
                  <a:pt x="259080" y="304800"/>
                </a:lnTo>
                <a:lnTo>
                  <a:pt x="259080" y="15240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3617" y="3680389"/>
            <a:ext cx="2562225" cy="2247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500">
                <a:solidFill>
                  <a:srgbClr val="FFFFFF">
                    <a:alpha val="100000"/>
                  </a:srgbClr>
                </a:solidFill>
                <a:latin typeface="Microsoft Yahei"/>
                <a:ea typeface="Microsoft Yahei"/>
                <a:cs typeface="Microsoft Yahei"/>
              </a:rPr>
              <a:t>医疗机构根据实际需求和发展规划，制定具体的资助项目计划，明确项目目标、实施步骤和预期成果。</a:t>
            </a:r>
          </a:p>
        </p:txBody>
      </p:sp>
      <p:sp>
        <p:nvSpPr>
          <p:cNvPr id="6" name="TextBox 6"/>
          <p:cNvSpPr txBox="1"/>
          <p:nvPr/>
        </p:nvSpPr>
        <p:spPr>
          <a:xfrm>
            <a:off x="525002" y="3066218"/>
            <a:ext cx="2482200"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606" b="1">
                <a:solidFill>
                  <a:srgbClr val="FFFFFF">
                    <a:alpha val="100000"/>
                  </a:srgbClr>
                </a:solidFill>
                <a:latin typeface="Microsoft Yahei"/>
                <a:ea typeface="Microsoft Yahei"/>
                <a:cs typeface="Microsoft Yahei"/>
              </a:rPr>
              <a:t>项目策划</a:t>
            </a:r>
          </a:p>
        </p:txBody>
      </p:sp>
      <p:sp>
        <p:nvSpPr>
          <p:cNvPr id="7" name="AutoShape 7"/>
          <p:cNvSpPr/>
          <p:nvPr/>
        </p:nvSpPr>
        <p:spPr>
          <a:xfrm>
            <a:off x="3311581" y="2204114"/>
            <a:ext cx="2682240" cy="4040827"/>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rot="2700000">
            <a:off x="4043101" y="1594514"/>
            <a:ext cx="1219200" cy="1219200"/>
          </a:xfrm>
          <a:prstGeom prst="round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3370216" y="3680389"/>
            <a:ext cx="2562225" cy="2247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500">
                <a:solidFill>
                  <a:srgbClr val="FFFFFF">
                    <a:alpha val="100000"/>
                  </a:srgbClr>
                </a:solidFill>
                <a:latin typeface="Microsoft Yahei"/>
                <a:ea typeface="Microsoft Yahei"/>
                <a:cs typeface="Microsoft Yahei"/>
              </a:rPr>
              <a:t>医疗机构向相关部门或资助方提交项目申请书，阐述项目背景、意义、实施方案和预算等。</a:t>
            </a:r>
          </a:p>
        </p:txBody>
      </p:sp>
      <p:sp>
        <p:nvSpPr>
          <p:cNvPr id="10" name="TextBox 10"/>
          <p:cNvSpPr txBox="1"/>
          <p:nvPr/>
        </p:nvSpPr>
        <p:spPr>
          <a:xfrm>
            <a:off x="3411600" y="3066218"/>
            <a:ext cx="2482200"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606" b="1">
                <a:solidFill>
                  <a:srgbClr val="FFFFFF">
                    <a:alpha val="100000"/>
                  </a:srgbClr>
                </a:solidFill>
                <a:latin typeface="Microsoft Yahei"/>
                <a:ea typeface="Microsoft Yahei"/>
                <a:cs typeface="Microsoft Yahei"/>
              </a:rPr>
              <a:t>项目申请</a:t>
            </a:r>
          </a:p>
        </p:txBody>
      </p:sp>
      <p:sp>
        <p:nvSpPr>
          <p:cNvPr id="11" name="AutoShape 11"/>
          <p:cNvSpPr/>
          <p:nvPr/>
        </p:nvSpPr>
        <p:spPr>
          <a:xfrm>
            <a:off x="6198179" y="2204114"/>
            <a:ext cx="2682240" cy="4040827"/>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rot="2700000">
            <a:off x="6929699" y="1594514"/>
            <a:ext cx="1219200" cy="1219200"/>
          </a:xfrm>
          <a:prstGeom prst="round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6256815" y="3680389"/>
            <a:ext cx="2562225" cy="2247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500">
                <a:solidFill>
                  <a:srgbClr val="FFFFFF">
                    <a:alpha val="100000"/>
                  </a:srgbClr>
                </a:solidFill>
                <a:latin typeface="Microsoft Yahei"/>
                <a:ea typeface="Microsoft Yahei"/>
                <a:cs typeface="Microsoft Yahei"/>
              </a:rPr>
              <a:t>获得资助后，医疗机构按照项目计划开展实施工作，确保项目顺利推进并实现预期目标。</a:t>
            </a:r>
          </a:p>
        </p:txBody>
      </p:sp>
      <p:sp>
        <p:nvSpPr>
          <p:cNvPr id="14" name="TextBox 14"/>
          <p:cNvSpPr txBox="1"/>
          <p:nvPr/>
        </p:nvSpPr>
        <p:spPr>
          <a:xfrm>
            <a:off x="6298199" y="3066218"/>
            <a:ext cx="2482200"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606" b="1">
                <a:solidFill>
                  <a:srgbClr val="FFFFFF">
                    <a:alpha val="100000"/>
                  </a:srgbClr>
                </a:solidFill>
                <a:latin typeface="Microsoft Yahei"/>
                <a:ea typeface="Microsoft Yahei"/>
                <a:cs typeface="Microsoft Yahei"/>
              </a:rPr>
              <a:t>项目实施</a:t>
            </a:r>
          </a:p>
        </p:txBody>
      </p:sp>
      <p:sp>
        <p:nvSpPr>
          <p:cNvPr id="15" name="AutoShape 15"/>
          <p:cNvSpPr/>
          <p:nvPr/>
        </p:nvSpPr>
        <p:spPr>
          <a:xfrm>
            <a:off x="9084778" y="2204114"/>
            <a:ext cx="2682240" cy="4040827"/>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rot="2700000">
            <a:off x="9816298" y="1594514"/>
            <a:ext cx="1219200" cy="1219200"/>
          </a:xfrm>
          <a:prstGeom prst="round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TextBox 17"/>
          <p:cNvSpPr txBox="1"/>
          <p:nvPr/>
        </p:nvSpPr>
        <p:spPr>
          <a:xfrm>
            <a:off x="9143413" y="3680389"/>
            <a:ext cx="2562225" cy="2247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500">
                <a:solidFill>
                  <a:srgbClr val="FFFFFF">
                    <a:alpha val="100000"/>
                  </a:srgbClr>
                </a:solidFill>
                <a:latin typeface="Microsoft Yahei"/>
                <a:ea typeface="Microsoft Yahei"/>
                <a:cs typeface="Microsoft Yahei"/>
              </a:rPr>
              <a:t>医疗机构应建立项目管理机制，对项目进度、资金使用等进行跟踪和监管，确保项目有效实施。</a:t>
            </a:r>
          </a:p>
        </p:txBody>
      </p:sp>
      <p:sp>
        <p:nvSpPr>
          <p:cNvPr id="18" name="TextBox 18"/>
          <p:cNvSpPr txBox="1"/>
          <p:nvPr/>
        </p:nvSpPr>
        <p:spPr>
          <a:xfrm>
            <a:off x="9184798" y="3066218"/>
            <a:ext cx="2482200"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606" b="1">
                <a:solidFill>
                  <a:srgbClr val="FFFFFF">
                    <a:alpha val="100000"/>
                  </a:srgbClr>
                </a:solidFill>
                <a:latin typeface="Microsoft Yahei"/>
                <a:ea typeface="Microsoft Yahei"/>
                <a:cs typeface="Microsoft Yahei"/>
              </a:rPr>
              <a:t>项目管理</a:t>
            </a:r>
          </a:p>
        </p:txBody>
      </p:sp>
      <p:sp>
        <p:nvSpPr>
          <p:cNvPr id="19" name="Freeform 19"/>
          <p:cNvSpPr/>
          <p:nvPr/>
        </p:nvSpPr>
        <p:spPr>
          <a:xfrm>
            <a:off x="4283378" y="1899021"/>
            <a:ext cx="738646" cy="610186"/>
          </a:xfrm>
          <a:custGeom>
            <a:rect l="l" t="t" r="r" b="b"/>
            <a:pathLst>
              <a:path w="304800" h="304800">
                <a:moveTo>
                  <a:pt x="106680" y="0"/>
                </a:moveTo>
                <a:lnTo>
                  <a:pt x="91440" y="0"/>
                </a:lnTo>
                <a:lnTo>
                  <a:pt x="0" y="45720"/>
                </a:lnTo>
                <a:lnTo>
                  <a:pt x="0" y="137160"/>
                </a:lnTo>
                <a:lnTo>
                  <a:pt x="60960" y="121920"/>
                </a:lnTo>
                <a:lnTo>
                  <a:pt x="60960" y="304800"/>
                </a:lnTo>
                <a:lnTo>
                  <a:pt x="243840" y="304800"/>
                </a:lnTo>
                <a:lnTo>
                  <a:pt x="243840" y="121920"/>
                </a:lnTo>
                <a:lnTo>
                  <a:pt x="304800" y="137160"/>
                </a:lnTo>
                <a:lnTo>
                  <a:pt x="304800" y="45720"/>
                </a:lnTo>
                <a:lnTo>
                  <a:pt x="213360" y="0"/>
                </a:lnTo>
                <a:lnTo>
                  <a:pt x="198120" y="0"/>
                </a:lnTo>
                <a:cubicBezTo>
                  <a:pt x="198120" y="25251"/>
                  <a:pt x="177651" y="45720"/>
                  <a:pt x="152400" y="45720"/>
                </a:cubicBezTo>
                <a:cubicBezTo>
                  <a:pt x="127149" y="45720"/>
                  <a:pt x="106680" y="25251"/>
                  <a:pt x="106680" y="0"/>
                </a:cubicBezTo>
                <a:lnTo>
                  <a:pt x="10668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7126527" y="1849642"/>
            <a:ext cx="825545" cy="782096"/>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10065807" y="1802042"/>
            <a:ext cx="720182" cy="657840"/>
          </a:xfrm>
          <a:custGeom>
            <a:rect l="l" t="t" r="r" b="b"/>
            <a:pathLst>
              <a:path w="304800" h="304800">
                <a:moveTo>
                  <a:pt x="285750" y="171450"/>
                </a:moveTo>
                <a:lnTo>
                  <a:pt x="266700" y="171450"/>
                </a:lnTo>
                <a:lnTo>
                  <a:pt x="266700" y="133350"/>
                </a:lnTo>
                <a:cubicBezTo>
                  <a:pt x="266700" y="70247"/>
                  <a:pt x="215503" y="19050"/>
                  <a:pt x="152400" y="19050"/>
                </a:cubicBezTo>
                <a:cubicBezTo>
                  <a:pt x="89297" y="19050"/>
                  <a:pt x="38100" y="70247"/>
                  <a:pt x="38100" y="133350"/>
                </a:cubicBezTo>
                <a:lnTo>
                  <a:pt x="38100" y="171450"/>
                </a:lnTo>
                <a:lnTo>
                  <a:pt x="19050" y="171450"/>
                </a:lnTo>
                <a:cubicBezTo>
                  <a:pt x="8525" y="171450"/>
                  <a:pt x="0" y="179975"/>
                  <a:pt x="0" y="190500"/>
                </a:cubicBezTo>
                <a:lnTo>
                  <a:pt x="0" y="266700"/>
                </a:lnTo>
                <a:cubicBezTo>
                  <a:pt x="0" y="277225"/>
                  <a:pt x="8525" y="285750"/>
                  <a:pt x="19050" y="285750"/>
                </a:cubicBezTo>
                <a:lnTo>
                  <a:pt x="76200" y="285750"/>
                </a:lnTo>
                <a:lnTo>
                  <a:pt x="76200" y="133350"/>
                </a:lnTo>
                <a:cubicBezTo>
                  <a:pt x="76200" y="91307"/>
                  <a:pt x="110357" y="57150"/>
                  <a:pt x="152400" y="57150"/>
                </a:cubicBezTo>
                <a:cubicBezTo>
                  <a:pt x="194443" y="57150"/>
                  <a:pt x="228600" y="91307"/>
                  <a:pt x="228600" y="133350"/>
                </a:cubicBezTo>
                <a:lnTo>
                  <a:pt x="228600" y="285750"/>
                </a:lnTo>
                <a:lnTo>
                  <a:pt x="285750" y="285750"/>
                </a:lnTo>
                <a:cubicBezTo>
                  <a:pt x="296275" y="285750"/>
                  <a:pt x="304800" y="277225"/>
                  <a:pt x="304800" y="266700"/>
                </a:cubicBezTo>
                <a:lnTo>
                  <a:pt x="304800" y="190500"/>
                </a:lnTo>
                <a:cubicBezTo>
                  <a:pt x="304800" y="179975"/>
                  <a:pt x="296275" y="171450"/>
                  <a:pt x="285750" y="17145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资助项目策划与实施</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https://d.book118.com/425210011104011041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633301"/>
      </a:dk1>
      <a:lt1>
        <a:srgbClr val="FBF9F7"/>
      </a:lt1>
      <a:dk2>
        <a:srgbClr val="333333"/>
      </a:dk2>
      <a:lt2>
        <a:srgbClr val="F1EFEE"/>
      </a:lt2>
      <a:accent1>
        <a:srgbClr val="9A6930"/>
      </a:accent1>
      <a:accent2>
        <a:srgbClr val="B3954D"/>
      </a:accent2>
      <a:accent3>
        <a:srgbClr val="D3A67C"/>
      </a:accent3>
      <a:accent4>
        <a:srgbClr val="DC9C51"/>
      </a:accent4>
      <a:accent5>
        <a:srgbClr val="D17A6E"/>
      </a:accent5>
      <a:accent6>
        <a:srgbClr val="8C857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78</Paragraphs>
  <Slides>14</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14</vt:i4>
      </vt:variant>
    </vt:vector>
  </HeadingPairs>
  <TitlesOfParts>
    <vt:vector baseType="lpstr" size="19">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2024-09-01T19:33:58.567</cp:lastPrinted>
  <dcterms:created xsi:type="dcterms:W3CDTF">2024-09-01T11:33:58Z</dcterms:created>
  <dcterms:modified xsi:type="dcterms:W3CDTF">2024-09-01T11:34:00Z</dcterms:modified>
</cp:coreProperties>
</file>