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INACQ+MS-UIGothic"/>
      <p:regular r:id="rId15"/>
    </p:embeddedFont>
    <p:embeddedFont>
      <p:font typeface="TIEUES+ASSJEK+ArialMT"/>
      <p:regular r:id="rId16"/>
    </p:embeddedFont>
    <p:embeddedFont>
      <p:font typeface="DHVTWU+IVTBUA+MicrosoftYaHei-Bold"/>
      <p:regular r:id="rId17"/>
    </p:embeddedFont>
    <p:embeddedFont>
      <p:font typeface="OSFWGI+LMAVN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E8D56-B347-45A9-A40D-3F89D24C2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31680-BDE8-4CC0-8931-AA9F40E13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2817D-D186-4412-A339-3DF7CFC4A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151AB-936D-4FD1-890C-9E4BABC8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266A1-1C4C-45D3-B79B-1BB18B7A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E3BBB-614F-410F-94CD-82461C0D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8B16A3-5203-4825-9F71-97A4CF08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F3CE1-82F3-41AA-AE5F-A87AA693E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FF319-190C-4213-B8B5-869F728CB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699CD-5B9C-48E5-BD97-58F605A38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98CBD-B234-413B-8AB8-D6CE30EC6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33313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KINACQ+MS-UIGothic"/>
                <a:cs typeface="KINACQ+MS-UIGothic"/>
              </a:rPr>
              <a:t>主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动</a:t>
            </a:r>
            <a:r>
              <a:rPr sz="4950">
                <a:solidFill>
                  <a:srgbClr val="2C4A1E"/>
                </a:solidFill>
                <a:latin typeface="KINACQ+MS-UIGothic"/>
                <a:cs typeface="KINACQ+MS-UIGothic"/>
              </a:rPr>
              <a:t>脉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夹层动</a:t>
            </a:r>
            <a:r>
              <a:rPr sz="4950">
                <a:solidFill>
                  <a:srgbClr val="2C4A1E"/>
                </a:solidFill>
                <a:latin typeface="KINACQ+MS-UIGothic"/>
                <a:cs typeface="KINACQ+MS-UIGothic"/>
              </a:rPr>
              <a:t>脉瘤的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KINACQ+MS-UIGothic"/>
                <a:cs typeface="KINACQ+MS-UIGothic"/>
              </a:rPr>
              <a:t>急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诊诊</a:t>
            </a:r>
            <a:r>
              <a:rPr sz="4950">
                <a:solidFill>
                  <a:srgbClr val="2C4A1E"/>
                </a:solidFill>
                <a:latin typeface="KINACQ+MS-UIGothic"/>
                <a:cs typeface="KINACQ+MS-UIGothic"/>
              </a:rPr>
              <a:t>断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2C4A1E"/>
                </a:solidFill>
                <a:latin typeface="KINACQ+MS-UIGothic"/>
                <a:cs typeface="KINACQ+MS-UIGothic"/>
              </a:rPr>
              <a:t>理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KINACQ+MS-UIGothic"/>
                <a:cs typeface="KINAC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KINACQ+MS-UIGothic"/>
                <a:cs typeface="KINACQ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643060"/>
            <a:ext cx="3738822" cy="1332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TIEUES+ASSJEK+ArialMT"/>
                <a:cs typeface="TIEUES+ASSJEK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脉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夹层动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脉瘤概述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TIEUES+ASSJEK+ArialMT"/>
                <a:cs typeface="TIEUES+ASSJEK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急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诊护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理流程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5015" y="3740340"/>
            <a:ext cx="2795225" cy="13325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TIEUES+ASSJEK+ArialMT"/>
                <a:cs typeface="TIEUES+ASSJEK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断方法与技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TIEUES+ASSJEK+ArialMT"/>
                <a:cs typeface="TIEUES+ASSJEK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理干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2C4A1E"/>
                </a:solidFill>
                <a:latin typeface="KINACQ+MS-UIGothic"/>
                <a:cs typeface="KINACQ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DHVTWU+IVTBUA+MicrosoftYaHei-Bold"/>
                <a:cs typeface="DHVTWU+IVTBUA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DHVTWU+IVTBUA+MicrosoftYaHei-Bold"/>
                <a:cs typeface="DHVTWU+IVTBUA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DHVTWU+IVTBUA+MicrosoftYaHei-Bold"/>
                <a:cs typeface="DHVTWU+IVTBU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83335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KINACQ+MS-UIGothic"/>
                <a:cs typeface="KINACQ+MS-UIGothic"/>
              </a:rPr>
              <a:t>主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2C4A1E"/>
                </a:solidFill>
                <a:latin typeface="KINACQ+MS-UIGothic"/>
                <a:cs typeface="KINACQ+MS-UIGothic"/>
              </a:rPr>
              <a:t>脉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夹层动</a:t>
            </a:r>
            <a:r>
              <a:rPr sz="4500">
                <a:solidFill>
                  <a:srgbClr val="2C4A1E"/>
                </a:solidFill>
                <a:latin typeface="KINACQ+MS-UIGothic"/>
                <a:cs typeface="KINACQ+MS-UIGothic"/>
              </a:rPr>
              <a:t>脉瘤概述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与分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587973" cy="7093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41400"/>
                </a:solidFill>
                <a:latin typeface="TIEUES+ASSJEK+ArialMT"/>
                <a:cs typeface="TIEUES+ASSJEK+ArialMT"/>
              </a:rPr>
              <a:t>•</a:t>
            </a:r>
            <a:r>
              <a:rPr sz="1550" spc="669">
                <a:solidFill>
                  <a:srgbClr val="0414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夹层动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脉瘤：指主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脉腔内的血液通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内膜的破口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入主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脉壁中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，形成血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，并不断向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方延伸的一种致命性</a:t>
            </a:r>
          </a:p>
          <a:p>
            <a:pPr marL="20320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疾病。根据破口位置和累及范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，可分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OSFWGI+LMAVNA+MicrosoftYaHei"/>
                <a:cs typeface="OSFWGI+LMAVNA+MicrosoftYaHei"/>
              </a:rPr>
              <a:t>Stanford A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型和</a:t>
            </a:r>
            <a:r>
              <a:rPr sz="1500">
                <a:solidFill>
                  <a:srgbClr val="041400"/>
                </a:solidFill>
                <a:latin typeface="OSFWGI+LMAVNA+MicrosoftYaHei"/>
                <a:cs typeface="OSFWGI+LMAVNA+MicrosoftYaHei"/>
              </a:rPr>
              <a:t>B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型、</a:t>
            </a:r>
            <a:r>
              <a:rPr sz="1500">
                <a:solidFill>
                  <a:srgbClr val="041400"/>
                </a:solidFill>
                <a:latin typeface="OSFWGI+LMAVNA+MicrosoftYaHei"/>
                <a:cs typeface="OSFWGI+LMAVNA+MicrosoftYaHei"/>
              </a:rPr>
              <a:t>DeBakey I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型、</a:t>
            </a:r>
            <a:r>
              <a:rPr sz="1500">
                <a:solidFill>
                  <a:srgbClr val="041400"/>
                </a:solidFill>
                <a:latin typeface="OSFWGI+LMAVNA+MicrosoftYaHei"/>
                <a:cs typeface="OSFWGI+LMAVNA+MicrosoftYaHei"/>
              </a:rPr>
              <a:t>II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型和</a:t>
            </a:r>
            <a:r>
              <a:rPr sz="1500">
                <a:solidFill>
                  <a:srgbClr val="041400"/>
                </a:solidFill>
                <a:latin typeface="OSFWGI+LMAVNA+MicrosoftYaHei"/>
                <a:cs typeface="OSFWGI+LMAVNA+MicrosoftYaHei"/>
              </a:rPr>
              <a:t>III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KINACQ+MS-UIGothic"/>
                <a:cs typeface="KINACQ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高血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脉粥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硬化、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素、外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KINACQ+MS-UIGothic"/>
                <a:cs typeface="KINACQ+MS-UIGothic"/>
              </a:rPr>
              <a:t>病理机制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期高血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压导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致主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脉中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囊性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退行性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，内膜破裂，血液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中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形成血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床表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断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临</a:t>
            </a:r>
            <a:r>
              <a:rPr sz="1550" spc="25">
                <a:solidFill>
                  <a:srgbClr val="2C4A1E"/>
                </a:solidFill>
                <a:latin typeface="KINACQ+MS-UIGothic"/>
                <a:cs typeface="KINACQ+MS-UIGothic"/>
              </a:rPr>
              <a:t>床表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92362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发剧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烈疼痛、休克、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迫症状（如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声音嘶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哑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呛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咳等）、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夹层动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脉瘤破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裂症状（如胸痛、呼吸困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41400"/>
                </a:solidFill>
                <a:latin typeface="KINACQ+MS-UIGothic"/>
                <a:cs typeface="KINACQ+MS-UIGothic"/>
              </a:rPr>
              <a:t>等）。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FFFFFF"/>
                </a:solidFill>
                <a:latin typeface="KINACQ+MS-UIGothic"/>
                <a:cs typeface="KINACQ+MS-UIGothic"/>
              </a:rPr>
              <a:t>断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FFFFFF"/>
                </a:solidFill>
                <a:latin typeface="KINACQ+MS-UIGothic"/>
                <a:cs typeface="KINACQ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41654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超声心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动图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、</a:t>
            </a:r>
            <a:r>
              <a:rPr sz="1350">
                <a:solidFill>
                  <a:srgbClr val="FFFFFF"/>
                </a:solidFill>
                <a:latin typeface="OSFWGI+LMAVNA+MicrosoftYaHei"/>
                <a:cs typeface="OSFWGI+LMAVNA+MicrosoftYaHei"/>
              </a:rPr>
              <a:t>CT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血管造影（</a:t>
            </a:r>
            <a:r>
              <a:rPr sz="1350">
                <a:solidFill>
                  <a:srgbClr val="FFFFFF"/>
                </a:solidFill>
                <a:latin typeface="OSFWGI+LMAVNA+MicrosoftYaHei"/>
                <a:cs typeface="OSFWGI+LMAVNA+MicrosoftYaHei"/>
              </a:rPr>
              <a:t>CTA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）、磁共振血管造影（</a:t>
            </a:r>
            <a:r>
              <a:rPr sz="1350">
                <a:solidFill>
                  <a:srgbClr val="FFFFFF"/>
                </a:solidFill>
                <a:latin typeface="OSFWGI+LMAVNA+MicrosoftYaHei"/>
                <a:cs typeface="OSFWGI+LMAVNA+MicrosoftYaHei"/>
              </a:rPr>
              <a:t>MRA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）等影像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夹层动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脉瘤的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DHVTWU+IVTBUA+MicrosoftYaHei-Bold"/>
                <a:cs typeface="DHVTWU+IVTBUA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DHVTWU+IVTBUA+MicrosoftYaHei-Bold"/>
                <a:cs typeface="DHVTWU+IVTBUA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DHVTWU+IVTBUA+MicrosoftYaHei-Bold"/>
                <a:cs typeface="DHVTWU+IVTBU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KINACQ+MS-UIGothic"/>
                <a:cs typeface="KINACQ+MS-UIGothic"/>
              </a:rPr>
              <a:t>急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诊护</a:t>
            </a:r>
            <a:r>
              <a:rPr sz="4500">
                <a:solidFill>
                  <a:srgbClr val="2C4A1E"/>
                </a:solidFill>
                <a:latin typeface="KINACQ+MS-UIGothic"/>
                <a:cs typeface="KINACQ+MS-UIGothic"/>
              </a:rPr>
              <a:t>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接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迅速、准确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C4A1E"/>
                </a:solidFill>
                <a:latin typeface="KINACQ+MS-UIGothic"/>
                <a:cs typeface="KINAC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在接到患者后，急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诊护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士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迅速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估患者的病情状况，包括疼痛程度、生命体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征、病史等，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后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41400"/>
                </a:solidFill>
                <a:latin typeface="KINACQ+MS-UIGothic"/>
                <a:cs typeface="KINACQ+MS-UIGothic"/>
              </a:rPr>
              <a:t>的急救措施提供依据。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急救措施与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理操作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KINACQ+MS-UIGothic"/>
                <a:cs typeface="KINAC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30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果，急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诊护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立即采取相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的急救措施，如控制疼痛、降低血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并确保各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项护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理操作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范、准确，以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解患者症状，降低并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KINACQ+MS-UIGothic"/>
                <a:cs typeface="KINAC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病情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2C4A1E"/>
                </a:solidFill>
                <a:latin typeface="KINACQ+MS-UIGothic"/>
                <a:cs typeface="KINACQ+MS-UIGothic"/>
              </a:rPr>
              <a:t>察与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KINACQ+MS-UIGothic"/>
                <a:cs typeface="KINACQ+MS-UIGothic"/>
              </a:rPr>
              <a:t>致、全面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C4A1E"/>
                </a:solidFill>
                <a:latin typeface="KINACQ+MS-UIGothic"/>
                <a:cs typeface="KINAC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在急救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程中，急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诊护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士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密切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察患者的病情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化，包括生命体征、疼痛状况等，并及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时记录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，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医生的治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437243"/>
            <a:ext cx="105138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提供重要参考。同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，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于患者的病情状况和自身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知情况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行了解和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，有助于后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的治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和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理工作的开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411605" y="578014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6250F"/>
                </a:solidFill>
                <a:latin typeface="KINACQ+MS-UIGothic"/>
                <a:cs typeface="KINACQ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https://d.book118.com/425233313341011111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KINACQ+MS-UIGothic</vt:lpstr>
      <vt:lpstr>SimSun</vt:lpstr>
      <vt:lpstr>Times New Roman</vt:lpstr>
      <vt:lpstr>TIEUES+ASSJEK+ArialMT</vt:lpstr>
      <vt:lpstr>DHVTWU+IVTBUA+MicrosoftYaHei-Bold</vt:lpstr>
      <vt:lpstr>OSFWGI+LMAVNA+MicrosoftYaHei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2024-09-18T01:02:32.396</cp:lastPrinted>
  <dcterms:created xsi:type="dcterms:W3CDTF">2024-09-17T17:02:32Z</dcterms:created>
  <dcterms:modified xsi:type="dcterms:W3CDTF">2024-09-17T17:02:33Z</dcterms:modified>
</cp:coreProperties>
</file>